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2"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52" userDrawn="1">
          <p15:clr>
            <a:srgbClr val="A4A3A4"/>
          </p15:clr>
        </p15:guide>
        <p15:guide id="2" pos="354" userDrawn="1">
          <p15:clr>
            <a:srgbClr val="A4A3A4"/>
          </p15:clr>
        </p15:guide>
        <p15:guide id="3" pos="238" userDrawn="1">
          <p15:clr>
            <a:srgbClr val="A4A3A4"/>
          </p15:clr>
        </p15:guide>
        <p15:guide id="4" pos="4088" userDrawn="1">
          <p15:clr>
            <a:srgbClr val="A4A3A4"/>
          </p15:clr>
        </p15:guide>
        <p15:guide id="5" pos="39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E9A9A9"/>
    <a:srgbClr val="220000"/>
    <a:srgbClr val="F9E7E7"/>
    <a:srgbClr val="D7D7D7"/>
    <a:srgbClr val="E08888"/>
    <a:srgbClr val="F2CCCC"/>
    <a:srgbClr val="F6DADA"/>
    <a:srgbClr val="EAEAEA"/>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6" autoAdjust="0"/>
    <p:restoredTop sz="94660"/>
  </p:normalViewPr>
  <p:slideViewPr>
    <p:cSldViewPr snapToGrid="0">
      <p:cViewPr varScale="1">
        <p:scale>
          <a:sx n="74" d="100"/>
          <a:sy n="74" d="100"/>
        </p:scale>
        <p:origin x="2484" y="66"/>
      </p:cViewPr>
      <p:guideLst>
        <p:guide orient="horz" pos="5952"/>
        <p:guide pos="354"/>
        <p:guide pos="238"/>
        <p:guide pos="4088"/>
        <p:guide pos="3974"/>
      </p:guideLst>
    </p:cSldViewPr>
  </p:slideViewPr>
  <p:notesTextViewPr>
    <p:cViewPr>
      <p:scale>
        <a:sx n="1" d="1"/>
        <a:sy n="1" d="1"/>
      </p:scale>
      <p:origin x="0" y="0"/>
    </p:cViewPr>
  </p:notesTextViewPr>
  <p:sorterViewPr>
    <p:cViewPr varScale="1">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A322C3BB-CA1B-47FA-9813-265FE35DF76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5900" y="250928"/>
            <a:ext cx="6426200" cy="1047542"/>
          </a:xfrm>
          <a:prstGeom prst="rect">
            <a:avLst/>
          </a:prstGeom>
          <a:noFill/>
        </p:spPr>
      </p:pic>
    </p:spTree>
    <p:extLst>
      <p:ext uri="{BB962C8B-B14F-4D97-AF65-F5344CB8AC3E}">
        <p14:creationId xmlns:p14="http://schemas.microsoft.com/office/powerpoint/2010/main" val="313899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572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55454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378E287D-F0D4-4F88-9659-C8B5211CD44A}"/>
              </a:ext>
            </a:extLst>
          </p:cNvPr>
          <p:cNvPicPr/>
          <p:nvPr userDrawn="1"/>
        </p:nvPicPr>
        <p:blipFill>
          <a:blip r:embed="rId2"/>
          <a:stretch>
            <a:fillRect/>
          </a:stretch>
        </p:blipFill>
        <p:spPr>
          <a:xfrm>
            <a:off x="370114" y="390628"/>
            <a:ext cx="6117772" cy="264795"/>
          </a:xfrm>
          <a:prstGeom prst="rect">
            <a:avLst/>
          </a:prstGeom>
        </p:spPr>
      </p:pic>
    </p:spTree>
    <p:extLst>
      <p:ext uri="{BB962C8B-B14F-4D97-AF65-F5344CB8AC3E}">
        <p14:creationId xmlns:p14="http://schemas.microsoft.com/office/powerpoint/2010/main" val="412020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ko-KR" altLang="en-US"/>
              <a:t>마스터 제목 스타일 편집</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2001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49906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Content Placeholder 3"/>
          <p:cNvSpPr>
            <a:spLocks noGrp="1"/>
          </p:cNvSpPr>
          <p:nvPr>
            <p:ph sz="half" idx="2"/>
          </p:nvPr>
        </p:nvSpPr>
        <p:spPr>
          <a:xfrm>
            <a:off x="472381" y="3618442"/>
            <a:ext cx="2901255"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Content Placeholder 5"/>
          <p:cNvSpPr>
            <a:spLocks noGrp="1"/>
          </p:cNvSpPr>
          <p:nvPr>
            <p:ph sz="quarter" idx="4"/>
          </p:nvPr>
        </p:nvSpPr>
        <p:spPr>
          <a:xfrm>
            <a:off x="3471863" y="3618442"/>
            <a:ext cx="2915543"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218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4967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85755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64486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32689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DFD2A1E-1BCB-47A8-B7ED-918471D75CED}" type="datetimeFigureOut">
              <a:rPr lang="ko-KR" altLang="en-US" smtClean="0"/>
              <a:t>2023-02-20</a:t>
            </a:fld>
            <a:endParaRPr lang="ko-KR"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5600113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08E7354E-7DB7-4F26-8C07-150538FCBF18}"/>
              </a:ext>
            </a:extLst>
          </p:cNvPr>
          <p:cNvSpPr/>
          <p:nvPr/>
        </p:nvSpPr>
        <p:spPr>
          <a:xfrm>
            <a:off x="5339353" y="969022"/>
            <a:ext cx="1280736" cy="270523"/>
          </a:xfrm>
          <a:prstGeom prst="rect">
            <a:avLst/>
          </a:prstGeom>
        </p:spPr>
        <p:txBody>
          <a:bodyPr wrap="none">
            <a:spAutoFit/>
          </a:bodyPr>
          <a:lstStyle/>
          <a:p>
            <a:pPr algn="r" defTabSz="685800" fontAlgn="base">
              <a:lnSpc>
                <a:spcPct val="107000"/>
              </a:lnSpc>
            </a:pPr>
            <a:r>
              <a:rPr lang="en-US" altLang="ko-KR" sz="1100" kern="100" spc="-70" dirty="0">
                <a:ln>
                  <a:solidFill>
                    <a:schemeClr val="bg1">
                      <a:alpha val="0"/>
                    </a:schemeClr>
                  </a:solidFill>
                </a:ln>
                <a:solidFill>
                  <a:schemeClr val="bg1"/>
                </a:solidFill>
                <a:latin typeface="+mn-ea"/>
                <a:cs typeface="Times New Roman" panose="02020603050405020304" pitchFamily="18" charset="0"/>
              </a:rPr>
              <a:t>Vol.1 [Feb. 7. 2023]</a:t>
            </a:r>
            <a:endParaRPr lang="ko-KR" altLang="ko-KR" sz="1100" kern="100" spc="-70" dirty="0">
              <a:ln>
                <a:solidFill>
                  <a:schemeClr val="bg1">
                    <a:alpha val="0"/>
                  </a:schemeClr>
                </a:solidFill>
              </a:ln>
              <a:solidFill>
                <a:schemeClr val="bg1"/>
              </a:solidFill>
              <a:latin typeface="+mn-ea"/>
              <a:cs typeface="Times New Roman" panose="02020603050405020304" pitchFamily="18" charset="0"/>
            </a:endParaRPr>
          </a:p>
        </p:txBody>
      </p:sp>
      <p:sp>
        <p:nvSpPr>
          <p:cNvPr id="85" name="직사각형 84">
            <a:extLst>
              <a:ext uri="{FF2B5EF4-FFF2-40B4-BE49-F238E27FC236}">
                <a16:creationId xmlns:a16="http://schemas.microsoft.com/office/drawing/2014/main" id="{256471EB-0CB2-460F-8221-5EE1022ABA60}"/>
              </a:ext>
            </a:extLst>
          </p:cNvPr>
          <p:cNvSpPr/>
          <p:nvPr/>
        </p:nvSpPr>
        <p:spPr>
          <a:xfrm>
            <a:off x="370114" y="3015452"/>
            <a:ext cx="5889307" cy="357021"/>
          </a:xfrm>
          <a:prstGeom prst="rect">
            <a:avLst/>
          </a:prstGeom>
        </p:spPr>
        <p:txBody>
          <a:bodyPr wrap="square">
            <a:spAutoFit/>
          </a:bodyPr>
          <a:lstStyle/>
          <a:p>
            <a:pPr marL="177800" lvl="0" indent="-177800">
              <a:lnSpc>
                <a:spcPct val="110000"/>
              </a:lnSpc>
              <a:spcBef>
                <a:spcPts val="100"/>
              </a:spcBef>
              <a:spcAft>
                <a:spcPts val="100"/>
              </a:spcAft>
              <a:buFont typeface="+mj-lt"/>
              <a:buAutoNum type="romanUcPeriod"/>
            </a:pPr>
            <a:r>
              <a:rPr lang="en-US" altLang="ko-KR" sz="1600" b="1" kern="100" spc="-70" dirty="0">
                <a:ln>
                  <a:solidFill>
                    <a:schemeClr val="bg1">
                      <a:alpha val="0"/>
                    </a:schemeClr>
                  </a:solidFill>
                </a:ln>
                <a:solidFill>
                  <a:srgbClr val="C00000"/>
                </a:solidFill>
                <a:latin typeface="+mn-ea"/>
                <a:cs typeface="Times New Roman" panose="02020603050405020304" pitchFamily="18" charset="0"/>
              </a:rPr>
              <a:t>Experiences About AS process</a:t>
            </a:r>
            <a:endParaRPr lang="ko-KR" altLang="ko-KR" sz="1600" b="1" kern="100" spc="-70" dirty="0">
              <a:ln>
                <a:solidFill>
                  <a:schemeClr val="bg1">
                    <a:alpha val="0"/>
                  </a:schemeClr>
                </a:solidFill>
              </a:ln>
              <a:latin typeface="+mn-ea"/>
              <a:cs typeface="Times New Roman" panose="02020603050405020304" pitchFamily="18" charset="0"/>
            </a:endParaRPr>
          </a:p>
        </p:txBody>
      </p:sp>
      <p:grpSp>
        <p:nvGrpSpPr>
          <p:cNvPr id="46" name="그룹 45">
            <a:extLst>
              <a:ext uri="{FF2B5EF4-FFF2-40B4-BE49-F238E27FC236}">
                <a16:creationId xmlns:a16="http://schemas.microsoft.com/office/drawing/2014/main" id="{02DA3376-42DD-4E2D-BB1F-C816E7BDF279}"/>
              </a:ext>
            </a:extLst>
          </p:cNvPr>
          <p:cNvGrpSpPr/>
          <p:nvPr/>
        </p:nvGrpSpPr>
        <p:grpSpPr>
          <a:xfrm>
            <a:off x="384493" y="655380"/>
            <a:ext cx="5545455" cy="678180"/>
            <a:chOff x="498793" y="406930"/>
            <a:chExt cx="5545455" cy="678180"/>
          </a:xfrm>
        </p:grpSpPr>
        <p:sp>
          <p:nvSpPr>
            <p:cNvPr id="50" name="Text Box 1">
              <a:extLst>
                <a:ext uri="{FF2B5EF4-FFF2-40B4-BE49-F238E27FC236}">
                  <a16:creationId xmlns:a16="http://schemas.microsoft.com/office/drawing/2014/main" id="{FBF22AB0-C838-4B16-AD2F-D886B2301D98}"/>
                </a:ext>
              </a:extLst>
            </p:cNvPr>
            <p:cNvSpPr txBox="1"/>
            <p:nvPr/>
          </p:nvSpPr>
          <p:spPr>
            <a:xfrm>
              <a:off x="498793" y="406930"/>
              <a:ext cx="4722495" cy="6781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3400" b="1" kern="100" spc="-70" dirty="0">
                  <a:solidFill>
                    <a:srgbClr val="FFFFFF"/>
                  </a:solidFill>
                  <a:effectLst/>
                  <a:latin typeface="+mn-ea"/>
                  <a:cs typeface="Times New Roman" panose="02020603050405020304" pitchFamily="18" charset="0"/>
                </a:rPr>
                <a:t>ACE</a:t>
              </a:r>
              <a:endParaRPr lang="ko-KR" sz="3400" kern="100" spc="-70" dirty="0">
                <a:effectLst/>
                <a:latin typeface="+mn-ea"/>
                <a:cs typeface="Times New Roman" panose="02020603050405020304" pitchFamily="18" charset="0"/>
              </a:endParaRPr>
            </a:p>
          </p:txBody>
        </p:sp>
        <p:sp>
          <p:nvSpPr>
            <p:cNvPr id="51" name="Text Box 20">
              <a:extLst>
                <a:ext uri="{FF2B5EF4-FFF2-40B4-BE49-F238E27FC236}">
                  <a16:creationId xmlns:a16="http://schemas.microsoft.com/office/drawing/2014/main" id="{F7C22D2C-10DA-491E-AE4A-B0AF1ADB1ACE}"/>
                </a:ext>
              </a:extLst>
            </p:cNvPr>
            <p:cNvSpPr txBox="1"/>
            <p:nvPr/>
          </p:nvSpPr>
          <p:spPr>
            <a:xfrm>
              <a:off x="1321753" y="673630"/>
              <a:ext cx="4722495" cy="3352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1400" kern="100" spc="-70" dirty="0">
                  <a:solidFill>
                    <a:srgbClr val="FFFFFF"/>
                  </a:solidFill>
                  <a:effectLst/>
                  <a:latin typeface="+mn-ea"/>
                  <a:cs typeface="Times New Roman" panose="02020603050405020304" pitchFamily="18" charset="0"/>
                </a:rPr>
                <a:t> Automotive Consumer Experiences</a:t>
              </a:r>
              <a:endParaRPr lang="ko-KR" sz="900" kern="100" spc="-70" dirty="0">
                <a:effectLst/>
                <a:latin typeface="+mn-ea"/>
                <a:cs typeface="Times New Roman" panose="02020603050405020304" pitchFamily="18" charset="0"/>
              </a:endParaRPr>
            </a:p>
          </p:txBody>
        </p:sp>
      </p:grpSp>
      <p:sp>
        <p:nvSpPr>
          <p:cNvPr id="15" name="사각형: 둥근 모서리 14">
            <a:extLst>
              <a:ext uri="{FF2B5EF4-FFF2-40B4-BE49-F238E27FC236}">
                <a16:creationId xmlns:a16="http://schemas.microsoft.com/office/drawing/2014/main" id="{A65D5ED5-E92A-477C-84C0-CF9F31F76223}"/>
              </a:ext>
            </a:extLst>
          </p:cNvPr>
          <p:cNvSpPr/>
          <p:nvPr/>
        </p:nvSpPr>
        <p:spPr>
          <a:xfrm>
            <a:off x="370115" y="5683415"/>
            <a:ext cx="1368960" cy="317050"/>
          </a:xfrm>
          <a:prstGeom prst="round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bg1"/>
                </a:solidFill>
                <a:latin typeface="+mn-ea"/>
                <a:cs typeface="Times New Roman" panose="02020603050405020304" pitchFamily="18" charset="0"/>
              </a:rPr>
              <a:t>Reservation</a:t>
            </a:r>
          </a:p>
        </p:txBody>
      </p:sp>
      <p:sp>
        <p:nvSpPr>
          <p:cNvPr id="16" name="사각형: 둥근 모서리 15">
            <a:extLst>
              <a:ext uri="{FF2B5EF4-FFF2-40B4-BE49-F238E27FC236}">
                <a16:creationId xmlns:a16="http://schemas.microsoft.com/office/drawing/2014/main" id="{757150DF-4F1F-4233-9B63-13B62514A119}"/>
              </a:ext>
            </a:extLst>
          </p:cNvPr>
          <p:cNvSpPr/>
          <p:nvPr/>
        </p:nvSpPr>
        <p:spPr>
          <a:xfrm>
            <a:off x="370115" y="619179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Visit/Take-in</a:t>
            </a:r>
          </a:p>
        </p:txBody>
      </p:sp>
      <p:sp>
        <p:nvSpPr>
          <p:cNvPr id="17" name="사각형: 둥근 모서리 16">
            <a:extLst>
              <a:ext uri="{FF2B5EF4-FFF2-40B4-BE49-F238E27FC236}">
                <a16:creationId xmlns:a16="http://schemas.microsoft.com/office/drawing/2014/main" id="{26C31B7E-4A3E-42C5-A3F4-5F6FEDC154BD}"/>
              </a:ext>
            </a:extLst>
          </p:cNvPr>
          <p:cNvSpPr/>
          <p:nvPr/>
        </p:nvSpPr>
        <p:spPr>
          <a:xfrm>
            <a:off x="370115" y="720855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Wait/Monitor</a:t>
            </a:r>
          </a:p>
        </p:txBody>
      </p:sp>
      <p:sp>
        <p:nvSpPr>
          <p:cNvPr id="18" name="사각형: 둥근 모서리 17">
            <a:extLst>
              <a:ext uri="{FF2B5EF4-FFF2-40B4-BE49-F238E27FC236}">
                <a16:creationId xmlns:a16="http://schemas.microsoft.com/office/drawing/2014/main" id="{0E1DEF2D-A155-41FC-8096-76DA1CD88A15}"/>
              </a:ext>
            </a:extLst>
          </p:cNvPr>
          <p:cNvSpPr/>
          <p:nvPr/>
        </p:nvSpPr>
        <p:spPr>
          <a:xfrm>
            <a:off x="370115" y="771693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 Outcome Check</a:t>
            </a:r>
          </a:p>
        </p:txBody>
      </p:sp>
      <p:sp>
        <p:nvSpPr>
          <p:cNvPr id="19" name="사각형: 둥근 모서리 18">
            <a:extLst>
              <a:ext uri="{FF2B5EF4-FFF2-40B4-BE49-F238E27FC236}">
                <a16:creationId xmlns:a16="http://schemas.microsoft.com/office/drawing/2014/main" id="{547AB872-D15D-41EB-8593-625503B3CB10}"/>
              </a:ext>
            </a:extLst>
          </p:cNvPr>
          <p:cNvSpPr/>
          <p:nvPr/>
        </p:nvSpPr>
        <p:spPr>
          <a:xfrm>
            <a:off x="370115" y="82253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Payment</a:t>
            </a:r>
          </a:p>
        </p:txBody>
      </p:sp>
      <p:sp>
        <p:nvSpPr>
          <p:cNvPr id="20" name="사각형: 둥근 모서리 19">
            <a:extLst>
              <a:ext uri="{FF2B5EF4-FFF2-40B4-BE49-F238E27FC236}">
                <a16:creationId xmlns:a16="http://schemas.microsoft.com/office/drawing/2014/main" id="{B78F2E9E-B804-48CD-BDDA-61D816863032}"/>
              </a:ext>
            </a:extLst>
          </p:cNvPr>
          <p:cNvSpPr/>
          <p:nvPr/>
        </p:nvSpPr>
        <p:spPr>
          <a:xfrm>
            <a:off x="370115" y="8733697"/>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Check-out</a:t>
            </a:r>
          </a:p>
        </p:txBody>
      </p:sp>
      <p:sp>
        <p:nvSpPr>
          <p:cNvPr id="21" name="사각형: 둥근 모서리 20">
            <a:extLst>
              <a:ext uri="{FF2B5EF4-FFF2-40B4-BE49-F238E27FC236}">
                <a16:creationId xmlns:a16="http://schemas.microsoft.com/office/drawing/2014/main" id="{D3242F13-6026-4FFF-B7CA-00B8726299BA}"/>
              </a:ext>
            </a:extLst>
          </p:cNvPr>
          <p:cNvSpPr/>
          <p:nvPr/>
        </p:nvSpPr>
        <p:spPr>
          <a:xfrm>
            <a:off x="370115" y="67001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55" name="직사각형 54">
            <a:extLst>
              <a:ext uri="{FF2B5EF4-FFF2-40B4-BE49-F238E27FC236}">
                <a16:creationId xmlns:a16="http://schemas.microsoft.com/office/drawing/2014/main" id="{A2D4F9F8-D5C0-4A90-94FF-65EBCC3BD1F6}"/>
              </a:ext>
            </a:extLst>
          </p:cNvPr>
          <p:cNvSpPr/>
          <p:nvPr/>
        </p:nvSpPr>
        <p:spPr>
          <a:xfrm>
            <a:off x="1888257" y="5683414"/>
            <a:ext cx="1520358"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Booking accessibility</a:t>
            </a:r>
          </a:p>
        </p:txBody>
      </p:sp>
      <p:sp>
        <p:nvSpPr>
          <p:cNvPr id="62" name="직사각형 61">
            <a:extLst>
              <a:ext uri="{FF2B5EF4-FFF2-40B4-BE49-F238E27FC236}">
                <a16:creationId xmlns:a16="http://schemas.microsoft.com/office/drawing/2014/main" id="{A833A399-AF90-4C9D-BD94-020A704DD7A0}"/>
              </a:ext>
            </a:extLst>
          </p:cNvPr>
          <p:cNvSpPr/>
          <p:nvPr/>
        </p:nvSpPr>
        <p:spPr>
          <a:xfrm>
            <a:off x="1888256" y="6294537"/>
            <a:ext cx="1669539"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Work handling capability</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 fulfillment</a:t>
            </a:r>
          </a:p>
        </p:txBody>
      </p:sp>
      <p:sp>
        <p:nvSpPr>
          <p:cNvPr id="63" name="직사각형 62">
            <a:extLst>
              <a:ext uri="{FF2B5EF4-FFF2-40B4-BE49-F238E27FC236}">
                <a16:creationId xmlns:a16="http://schemas.microsoft.com/office/drawing/2014/main" id="{5155A24E-11B5-4172-A9B9-07E21DD053D0}"/>
              </a:ext>
            </a:extLst>
          </p:cNvPr>
          <p:cNvSpPr/>
          <p:nvPr/>
        </p:nvSpPr>
        <p:spPr>
          <a:xfrm>
            <a:off x="1888257" y="6905660"/>
            <a:ext cx="1669538" cy="736052"/>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speed</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Customer handling quality</a:t>
            </a:r>
          </a:p>
        </p:txBody>
      </p:sp>
      <p:sp>
        <p:nvSpPr>
          <p:cNvPr id="64" name="직사각형 63">
            <a:extLst>
              <a:ext uri="{FF2B5EF4-FFF2-40B4-BE49-F238E27FC236}">
                <a16:creationId xmlns:a16="http://schemas.microsoft.com/office/drawing/2014/main" id="{26826BB5-61EA-43E1-ABAB-4623C85CCD47}"/>
              </a:ext>
            </a:extLst>
          </p:cNvPr>
          <p:cNvSpPr/>
          <p:nvPr/>
        </p:nvSpPr>
        <p:spPr>
          <a:xfrm>
            <a:off x="1888257" y="7703572"/>
            <a:ext cx="1520358" cy="736052"/>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economy</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quality</a:t>
            </a:r>
          </a:p>
        </p:txBody>
      </p:sp>
      <p:sp>
        <p:nvSpPr>
          <p:cNvPr id="65" name="직사각형 64">
            <a:extLst>
              <a:ext uri="{FF2B5EF4-FFF2-40B4-BE49-F238E27FC236}">
                <a16:creationId xmlns:a16="http://schemas.microsoft.com/office/drawing/2014/main" id="{92D9D65F-C781-4B1D-B383-151677261C42}"/>
              </a:ext>
            </a:extLst>
          </p:cNvPr>
          <p:cNvSpPr/>
          <p:nvPr/>
        </p:nvSpPr>
        <p:spPr>
          <a:xfrm>
            <a:off x="1888257" y="8501484"/>
            <a:ext cx="1520358"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Care after the repair/maintenance</a:t>
            </a:r>
          </a:p>
        </p:txBody>
      </p:sp>
      <p:sp>
        <p:nvSpPr>
          <p:cNvPr id="68" name="직사각형 67">
            <a:extLst>
              <a:ext uri="{FF2B5EF4-FFF2-40B4-BE49-F238E27FC236}">
                <a16:creationId xmlns:a16="http://schemas.microsoft.com/office/drawing/2014/main" id="{95B6EBCA-1B1A-4285-BEDA-E886CB89784E}"/>
              </a:ext>
            </a:extLst>
          </p:cNvPr>
          <p:cNvSpPr/>
          <p:nvPr/>
        </p:nvSpPr>
        <p:spPr>
          <a:xfrm>
            <a:off x="3557797" y="568341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buClr>
              <a:buFont typeface="+mj-ea"/>
              <a:buAutoNum type="circleNumDbPlain"/>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Online booking rate</a:t>
            </a:r>
          </a:p>
          <a:p>
            <a:pPr marL="88900" indent="-228600">
              <a:buClr>
                <a:schemeClr val="tx1"/>
              </a:buClr>
              <a:buFont typeface="+mj-ea"/>
              <a:buAutoNum type="circleNumDbPlain"/>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No. of call attempts for reservation</a:t>
            </a:r>
          </a:p>
          <a:p>
            <a:pPr marL="88900" indent="-228600">
              <a:buClr>
                <a:schemeClr val="tx1"/>
              </a:buClr>
              <a:buFont typeface="+mj-ea"/>
              <a:buAutoNum type="circleNumDbPlain"/>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Success rate within the first call</a:t>
            </a:r>
          </a:p>
        </p:txBody>
      </p:sp>
      <p:sp>
        <p:nvSpPr>
          <p:cNvPr id="69" name="직사각형 68">
            <a:extLst>
              <a:ext uri="{FF2B5EF4-FFF2-40B4-BE49-F238E27FC236}">
                <a16:creationId xmlns:a16="http://schemas.microsoft.com/office/drawing/2014/main" id="{3BFB1ED5-F4FB-41AC-9890-A024A1A5D2DD}"/>
              </a:ext>
            </a:extLst>
          </p:cNvPr>
          <p:cNvSpPr/>
          <p:nvPr/>
        </p:nvSpPr>
        <p:spPr>
          <a:xfrm>
            <a:off x="3557797" y="6294537"/>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from booking to service</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for Pre-consultation</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Key explanation missing rate</a:t>
            </a:r>
          </a:p>
        </p:txBody>
      </p:sp>
      <p:sp>
        <p:nvSpPr>
          <p:cNvPr id="45" name="직사각형 44">
            <a:extLst>
              <a:ext uri="{FF2B5EF4-FFF2-40B4-BE49-F238E27FC236}">
                <a16:creationId xmlns:a16="http://schemas.microsoft.com/office/drawing/2014/main" id="{3697E734-A326-4E6B-B69A-45E38B6EA441}"/>
              </a:ext>
            </a:extLst>
          </p:cNvPr>
          <p:cNvSpPr/>
          <p:nvPr/>
        </p:nvSpPr>
        <p:spPr>
          <a:xfrm>
            <a:off x="5805263" y="5665856"/>
            <a:ext cx="682619" cy="3444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lnSpc>
                <a:spcPct val="90000"/>
              </a:lnSpc>
            </a:pPr>
            <a:r>
              <a:rPr lang="en-US" altLang="ko-KR" sz="1100" b="1" kern="100" spc="-70" dirty="0">
                <a:ln>
                  <a:solidFill>
                    <a:schemeClr val="bg1">
                      <a:alpha val="0"/>
                    </a:schemeClr>
                  </a:solidFill>
                </a:ln>
                <a:solidFill>
                  <a:schemeClr val="bg1"/>
                </a:solidFill>
                <a:latin typeface="+mn-ea"/>
                <a:cs typeface="Times New Roman" panose="02020603050405020304" pitchFamily="18" charset="0"/>
              </a:rPr>
              <a:t>1. Booking Process</a:t>
            </a:r>
            <a:endParaRPr lang="ko-KR" altLang="en-US" sz="1100" b="1" kern="100" spc="-70" dirty="0">
              <a:ln>
                <a:solidFill>
                  <a:schemeClr val="bg1">
                    <a:alpha val="0"/>
                  </a:schemeClr>
                </a:solidFill>
              </a:ln>
              <a:solidFill>
                <a:schemeClr val="bg1"/>
              </a:solidFill>
              <a:latin typeface="+mn-ea"/>
              <a:cs typeface="Times New Roman" panose="02020603050405020304" pitchFamily="18" charset="0"/>
            </a:endParaRPr>
          </a:p>
        </p:txBody>
      </p:sp>
      <p:sp>
        <p:nvSpPr>
          <p:cNvPr id="4" name="이등변 삼각형 3">
            <a:extLst>
              <a:ext uri="{FF2B5EF4-FFF2-40B4-BE49-F238E27FC236}">
                <a16:creationId xmlns:a16="http://schemas.microsoft.com/office/drawing/2014/main" id="{D06CB033-66C9-49E7-AAB9-247F7EDF65E5}"/>
              </a:ext>
            </a:extLst>
          </p:cNvPr>
          <p:cNvSpPr/>
          <p:nvPr/>
        </p:nvSpPr>
        <p:spPr>
          <a:xfrm flipV="1">
            <a:off x="1009595" y="60601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60" name="이등변 삼각형 59">
            <a:extLst>
              <a:ext uri="{FF2B5EF4-FFF2-40B4-BE49-F238E27FC236}">
                <a16:creationId xmlns:a16="http://schemas.microsoft.com/office/drawing/2014/main" id="{A467951C-BD48-40E8-B15A-BFF650C95A8E}"/>
              </a:ext>
            </a:extLst>
          </p:cNvPr>
          <p:cNvSpPr/>
          <p:nvPr/>
        </p:nvSpPr>
        <p:spPr>
          <a:xfrm flipV="1">
            <a:off x="1009595" y="656851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61" name="이등변 삼각형 60">
            <a:extLst>
              <a:ext uri="{FF2B5EF4-FFF2-40B4-BE49-F238E27FC236}">
                <a16:creationId xmlns:a16="http://schemas.microsoft.com/office/drawing/2014/main" id="{5ED9E8E9-3051-4832-ABB3-F5C1B11A8BD2}"/>
              </a:ext>
            </a:extLst>
          </p:cNvPr>
          <p:cNvSpPr/>
          <p:nvPr/>
        </p:nvSpPr>
        <p:spPr>
          <a:xfrm flipV="1">
            <a:off x="1009595" y="707689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66" name="이등변 삼각형 65">
            <a:extLst>
              <a:ext uri="{FF2B5EF4-FFF2-40B4-BE49-F238E27FC236}">
                <a16:creationId xmlns:a16="http://schemas.microsoft.com/office/drawing/2014/main" id="{3B88A85F-2947-4780-8022-78F75CB86A3F}"/>
              </a:ext>
            </a:extLst>
          </p:cNvPr>
          <p:cNvSpPr/>
          <p:nvPr/>
        </p:nvSpPr>
        <p:spPr>
          <a:xfrm flipV="1">
            <a:off x="1009595" y="758527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67" name="이등변 삼각형 66">
            <a:extLst>
              <a:ext uri="{FF2B5EF4-FFF2-40B4-BE49-F238E27FC236}">
                <a16:creationId xmlns:a16="http://schemas.microsoft.com/office/drawing/2014/main" id="{90E37027-9F8A-4CCE-B76D-7A93D4B05E91}"/>
              </a:ext>
            </a:extLst>
          </p:cNvPr>
          <p:cNvSpPr/>
          <p:nvPr/>
        </p:nvSpPr>
        <p:spPr>
          <a:xfrm flipV="1">
            <a:off x="1009595" y="809365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73" name="이등변 삼각형 72">
            <a:extLst>
              <a:ext uri="{FF2B5EF4-FFF2-40B4-BE49-F238E27FC236}">
                <a16:creationId xmlns:a16="http://schemas.microsoft.com/office/drawing/2014/main" id="{1D964D30-5367-4216-B7EB-284376AA69FA}"/>
              </a:ext>
            </a:extLst>
          </p:cNvPr>
          <p:cNvSpPr/>
          <p:nvPr/>
        </p:nvSpPr>
        <p:spPr>
          <a:xfrm flipV="1">
            <a:off x="1009595" y="86020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44" name="직사각형 43">
            <a:extLst>
              <a:ext uri="{FF2B5EF4-FFF2-40B4-BE49-F238E27FC236}">
                <a16:creationId xmlns:a16="http://schemas.microsoft.com/office/drawing/2014/main" id="{5A7E4453-7EB6-4F16-AA27-B1C0E291F47F}"/>
              </a:ext>
            </a:extLst>
          </p:cNvPr>
          <p:cNvSpPr/>
          <p:nvPr/>
        </p:nvSpPr>
        <p:spPr>
          <a:xfrm>
            <a:off x="1880828" y="5665856"/>
            <a:ext cx="4607285" cy="567700"/>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75" name="사각형: 둥근 위쪽 모서리 74">
            <a:extLst>
              <a:ext uri="{FF2B5EF4-FFF2-40B4-BE49-F238E27FC236}">
                <a16:creationId xmlns:a16="http://schemas.microsoft.com/office/drawing/2014/main" id="{125F287B-93DE-41CA-A848-3C9E1DA572C2}"/>
              </a:ext>
            </a:extLst>
          </p:cNvPr>
          <p:cNvSpPr/>
          <p:nvPr/>
        </p:nvSpPr>
        <p:spPr>
          <a:xfrm>
            <a:off x="377825" y="5008054"/>
            <a:ext cx="6110288" cy="288000"/>
          </a:xfrm>
          <a:prstGeom prst="round2SameRect">
            <a:avLst/>
          </a:prstGeom>
          <a:solidFill>
            <a:schemeClr val="tx1">
              <a:lumMod val="75000"/>
              <a:lumOff val="25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400" b="1" kern="100" spc="-70" dirty="0">
                <a:ln>
                  <a:solidFill>
                    <a:schemeClr val="bg1">
                      <a:alpha val="0"/>
                    </a:schemeClr>
                  </a:solidFill>
                </a:ln>
                <a:solidFill>
                  <a:schemeClr val="bg1"/>
                </a:solidFill>
                <a:latin typeface="+mn-ea"/>
                <a:cs typeface="Times New Roman" panose="02020603050405020304" pitchFamily="18" charset="0"/>
              </a:rPr>
              <a:t>Experienced AS Process</a:t>
            </a:r>
            <a:endParaRPr lang="ko-KR" altLang="en-US" sz="1400" b="1" kern="100" spc="-70" dirty="0">
              <a:ln>
                <a:solidFill>
                  <a:schemeClr val="bg1">
                    <a:alpha val="0"/>
                  </a:schemeClr>
                </a:solidFill>
              </a:ln>
              <a:solidFill>
                <a:schemeClr val="bg1"/>
              </a:solidFill>
              <a:latin typeface="+mn-ea"/>
              <a:cs typeface="Times New Roman" panose="02020603050405020304" pitchFamily="18" charset="0"/>
            </a:endParaRPr>
          </a:p>
        </p:txBody>
      </p:sp>
      <p:grpSp>
        <p:nvGrpSpPr>
          <p:cNvPr id="76" name="그룹 75">
            <a:extLst>
              <a:ext uri="{FF2B5EF4-FFF2-40B4-BE49-F238E27FC236}">
                <a16:creationId xmlns:a16="http://schemas.microsoft.com/office/drawing/2014/main" id="{A1753B69-01FD-45D3-8B7D-4DC502599FB1}"/>
              </a:ext>
            </a:extLst>
          </p:cNvPr>
          <p:cNvGrpSpPr/>
          <p:nvPr/>
        </p:nvGrpSpPr>
        <p:grpSpPr>
          <a:xfrm>
            <a:off x="377825" y="3457662"/>
            <a:ext cx="6242264" cy="1235693"/>
            <a:chOff x="377825" y="3279862"/>
            <a:chExt cx="6110287" cy="1235693"/>
          </a:xfrm>
        </p:grpSpPr>
        <p:sp>
          <p:nvSpPr>
            <p:cNvPr id="77" name="사각형: 둥근 모서리 76">
              <a:extLst>
                <a:ext uri="{FF2B5EF4-FFF2-40B4-BE49-F238E27FC236}">
                  <a16:creationId xmlns:a16="http://schemas.microsoft.com/office/drawing/2014/main" id="{9E47960A-AC43-40D4-80DD-DB6669FEB7CD}"/>
                </a:ext>
              </a:extLst>
            </p:cNvPr>
            <p:cNvSpPr/>
            <p:nvPr/>
          </p:nvSpPr>
          <p:spPr>
            <a:xfrm>
              <a:off x="377825" y="3279862"/>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Outline </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84" name="직사각형 83">
              <a:extLst>
                <a:ext uri="{FF2B5EF4-FFF2-40B4-BE49-F238E27FC236}">
                  <a16:creationId xmlns:a16="http://schemas.microsoft.com/office/drawing/2014/main" id="{26284C8B-E54E-46DA-B866-4CCA7D7BE9FA}"/>
                </a:ext>
              </a:extLst>
            </p:cNvPr>
            <p:cNvSpPr/>
            <p:nvPr/>
          </p:nvSpPr>
          <p:spPr>
            <a:xfrm>
              <a:off x="1536700" y="3279862"/>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Presenting 16 MOT of AS process that consumers recently</a:t>
              </a:r>
              <a:r>
                <a:rPr lang="ko-KR" altLang="en-US"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kern="100" spc="-70" dirty="0">
                  <a:ln>
                    <a:solidFill>
                      <a:schemeClr val="bg1">
                        <a:alpha val="0"/>
                      </a:schemeClr>
                    </a:solidFill>
                  </a:ln>
                  <a:solidFill>
                    <a:schemeClr val="tx1"/>
                  </a:solidFill>
                  <a:latin typeface="+mn-ea"/>
                  <a:cs typeface="Times New Roman" panose="02020603050405020304" pitchFamily="18" charset="0"/>
                </a:rPr>
                <a:t>have experienced at official service centers from reservation to check-out.</a:t>
              </a:r>
              <a:endParaRPr lang="ko-KR" altLang="en-US" sz="1200" kern="100" spc="-70" dirty="0">
                <a:ln>
                  <a:solidFill>
                    <a:schemeClr val="bg1">
                      <a:alpha val="0"/>
                    </a:schemeClr>
                  </a:solidFill>
                </a:ln>
                <a:solidFill>
                  <a:schemeClr val="tx1"/>
                </a:solidFill>
                <a:latin typeface="+mn-ea"/>
                <a:cs typeface="Times New Roman" panose="02020603050405020304" pitchFamily="18" charset="0"/>
              </a:endParaRPr>
            </a:p>
          </p:txBody>
        </p:sp>
        <p:sp>
          <p:nvSpPr>
            <p:cNvPr id="86" name="사각형: 둥근 모서리 85">
              <a:extLst>
                <a:ext uri="{FF2B5EF4-FFF2-40B4-BE49-F238E27FC236}">
                  <a16:creationId xmlns:a16="http://schemas.microsoft.com/office/drawing/2014/main" id="{200C8AFD-6795-4336-B20F-AA231EA92A41}"/>
                </a:ext>
              </a:extLst>
            </p:cNvPr>
            <p:cNvSpPr/>
            <p:nvPr/>
          </p:nvSpPr>
          <p:spPr>
            <a:xfrm>
              <a:off x="377825" y="3939555"/>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Analysis</a:t>
              </a:r>
            </a:p>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Data</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87" name="직사각형 86">
              <a:extLst>
                <a:ext uri="{FF2B5EF4-FFF2-40B4-BE49-F238E27FC236}">
                  <a16:creationId xmlns:a16="http://schemas.microsoft.com/office/drawing/2014/main" id="{233975CC-A6A9-46E6-93CF-90B9A1175101}"/>
                </a:ext>
              </a:extLst>
            </p:cNvPr>
            <p:cNvSpPr/>
            <p:nvPr/>
          </p:nvSpPr>
          <p:spPr>
            <a:xfrm>
              <a:off x="1536700" y="3939555"/>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Target</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Those who experienced AS service at the official center within the last 1 year</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Total No. of Cases</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8,921 (2,151 domestic car owners &amp; 6,770 imported car owners)</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p:txBody>
        </p:sp>
      </p:grpSp>
      <p:sp>
        <p:nvSpPr>
          <p:cNvPr id="88" name="직사각형 87">
            <a:extLst>
              <a:ext uri="{FF2B5EF4-FFF2-40B4-BE49-F238E27FC236}">
                <a16:creationId xmlns:a16="http://schemas.microsoft.com/office/drawing/2014/main" id="{71A0AD80-D150-4622-83BC-252405060B00}"/>
              </a:ext>
            </a:extLst>
          </p:cNvPr>
          <p:cNvSpPr/>
          <p:nvPr/>
        </p:nvSpPr>
        <p:spPr>
          <a:xfrm>
            <a:off x="3557796" y="6905660"/>
            <a:ext cx="2930087" cy="736052"/>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time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 the day repair completion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Parts supply shortage experience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Furnished customer facility</a:t>
            </a:r>
          </a:p>
        </p:txBody>
      </p:sp>
      <p:sp>
        <p:nvSpPr>
          <p:cNvPr id="89" name="직사각형 88">
            <a:extLst>
              <a:ext uri="{FF2B5EF4-FFF2-40B4-BE49-F238E27FC236}">
                <a16:creationId xmlns:a16="http://schemas.microsoft.com/office/drawing/2014/main" id="{3CC7EA5B-3D84-4B98-86C3-B5D72FDF622B}"/>
              </a:ext>
            </a:extLst>
          </p:cNvPr>
          <p:cNvSpPr/>
          <p:nvPr/>
        </p:nvSpPr>
        <p:spPr>
          <a:xfrm>
            <a:off x="3557797" y="7703572"/>
            <a:ext cx="2930316" cy="736052"/>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88900" indent="-228600">
              <a:buClr>
                <a:schemeClr val="tx1">
                  <a:lumMod val="75000"/>
                  <a:lumOff val="25000"/>
                </a:schemeClr>
              </a:buClr>
              <a:buFont typeface="+mj-ea"/>
              <a:buAutoNum type="circleNumDbPlain" startAt="11"/>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Recent repair/maintenance time</a:t>
            </a:r>
          </a:p>
          <a:p>
            <a:pPr marL="88900" indent="-228600">
              <a:buClr>
                <a:schemeClr val="tx1">
                  <a:lumMod val="75000"/>
                  <a:lumOff val="25000"/>
                </a:schemeClr>
              </a:buClr>
              <a:buFont typeface="+mj-ea"/>
              <a:buAutoNum type="circleNumDbPlain" startAt="11"/>
            </a:pPr>
            <a:r>
              <a:rPr lang="en-US" altLang="ko-KR" sz="1100" kern="100" spc="-100" dirty="0">
                <a:ln>
                  <a:solidFill>
                    <a:schemeClr val="bg1">
                      <a:alpha val="0"/>
                    </a:schemeClr>
                  </a:solidFill>
                </a:ln>
                <a:solidFill>
                  <a:schemeClr val="tx1">
                    <a:lumMod val="75000"/>
                    <a:lumOff val="25000"/>
                  </a:schemeClr>
                </a:solidFill>
                <a:latin typeface="+mn-ea"/>
                <a:cs typeface="Times New Roman" panose="02020603050405020304" pitchFamily="18" charset="0"/>
              </a:rPr>
              <a:t>Wrong/excessive/arbitrary repair experience rate</a:t>
            </a:r>
          </a:p>
          <a:p>
            <a:pPr marL="88900" indent="-228600">
              <a:buClr>
                <a:schemeClr val="tx1">
                  <a:lumMod val="75000"/>
                  <a:lumOff val="25000"/>
                </a:schemeClr>
              </a:buClr>
              <a:buFont typeface="+mj-ea"/>
              <a:buAutoNum type="circleNumDbPlain" startAt="11"/>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Recurring problem experience rate</a:t>
            </a:r>
          </a:p>
          <a:p>
            <a:pPr marL="88900" indent="-228600">
              <a:buClr>
                <a:schemeClr val="tx1">
                  <a:lumMod val="75000"/>
                  <a:lumOff val="25000"/>
                </a:schemeClr>
              </a:buClr>
              <a:buFont typeface="+mj-ea"/>
              <a:buAutoNum type="circleNumDbPlain" startAt="11"/>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Complaint filing/handling rates</a:t>
            </a:r>
          </a:p>
        </p:txBody>
      </p:sp>
      <p:sp>
        <p:nvSpPr>
          <p:cNvPr id="90" name="직사각형 89">
            <a:extLst>
              <a:ext uri="{FF2B5EF4-FFF2-40B4-BE49-F238E27FC236}">
                <a16:creationId xmlns:a16="http://schemas.microsoft.com/office/drawing/2014/main" id="{11D2B175-641B-4641-A391-12A34000297E}"/>
              </a:ext>
            </a:extLst>
          </p:cNvPr>
          <p:cNvSpPr/>
          <p:nvPr/>
        </p:nvSpPr>
        <p:spPr>
          <a:xfrm>
            <a:off x="3557797" y="850148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Free service experienced</a:t>
            </a:r>
          </a:p>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Preferred free services</a:t>
            </a:r>
          </a:p>
        </p:txBody>
      </p:sp>
      <p:grpSp>
        <p:nvGrpSpPr>
          <p:cNvPr id="91" name="그룹 90">
            <a:extLst>
              <a:ext uri="{FF2B5EF4-FFF2-40B4-BE49-F238E27FC236}">
                <a16:creationId xmlns:a16="http://schemas.microsoft.com/office/drawing/2014/main" id="{8187F06E-DBDC-4B1D-A701-379C36BDAACB}"/>
              </a:ext>
            </a:extLst>
          </p:cNvPr>
          <p:cNvGrpSpPr/>
          <p:nvPr/>
        </p:nvGrpSpPr>
        <p:grpSpPr>
          <a:xfrm>
            <a:off x="370114" y="5344437"/>
            <a:ext cx="6117771" cy="261610"/>
            <a:chOff x="370114" y="5344437"/>
            <a:chExt cx="6117771" cy="261610"/>
          </a:xfrm>
        </p:grpSpPr>
        <p:grpSp>
          <p:nvGrpSpPr>
            <p:cNvPr id="92" name="그룹 91">
              <a:extLst>
                <a:ext uri="{FF2B5EF4-FFF2-40B4-BE49-F238E27FC236}">
                  <a16:creationId xmlns:a16="http://schemas.microsoft.com/office/drawing/2014/main" id="{F70A664D-2BD5-4288-AAE2-6F010A51CCED}"/>
                </a:ext>
              </a:extLst>
            </p:cNvPr>
            <p:cNvGrpSpPr/>
            <p:nvPr/>
          </p:nvGrpSpPr>
          <p:grpSpPr>
            <a:xfrm>
              <a:off x="370114" y="5344437"/>
              <a:ext cx="1368960" cy="261610"/>
              <a:chOff x="629879" y="5490424"/>
              <a:chExt cx="1274322" cy="261610"/>
            </a:xfrm>
          </p:grpSpPr>
          <p:sp>
            <p:nvSpPr>
              <p:cNvPr id="98" name="사각형: 둥근 모서리 97">
                <a:extLst>
                  <a:ext uri="{FF2B5EF4-FFF2-40B4-BE49-F238E27FC236}">
                    <a16:creationId xmlns:a16="http://schemas.microsoft.com/office/drawing/2014/main" id="{E438D752-8B36-45DD-A0A7-CA3E5897B3ED}"/>
                  </a:ext>
                </a:extLst>
              </p:cNvPr>
              <p:cNvSpPr/>
              <p:nvPr/>
            </p:nvSpPr>
            <p:spPr>
              <a:xfrm>
                <a:off x="689461" y="5490424"/>
                <a:ext cx="1155160"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PROCESS</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99" name="직선 연결선 98">
                <a:extLst>
                  <a:ext uri="{FF2B5EF4-FFF2-40B4-BE49-F238E27FC236}">
                    <a16:creationId xmlns:a16="http://schemas.microsoft.com/office/drawing/2014/main" id="{7E34D274-1E47-492F-8836-83A02C2C9499}"/>
                  </a:ext>
                </a:extLst>
              </p:cNvPr>
              <p:cNvCxnSpPr>
                <a:cxnSpLocks/>
              </p:cNvCxnSpPr>
              <p:nvPr/>
            </p:nvCxnSpPr>
            <p:spPr>
              <a:xfrm>
                <a:off x="629879"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93" name="그룹 92">
              <a:extLst>
                <a:ext uri="{FF2B5EF4-FFF2-40B4-BE49-F238E27FC236}">
                  <a16:creationId xmlns:a16="http://schemas.microsoft.com/office/drawing/2014/main" id="{4FC6C41A-72BC-4913-8BB1-EF761AAF48CF}"/>
                </a:ext>
              </a:extLst>
            </p:cNvPr>
            <p:cNvGrpSpPr/>
            <p:nvPr/>
          </p:nvGrpSpPr>
          <p:grpSpPr>
            <a:xfrm>
              <a:off x="1840560" y="5344437"/>
              <a:ext cx="1615753" cy="261610"/>
              <a:chOff x="2460339" y="5490424"/>
              <a:chExt cx="1354279" cy="261610"/>
            </a:xfrm>
          </p:grpSpPr>
          <p:sp>
            <p:nvSpPr>
              <p:cNvPr id="96" name="사각형: 둥근 모서리 95">
                <a:extLst>
                  <a:ext uri="{FF2B5EF4-FFF2-40B4-BE49-F238E27FC236}">
                    <a16:creationId xmlns:a16="http://schemas.microsoft.com/office/drawing/2014/main" id="{66FD21E9-A791-47EA-887B-5F26F500A072}"/>
                  </a:ext>
                </a:extLst>
              </p:cNvPr>
              <p:cNvSpPr/>
              <p:nvPr/>
            </p:nvSpPr>
            <p:spPr>
              <a:xfrm>
                <a:off x="2460339" y="5490424"/>
                <a:ext cx="1354279"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STUDY CONTENT</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97" name="직선 연결선 96">
                <a:extLst>
                  <a:ext uri="{FF2B5EF4-FFF2-40B4-BE49-F238E27FC236}">
                    <a16:creationId xmlns:a16="http://schemas.microsoft.com/office/drawing/2014/main" id="{0179F575-54F0-45F7-93BC-3DAC1E1E69C6}"/>
                  </a:ext>
                </a:extLst>
              </p:cNvPr>
              <p:cNvCxnSpPr/>
              <p:nvPr/>
            </p:nvCxnSpPr>
            <p:spPr>
              <a:xfrm>
                <a:off x="2500317"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94" name="사각형: 둥근 모서리 93">
              <a:extLst>
                <a:ext uri="{FF2B5EF4-FFF2-40B4-BE49-F238E27FC236}">
                  <a16:creationId xmlns:a16="http://schemas.microsoft.com/office/drawing/2014/main" id="{5AE6C602-2B00-4E60-9A7A-1346E936DE40}"/>
                </a:ext>
              </a:extLst>
            </p:cNvPr>
            <p:cNvSpPr/>
            <p:nvPr/>
          </p:nvSpPr>
          <p:spPr>
            <a:xfrm>
              <a:off x="3815202" y="5344437"/>
              <a:ext cx="2415282"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MOMENTS OF TRUTH</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95" name="직선 연결선 94">
              <a:extLst>
                <a:ext uri="{FF2B5EF4-FFF2-40B4-BE49-F238E27FC236}">
                  <a16:creationId xmlns:a16="http://schemas.microsoft.com/office/drawing/2014/main" id="{C0C3877E-6282-4355-AE30-A6AA13D83BBC}"/>
                </a:ext>
              </a:extLst>
            </p:cNvPr>
            <p:cNvCxnSpPr/>
            <p:nvPr/>
          </p:nvCxnSpPr>
          <p:spPr>
            <a:xfrm>
              <a:off x="3557797" y="5606047"/>
              <a:ext cx="2930088"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49" name="직사각형 48">
            <a:extLst>
              <a:ext uri="{FF2B5EF4-FFF2-40B4-BE49-F238E27FC236}">
                <a16:creationId xmlns:a16="http://schemas.microsoft.com/office/drawing/2014/main" id="{69E4A96F-CC63-47E9-AE0B-E7E8B0347A30}"/>
              </a:ext>
            </a:extLst>
          </p:cNvPr>
          <p:cNvSpPr/>
          <p:nvPr/>
        </p:nvSpPr>
        <p:spPr>
          <a:xfrm>
            <a:off x="377824" y="1537715"/>
            <a:ext cx="6110061" cy="1265861"/>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defTabSz="685800">
              <a:lnSpc>
                <a:spcPct val="120000"/>
              </a:lnSpc>
              <a:spcBef>
                <a:spcPts val="100"/>
              </a:spcBef>
              <a:spcAft>
                <a:spcPts val="100"/>
              </a:spcAft>
            </a:pPr>
            <a:r>
              <a:rPr lang="en-US" altLang="ko-KR" sz="1100" b="1"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100"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b="1" kern="100" spc="-70" dirty="0">
                <a:ln>
                  <a:solidFill>
                    <a:schemeClr val="bg1">
                      <a:alpha val="0"/>
                    </a:schemeClr>
                  </a:solidFill>
                </a:ln>
                <a:solidFill>
                  <a:schemeClr val="tx1"/>
                </a:solidFill>
                <a:latin typeface="+mn-ea"/>
                <a:cs typeface="Times New Roman" panose="02020603050405020304" pitchFamily="18" charset="0"/>
              </a:rPr>
              <a:t>Inc</a:t>
            </a:r>
            <a:r>
              <a:rPr lang="en-US" altLang="ko-KR" sz="1100" kern="100" spc="-70" dirty="0">
                <a:ln>
                  <a:solidFill>
                    <a:schemeClr val="bg1">
                      <a:alpha val="0"/>
                    </a:schemeClr>
                  </a:solidFill>
                </a:ln>
                <a:solidFill>
                  <a:schemeClr val="tx1"/>
                </a:solidFill>
                <a:latin typeface="+mn-ea"/>
                <a:cs typeface="Times New Roman" panose="02020603050405020304" pitchFamily="18" charset="0"/>
              </a:rPr>
              <a:t>., a company specializing in automotive research, launched </a:t>
            </a:r>
            <a:r>
              <a:rPr lang="en-US" altLang="ko-KR" sz="1100" b="1" kern="100" spc="-70" dirty="0">
                <a:ln>
                  <a:solidFill>
                    <a:schemeClr val="bg1">
                      <a:alpha val="0"/>
                    </a:schemeClr>
                  </a:solidFill>
                </a:ln>
                <a:solidFill>
                  <a:schemeClr val="tx1"/>
                </a:solidFill>
                <a:latin typeface="+mn-ea"/>
                <a:cs typeface="Times New Roman" panose="02020603050405020304" pitchFamily="18" charset="0"/>
              </a:rPr>
              <a:t>'Automotive Consumer Experience,</a:t>
            </a:r>
            <a:r>
              <a:rPr lang="en-US" altLang="ko-KR" sz="1100" kern="100" spc="-70" dirty="0">
                <a:ln>
                  <a:solidFill>
                    <a:schemeClr val="bg1">
                      <a:alpha val="0"/>
                    </a:schemeClr>
                  </a:solidFill>
                </a:ln>
                <a:solidFill>
                  <a:schemeClr val="tx1"/>
                </a:solidFill>
                <a:latin typeface="+mn-ea"/>
                <a:cs typeface="Times New Roman" panose="02020603050405020304" pitchFamily="18" charset="0"/>
              </a:rPr>
              <a:t>' quantifying consumers' car life experiences. This project attempts to share consumer experience information obtained from the 2022 Automobile Syndicated Study with professionals in the automobile industry. For further advancement in the industry and improved customer satisfaction, </a:t>
            </a:r>
            <a:r>
              <a:rPr lang="en-US" altLang="ko-KR" sz="1100"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100" kern="100" spc="-70" dirty="0">
                <a:ln>
                  <a:solidFill>
                    <a:schemeClr val="bg1">
                      <a:alpha val="0"/>
                    </a:schemeClr>
                  </a:solidFill>
                </a:ln>
                <a:solidFill>
                  <a:schemeClr val="tx1"/>
                </a:solidFill>
                <a:latin typeface="+mn-ea"/>
                <a:cs typeface="Times New Roman" panose="02020603050405020304" pitchFamily="18" charset="0"/>
              </a:rPr>
              <a:t> will provide information about the various moment of truth (MOT). The first one is the moments of truth of the</a:t>
            </a:r>
            <a:r>
              <a:rPr lang="en-US" altLang="ko-KR" sz="1100" b="1" kern="100" spc="-70" dirty="0">
                <a:ln>
                  <a:solidFill>
                    <a:schemeClr val="bg1">
                      <a:alpha val="0"/>
                    </a:schemeClr>
                  </a:solidFill>
                </a:ln>
                <a:solidFill>
                  <a:schemeClr val="tx1"/>
                </a:solidFill>
                <a:latin typeface="+mn-ea"/>
                <a:cs typeface="Times New Roman" panose="02020603050405020304" pitchFamily="18" charset="0"/>
              </a:rPr>
              <a:t> after-sales service(AS) process experienced by consumers.</a:t>
            </a:r>
            <a:endParaRPr lang="ko-KR" altLang="ko-KR" sz="1100" b="1" kern="100" spc="-70" dirty="0">
              <a:ln>
                <a:solidFill>
                  <a:schemeClr val="bg1">
                    <a:alpha val="0"/>
                  </a:schemeClr>
                </a:solidFill>
              </a:ln>
              <a:solidFill>
                <a:schemeClr val="tx1"/>
              </a:solidFill>
              <a:highlight>
                <a:srgbClr val="FFFF00"/>
              </a:highlight>
              <a:latin typeface="+mn-ea"/>
              <a:cs typeface="Times New Roman" panose="02020603050405020304" pitchFamily="18" charset="0"/>
            </a:endParaRPr>
          </a:p>
        </p:txBody>
      </p:sp>
    </p:spTree>
    <p:extLst>
      <p:ext uri="{BB962C8B-B14F-4D97-AF65-F5344CB8AC3E}">
        <p14:creationId xmlns:p14="http://schemas.microsoft.com/office/powerpoint/2010/main" val="340796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직사각형 53">
            <a:extLst>
              <a:ext uri="{FF2B5EF4-FFF2-40B4-BE49-F238E27FC236}">
                <a16:creationId xmlns:a16="http://schemas.microsoft.com/office/drawing/2014/main" id="{8CC65B2F-3CDC-4A9C-8640-810B53590C7F}"/>
              </a:ext>
            </a:extLst>
          </p:cNvPr>
          <p:cNvSpPr/>
          <p:nvPr/>
        </p:nvSpPr>
        <p:spPr>
          <a:xfrm>
            <a:off x="484347" y="2151119"/>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 Booking method and the ratio (%)</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9" name="표 8">
            <a:extLst>
              <a:ext uri="{FF2B5EF4-FFF2-40B4-BE49-F238E27FC236}">
                <a16:creationId xmlns:a16="http://schemas.microsoft.com/office/drawing/2014/main" id="{5D6C7344-7455-4C47-A005-8A2974AABA7D}"/>
              </a:ext>
            </a:extLst>
          </p:cNvPr>
          <p:cNvGraphicFramePr>
            <a:graphicFrameLocks noGrp="1"/>
          </p:cNvGraphicFramePr>
          <p:nvPr>
            <p:extLst>
              <p:ext uri="{D42A27DB-BD31-4B8C-83A1-F6EECF244321}">
                <p14:modId xmlns:p14="http://schemas.microsoft.com/office/powerpoint/2010/main" val="3780722151"/>
              </p:ext>
            </p:extLst>
          </p:nvPr>
        </p:nvGraphicFramePr>
        <p:xfrm>
          <a:off x="571501" y="2428671"/>
          <a:ext cx="5714999" cy="1550424"/>
        </p:xfrm>
        <a:graphic>
          <a:graphicData uri="http://schemas.openxmlformats.org/drawingml/2006/table">
            <a:tbl>
              <a:tblPr firstRow="1" firstCol="1" bandRow="1">
                <a:tableStyleId>{5C22544A-7EE6-4342-B048-85BDC9FD1C3A}</a:tableStyleId>
              </a:tblPr>
              <a:tblGrid>
                <a:gridCol w="2002070">
                  <a:extLst>
                    <a:ext uri="{9D8B030D-6E8A-4147-A177-3AD203B41FA5}">
                      <a16:colId xmlns:a16="http://schemas.microsoft.com/office/drawing/2014/main" val="2712998359"/>
                    </a:ext>
                  </a:extLst>
                </a:gridCol>
                <a:gridCol w="1237643">
                  <a:extLst>
                    <a:ext uri="{9D8B030D-6E8A-4147-A177-3AD203B41FA5}">
                      <a16:colId xmlns:a16="http://schemas.microsoft.com/office/drawing/2014/main" val="1891883382"/>
                    </a:ext>
                  </a:extLst>
                </a:gridCol>
                <a:gridCol w="1237643">
                  <a:extLst>
                    <a:ext uri="{9D8B030D-6E8A-4147-A177-3AD203B41FA5}">
                      <a16:colId xmlns:a16="http://schemas.microsoft.com/office/drawing/2014/main" val="606183308"/>
                    </a:ext>
                  </a:extLst>
                </a:gridCol>
                <a:gridCol w="1237643">
                  <a:extLst>
                    <a:ext uri="{9D8B030D-6E8A-4147-A177-3AD203B41FA5}">
                      <a16:colId xmlns:a16="http://schemas.microsoft.com/office/drawing/2014/main" val="1009130722"/>
                    </a:ext>
                  </a:extLst>
                </a:gridCol>
              </a:tblGrid>
              <a:tr h="252000">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Method</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Total</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Domestic</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Imported</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341517931"/>
                  </a:ext>
                </a:extLst>
              </a:tr>
              <a:tr h="198000">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(N)</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(8,921)</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(2,151)</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(6,770)</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8484995"/>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Phone</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76.6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76.4</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76.6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5880361"/>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Online</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18.8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16.0</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a:ln>
                            <a:solidFill>
                              <a:schemeClr val="bg1">
                                <a:alpha val="0"/>
                              </a:schemeClr>
                            </a:solidFill>
                          </a:ln>
                          <a:solidFill>
                            <a:schemeClr val="tx1"/>
                          </a:solidFill>
                          <a:latin typeface="+mn-ea"/>
                          <a:ea typeface="+mn-ea"/>
                          <a:cs typeface="Times New Roman" panose="02020603050405020304" pitchFamily="18" charset="0"/>
                        </a:rPr>
                        <a:t>19.4</a:t>
                      </a:r>
                      <a:endParaRPr lang="ko-KR" altLang="en-US" sz="1100" kern="100" spc="-70" baseline="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8047760"/>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Someone else did it for me (salesperson, etc.)</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2.6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2.8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3960331"/>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Walk-in</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2.1</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6.2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97774626"/>
                  </a:ext>
                </a:extLst>
              </a:tr>
            </a:tbl>
          </a:graphicData>
        </a:graphic>
      </p:graphicFrame>
      <p:sp>
        <p:nvSpPr>
          <p:cNvPr id="58" name="직사각형 57">
            <a:extLst>
              <a:ext uri="{FF2B5EF4-FFF2-40B4-BE49-F238E27FC236}">
                <a16:creationId xmlns:a16="http://schemas.microsoft.com/office/drawing/2014/main" id="{23DF27BE-35C6-4183-96B4-795E8CC56C0B}"/>
              </a:ext>
            </a:extLst>
          </p:cNvPr>
          <p:cNvSpPr/>
          <p:nvPr/>
        </p:nvSpPr>
        <p:spPr>
          <a:xfrm>
            <a:off x="484347" y="5391749"/>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2] Number of call attempts for phone reservation (In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22" name="표 21">
            <a:extLst>
              <a:ext uri="{FF2B5EF4-FFF2-40B4-BE49-F238E27FC236}">
                <a16:creationId xmlns:a16="http://schemas.microsoft.com/office/drawing/2014/main" id="{47FF1A9A-1AA4-44FD-B2DB-EA247CA16217}"/>
              </a:ext>
            </a:extLst>
          </p:cNvPr>
          <p:cNvGraphicFramePr>
            <a:graphicFrameLocks noGrp="1"/>
          </p:cNvGraphicFramePr>
          <p:nvPr>
            <p:extLst>
              <p:ext uri="{D42A27DB-BD31-4B8C-83A1-F6EECF244321}">
                <p14:modId xmlns:p14="http://schemas.microsoft.com/office/powerpoint/2010/main" val="2141246255"/>
              </p:ext>
            </p:extLst>
          </p:nvPr>
        </p:nvGraphicFramePr>
        <p:xfrm>
          <a:off x="571501" y="5682001"/>
          <a:ext cx="5727700" cy="3780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No. of call attempts</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(169)</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1.22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(213)</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1.23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Toyota</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(268)</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err="1">
                          <a:ln>
                            <a:solidFill>
                              <a:schemeClr val="bg1">
                                <a:alpha val="0"/>
                              </a:schemeClr>
                            </a:solidFill>
                          </a:ln>
                          <a:solidFill>
                            <a:schemeClr val="tx1"/>
                          </a:solidFill>
                          <a:latin typeface="+mn-ea"/>
                          <a:ea typeface="+mn-ea"/>
                          <a:cs typeface="Times New Roman" panose="02020603050405020304" pitchFamily="18" charset="0"/>
                        </a:rPr>
                        <a:t>Ssangyong</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(244)</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Jeep</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(167)</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Ford</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(230)</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Honda</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8</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Audi</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(400)</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1.47</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Nissan</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(107)</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(1,034)</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1.67</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Lincoln</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(83)</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(5,795) </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lnSpc>
                          <a:spcPct val="107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1.71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(966)</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lnSpc>
                          <a:spcPct val="107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1.96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(4,829)</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lnSpc>
                          <a:spcPct val="107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1.67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11" name="직사각형 10">
            <a:extLst>
              <a:ext uri="{FF2B5EF4-FFF2-40B4-BE49-F238E27FC236}">
                <a16:creationId xmlns:a16="http://schemas.microsoft.com/office/drawing/2014/main" id="{C9E220D4-EB13-4F39-B1F1-FEAB055302D4}"/>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Reservation</a:t>
            </a:r>
            <a:endParaRPr lang="ko-KR" altLang="ko-KR" b="1" strike="sngStrike" kern="100" spc="-70" dirty="0">
              <a:ln>
                <a:solidFill>
                  <a:schemeClr val="bg1">
                    <a:alpha val="0"/>
                  </a:schemeClr>
                </a:solidFill>
              </a:ln>
              <a:solidFill>
                <a:srgbClr val="FF0000"/>
              </a:solidFill>
              <a:highlight>
                <a:srgbClr val="FFFF00"/>
              </a:highlight>
              <a:latin typeface="+mn-ea"/>
              <a:cs typeface="Times New Roman" panose="02020603050405020304" pitchFamily="18" charset="0"/>
            </a:endParaRPr>
          </a:p>
        </p:txBody>
      </p:sp>
      <p:sp>
        <p:nvSpPr>
          <p:cNvPr id="10" name="직사각형 9">
            <a:extLst>
              <a:ext uri="{FF2B5EF4-FFF2-40B4-BE49-F238E27FC236}">
                <a16:creationId xmlns:a16="http://schemas.microsoft.com/office/drawing/2014/main" id="{5A2C14AA-EAE0-481D-9C79-6F51DAD07942}"/>
              </a:ext>
            </a:extLst>
          </p:cNvPr>
          <p:cNvSpPr/>
          <p:nvPr/>
        </p:nvSpPr>
        <p:spPr>
          <a:xfrm>
            <a:off x="692696" y="1614492"/>
            <a:ext cx="4615284" cy="292388"/>
          </a:xfrm>
          <a:prstGeom prst="rect">
            <a:avLst/>
          </a:prstGeom>
        </p:spPr>
        <p:txBody>
          <a:bodyPr wrap="square">
            <a:spAutoFit/>
          </a:bodyPr>
          <a:lstStyle/>
          <a:p>
            <a:r>
              <a:rPr lang="en-US" altLang="ko-KR" sz="1300" b="1" kern="100" spc="-70" dirty="0">
                <a:ln>
                  <a:solidFill>
                    <a:schemeClr val="bg1">
                      <a:alpha val="0"/>
                    </a:schemeClr>
                  </a:solidFill>
                </a:ln>
                <a:latin typeface="+mn-ea"/>
                <a:cs typeface="Times New Roman" panose="02020603050405020304" pitchFamily="18" charset="0"/>
              </a:rPr>
              <a:t>Reservation method ; </a:t>
            </a:r>
            <a:r>
              <a:rPr lang="en-US" altLang="ko-KR" sz="1300" b="1" u="sng" kern="100" spc="-70" dirty="0">
                <a:ln>
                  <a:solidFill>
                    <a:schemeClr val="bg1">
                      <a:alpha val="0"/>
                    </a:schemeClr>
                  </a:solidFill>
                </a:ln>
                <a:latin typeface="+mn-ea"/>
                <a:cs typeface="Times New Roman" panose="02020603050405020304" pitchFamily="18" charset="0"/>
              </a:rPr>
              <a:t>76.6% by phone, 18.8% online</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57" name="직사각형 56">
            <a:extLst>
              <a:ext uri="{FF2B5EF4-FFF2-40B4-BE49-F238E27FC236}">
                <a16:creationId xmlns:a16="http://schemas.microsoft.com/office/drawing/2014/main" id="{B43256BD-CAC2-4C94-91EC-653A96CD1F13}"/>
              </a:ext>
            </a:extLst>
          </p:cNvPr>
          <p:cNvSpPr/>
          <p:nvPr/>
        </p:nvSpPr>
        <p:spPr>
          <a:xfrm>
            <a:off x="689068" y="4360196"/>
            <a:ext cx="5684585" cy="1033103"/>
          </a:xfrm>
          <a:prstGeom prst="rect">
            <a:avLst/>
          </a:prstGeom>
        </p:spPr>
        <p:txBody>
          <a:bodyPr wrap="square">
            <a:spAutoFit/>
          </a:bodyPr>
          <a:lstStyle/>
          <a:p>
            <a:pPr marL="88900" indent="-88900">
              <a:lnSpc>
                <a:spcPct val="130000"/>
              </a:lnSpc>
              <a:spcBef>
                <a:spcPts val="100"/>
              </a:spcBef>
              <a:spcAft>
                <a:spcPts val="100"/>
              </a:spcAft>
            </a:pPr>
            <a:r>
              <a:rPr lang="en-US" altLang="ko-KR" sz="1300" b="1" kern="100" spc="-70" dirty="0">
                <a:ln>
                  <a:solidFill>
                    <a:schemeClr val="bg1">
                      <a:alpha val="0"/>
                    </a:schemeClr>
                  </a:solidFill>
                </a:ln>
                <a:latin typeface="+mn-ea"/>
                <a:cs typeface="Times New Roman" panose="02020603050405020304" pitchFamily="18" charset="0"/>
              </a:rPr>
              <a:t>‘Call attempts to get a hold of’ was </a:t>
            </a:r>
            <a:r>
              <a:rPr lang="en-US" altLang="ko-KR" sz="1300" b="1" u="sng" kern="100" spc="-70" dirty="0">
                <a:ln>
                  <a:solidFill>
                    <a:schemeClr val="bg1">
                      <a:alpha val="0"/>
                    </a:schemeClr>
                  </a:solidFill>
                </a:ln>
                <a:latin typeface="+mn-ea"/>
                <a:cs typeface="Times New Roman" panose="02020603050405020304" pitchFamily="18" charset="0"/>
              </a:rPr>
              <a:t>1.7 times </a:t>
            </a:r>
            <a:r>
              <a:rPr lang="en-US" altLang="ko-KR" sz="1300" b="1" kern="100" spc="-70" dirty="0">
                <a:ln>
                  <a:solidFill>
                    <a:schemeClr val="bg1">
                      <a:alpha val="0"/>
                    </a:schemeClr>
                  </a:solidFill>
                </a:ln>
                <a:latin typeface="+mn-ea"/>
                <a:cs typeface="Times New Roman" panose="02020603050405020304" pitchFamily="18" charset="0"/>
              </a:rPr>
              <a:t>on average and the </a:t>
            </a:r>
            <a:r>
              <a:rPr lang="en-US" altLang="ko-KR" sz="1300" b="1" u="sng" kern="100" spc="-70" dirty="0">
                <a:ln>
                  <a:solidFill>
                    <a:schemeClr val="bg1">
                      <a:alpha val="0"/>
                    </a:schemeClr>
                  </a:solidFill>
                </a:ln>
                <a:latin typeface="+mn-ea"/>
                <a:cs typeface="Times New Roman" panose="02020603050405020304" pitchFamily="18" charset="0"/>
              </a:rPr>
              <a:t>success rate </a:t>
            </a:r>
            <a:r>
              <a:rPr lang="en-US" altLang="ko-KR" sz="1300" b="1" kern="100" spc="-70" dirty="0">
                <a:ln>
                  <a:solidFill>
                    <a:schemeClr val="bg1">
                      <a:alpha val="0"/>
                    </a:schemeClr>
                  </a:solidFill>
                </a:ln>
                <a:latin typeface="+mn-ea"/>
                <a:cs typeface="Times New Roman" panose="02020603050405020304" pitchFamily="18" charset="0"/>
              </a:rPr>
              <a:t>in the first call attempt was </a:t>
            </a:r>
            <a:r>
              <a:rPr lang="en-US" altLang="ko-KR" sz="1300" b="1" u="sng" kern="100" spc="-70" dirty="0">
                <a:ln>
                  <a:solidFill>
                    <a:schemeClr val="bg1">
                      <a:alpha val="0"/>
                    </a:schemeClr>
                  </a:solidFill>
                </a:ln>
                <a:latin typeface="+mn-ea"/>
                <a:cs typeface="Times New Roman" panose="02020603050405020304" pitchFamily="18" charset="0"/>
              </a:rPr>
              <a:t>64.1%</a:t>
            </a:r>
            <a:r>
              <a:rPr lang="en-US" altLang="ko-KR" sz="1300" b="1" kern="100" spc="-70" dirty="0">
                <a:ln>
                  <a:solidFill>
                    <a:schemeClr val="bg1">
                      <a:alpha val="0"/>
                    </a:schemeClr>
                  </a:solidFill>
                </a:ln>
                <a:latin typeface="+mn-ea"/>
                <a:cs typeface="Times New Roman" panose="02020603050405020304" pitchFamily="18" charset="0"/>
              </a:rPr>
              <a:t> on average.</a:t>
            </a:r>
          </a:p>
          <a:p>
            <a:pPr marL="171450" indent="-171450">
              <a:spcBef>
                <a:spcPts val="100"/>
              </a:spcBef>
              <a:spcAft>
                <a:spcPts val="100"/>
              </a:spcAft>
              <a:buFontTx/>
              <a:buChar char="-"/>
            </a:pPr>
            <a:r>
              <a:rPr lang="en-US" altLang="ko-KR" sz="1200" kern="100" spc="-70" dirty="0">
                <a:ln>
                  <a:solidFill>
                    <a:schemeClr val="bg1">
                      <a:alpha val="0"/>
                    </a:schemeClr>
                  </a:solidFill>
                </a:ln>
                <a:latin typeface="+mn-ea"/>
                <a:cs typeface="Times New Roman" panose="02020603050405020304" pitchFamily="18" charset="0"/>
              </a:rPr>
              <a:t>Volvo (1.22 times) and Lexus (1.23 times) were seen at the top of the scoreboard</a:t>
            </a:r>
          </a:p>
          <a:p>
            <a:pPr marL="171450" indent="-171450">
              <a:spcBef>
                <a:spcPts val="100"/>
              </a:spcBef>
              <a:spcAft>
                <a:spcPts val="100"/>
              </a:spcAft>
              <a:buFontTx/>
              <a:buChar char="-"/>
            </a:pPr>
            <a:r>
              <a:rPr lang="en-US" altLang="ko-KR" sz="1200" kern="100" spc="-70" dirty="0">
                <a:ln>
                  <a:solidFill>
                    <a:schemeClr val="bg1">
                      <a:alpha val="0"/>
                    </a:schemeClr>
                  </a:solidFill>
                </a:ln>
                <a:latin typeface="+mn-ea"/>
                <a:cs typeface="Times New Roman" panose="02020603050405020304" pitchFamily="18" charset="0"/>
              </a:rPr>
              <a:t>Lexus(84.8%) and Volvo(83.9%) showed a high success rate within the first call</a:t>
            </a:r>
            <a:endParaRPr lang="ko-KR" altLang="ko-KR" sz="1400" kern="100" spc="-70" dirty="0">
              <a:ln>
                <a:solidFill>
                  <a:schemeClr val="bg1">
                    <a:alpha val="0"/>
                  </a:schemeClr>
                </a:solidFill>
              </a:ln>
              <a:latin typeface="+mn-ea"/>
              <a:cs typeface="Times New Roman" panose="02020603050405020304" pitchFamily="18" charset="0"/>
            </a:endParaRPr>
          </a:p>
        </p:txBody>
      </p:sp>
      <p:sp>
        <p:nvSpPr>
          <p:cNvPr id="30" name="사각형: 둥근 모서리 29">
            <a:extLst>
              <a:ext uri="{FF2B5EF4-FFF2-40B4-BE49-F238E27FC236}">
                <a16:creationId xmlns:a16="http://schemas.microsoft.com/office/drawing/2014/main" id="{CB359A2B-FC81-4480-9D63-7A0D985EBA7D}"/>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01</a:t>
            </a:r>
            <a:endParaRPr lang="ko-KR" altLang="en-US" b="1" kern="0" spc="-30" dirty="0">
              <a:ln>
                <a:solidFill>
                  <a:srgbClr val="4472C4">
                    <a:alpha val="0"/>
                  </a:srgbClr>
                </a:solidFill>
              </a:ln>
              <a:solidFill>
                <a:prstClr val="white"/>
              </a:solidFill>
              <a:latin typeface="+mn-ea"/>
            </a:endParaRPr>
          </a:p>
        </p:txBody>
      </p:sp>
      <p:sp>
        <p:nvSpPr>
          <p:cNvPr id="31" name="사각형: 둥근 모서리 30">
            <a:extLst>
              <a:ext uri="{FF2B5EF4-FFF2-40B4-BE49-F238E27FC236}">
                <a16:creationId xmlns:a16="http://schemas.microsoft.com/office/drawing/2014/main" id="{4B5B8CCB-49D1-4B16-BFAC-E75B406FB361}"/>
              </a:ext>
            </a:extLst>
          </p:cNvPr>
          <p:cNvSpPr/>
          <p:nvPr/>
        </p:nvSpPr>
        <p:spPr>
          <a:xfrm>
            <a:off x="485032" y="16343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32" name="사각형: 둥근 모서리 31">
            <a:extLst>
              <a:ext uri="{FF2B5EF4-FFF2-40B4-BE49-F238E27FC236}">
                <a16:creationId xmlns:a16="http://schemas.microsoft.com/office/drawing/2014/main" id="{F38748CB-93BE-44C7-96A1-7BC3DB62CBC7}"/>
              </a:ext>
            </a:extLst>
          </p:cNvPr>
          <p:cNvSpPr/>
          <p:nvPr/>
        </p:nvSpPr>
        <p:spPr>
          <a:xfrm>
            <a:off x="485032" y="4416852"/>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vert="horz" wrap="square" lIns="0" tIns="36000" rIns="0" bIns="0" numCol="1" anchor="ctr" anchorCtr="0" compatLnSpc="1">
            <a:prstTxWarp prst="textNoShape">
              <a:avLst/>
            </a:prstTxWarp>
          </a:bodyPr>
          <a:lstStyle/>
          <a:p>
            <a:pPr algn="ctr" defTabSz="914400" fontAlgn="ctr">
              <a:defRPr/>
            </a:pP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Tree>
    <p:extLst>
      <p:ext uri="{BB962C8B-B14F-4D97-AF65-F5344CB8AC3E}">
        <p14:creationId xmlns:p14="http://schemas.microsoft.com/office/powerpoint/2010/main" val="35237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직사각형 29">
            <a:extLst>
              <a:ext uri="{FF2B5EF4-FFF2-40B4-BE49-F238E27FC236}">
                <a16:creationId xmlns:a16="http://schemas.microsoft.com/office/drawing/2014/main" id="{1006D047-58D6-4D9D-AB67-500ABBD009CA}"/>
              </a:ext>
            </a:extLst>
          </p:cNvPr>
          <p:cNvSpPr/>
          <p:nvPr/>
        </p:nvSpPr>
        <p:spPr>
          <a:xfrm>
            <a:off x="484347" y="813557"/>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3] Success rate within the first call (In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31" name="표 30">
            <a:extLst>
              <a:ext uri="{FF2B5EF4-FFF2-40B4-BE49-F238E27FC236}">
                <a16:creationId xmlns:a16="http://schemas.microsoft.com/office/drawing/2014/main" id="{7B3D0476-0D58-48DF-A635-31681C4C5AFC}"/>
              </a:ext>
            </a:extLst>
          </p:cNvPr>
          <p:cNvGraphicFramePr>
            <a:graphicFrameLocks noGrp="1"/>
          </p:cNvGraphicFramePr>
          <p:nvPr>
            <p:extLst>
              <p:ext uri="{D42A27DB-BD31-4B8C-83A1-F6EECF244321}">
                <p14:modId xmlns:p14="http://schemas.microsoft.com/office/powerpoint/2010/main" val="4125870187"/>
              </p:ext>
            </p:extLst>
          </p:nvPr>
        </p:nvGraphicFramePr>
        <p:xfrm>
          <a:off x="571501" y="1094284"/>
          <a:ext cx="5727700" cy="3492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Success rate(%)</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84.8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83.9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SSANGYONG</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(244)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78.8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Jeep</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75.8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Toyota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75.5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Lincoln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72.9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Ford</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(230)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71.8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8</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Honda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71.5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Audi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(400)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70.4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Nissan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70.3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16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Infiniti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66.3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2134637"/>
                  </a:ext>
                </a:extLst>
              </a:tr>
              <a:tr h="216000">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64.8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602507601"/>
                  </a:ext>
                </a:extLst>
              </a:tr>
              <a:tr h="216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(5,795)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64.2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(966)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55.2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(4,829)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66.0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grpSp>
        <p:nvGrpSpPr>
          <p:cNvPr id="8" name="그룹 7">
            <a:extLst>
              <a:ext uri="{FF2B5EF4-FFF2-40B4-BE49-F238E27FC236}">
                <a16:creationId xmlns:a16="http://schemas.microsoft.com/office/drawing/2014/main" id="{E87D50C6-718F-4FCB-B7EB-B01E3F6775D5}"/>
              </a:ext>
            </a:extLst>
          </p:cNvPr>
          <p:cNvGrpSpPr/>
          <p:nvPr/>
        </p:nvGrpSpPr>
        <p:grpSpPr>
          <a:xfrm>
            <a:off x="548680" y="8625408"/>
            <a:ext cx="6137870" cy="823392"/>
            <a:chOff x="548680" y="8625408"/>
            <a:chExt cx="6137870" cy="823392"/>
          </a:xfrm>
        </p:grpSpPr>
        <p:grpSp>
          <p:nvGrpSpPr>
            <p:cNvPr id="7" name="그룹 6">
              <a:extLst>
                <a:ext uri="{FF2B5EF4-FFF2-40B4-BE49-F238E27FC236}">
                  <a16:creationId xmlns:a16="http://schemas.microsoft.com/office/drawing/2014/main" id="{4B46F589-1A13-48FD-8EA8-0111E819B2B3}"/>
                </a:ext>
              </a:extLst>
            </p:cNvPr>
            <p:cNvGrpSpPr/>
            <p:nvPr/>
          </p:nvGrpSpPr>
          <p:grpSpPr>
            <a:xfrm>
              <a:off x="548680" y="8625408"/>
              <a:ext cx="5760640" cy="823392"/>
              <a:chOff x="548680" y="8625408"/>
              <a:chExt cx="5760640" cy="823392"/>
            </a:xfrm>
          </p:grpSpPr>
          <p:sp>
            <p:nvSpPr>
              <p:cNvPr id="33" name="직사각형 32">
                <a:extLst>
                  <a:ext uri="{FF2B5EF4-FFF2-40B4-BE49-F238E27FC236}">
                    <a16:creationId xmlns:a16="http://schemas.microsoft.com/office/drawing/2014/main" id="{9121CB53-5351-4E00-9B40-743212C01543}"/>
                  </a:ext>
                </a:extLst>
              </p:cNvPr>
              <p:cNvSpPr/>
              <p:nvPr/>
            </p:nvSpPr>
            <p:spPr>
              <a:xfrm>
                <a:off x="548680" y="8625408"/>
                <a:ext cx="5760640" cy="823392"/>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08000" rtlCol="0" anchor="t" anchorCtr="0"/>
              <a:lstStyle/>
              <a:p>
                <a:pPr>
                  <a:spcAft>
                    <a:spcPts val="600"/>
                  </a:spcAft>
                </a:pPr>
                <a:endParaRPr lang="ko-KR" altLang="en-US" sz="1300" spc="-60" dirty="0">
                  <a:ln>
                    <a:solidFill>
                      <a:schemeClr val="accent1">
                        <a:alpha val="0"/>
                      </a:schemeClr>
                    </a:solidFill>
                  </a:ln>
                  <a:solidFill>
                    <a:schemeClr val="tx1">
                      <a:lumMod val="85000"/>
                      <a:lumOff val="15000"/>
                    </a:schemeClr>
                  </a:solidFill>
                </a:endParaRPr>
              </a:p>
            </p:txBody>
          </p:sp>
          <p:sp>
            <p:nvSpPr>
              <p:cNvPr id="38" name="사각형: 둥근 모서리 37">
                <a:extLst>
                  <a:ext uri="{FF2B5EF4-FFF2-40B4-BE49-F238E27FC236}">
                    <a16:creationId xmlns:a16="http://schemas.microsoft.com/office/drawing/2014/main" id="{9C5194DC-2005-4278-B0C7-94DAC464272C}"/>
                  </a:ext>
                </a:extLst>
              </p:cNvPr>
              <p:cNvSpPr/>
              <p:nvPr/>
            </p:nvSpPr>
            <p:spPr>
              <a:xfrm>
                <a:off x="548681" y="8741829"/>
                <a:ext cx="619896" cy="590550"/>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0" algn="ctr"/>
                <a:r>
                  <a:rPr lang="en-US" altLang="ko-KR" sz="1300" b="1" spc="-60" dirty="0">
                    <a:ln>
                      <a:solidFill>
                        <a:srgbClr val="4472C4">
                          <a:alpha val="0"/>
                        </a:srgbClr>
                      </a:solidFill>
                    </a:ln>
                    <a:solidFill>
                      <a:schemeClr val="tx1">
                        <a:lumMod val="85000"/>
                        <a:lumOff val="15000"/>
                      </a:schemeClr>
                    </a:solidFill>
                  </a:rPr>
                  <a:t>Inquiry</a:t>
                </a:r>
                <a:endParaRPr lang="ko-KR" altLang="en-US" sz="1300" spc="-60" dirty="0">
                  <a:ln>
                    <a:solidFill>
                      <a:srgbClr val="4472C4">
                        <a:alpha val="0"/>
                      </a:srgbClr>
                    </a:solidFill>
                  </a:ln>
                  <a:solidFill>
                    <a:schemeClr val="tx1">
                      <a:lumMod val="85000"/>
                      <a:lumOff val="15000"/>
                    </a:schemeClr>
                  </a:solidFill>
                </a:endParaRPr>
              </a:p>
            </p:txBody>
          </p:sp>
          <p:cxnSp>
            <p:nvCxnSpPr>
              <p:cNvPr id="39" name="직선 연결선 38">
                <a:extLst>
                  <a:ext uri="{FF2B5EF4-FFF2-40B4-BE49-F238E27FC236}">
                    <a16:creationId xmlns:a16="http://schemas.microsoft.com/office/drawing/2014/main" id="{BB169907-8C4D-498B-9F8D-81B4BA443C7E}"/>
                  </a:ext>
                </a:extLst>
              </p:cNvPr>
              <p:cNvCxnSpPr/>
              <p:nvPr/>
            </p:nvCxnSpPr>
            <p:spPr>
              <a:xfrm>
                <a:off x="1176983" y="8778019"/>
                <a:ext cx="0" cy="518170"/>
              </a:xfrm>
              <a:prstGeom prst="line">
                <a:avLst/>
              </a:prstGeom>
              <a:ln w="952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34" name="직사각형 33">
              <a:extLst>
                <a:ext uri="{FF2B5EF4-FFF2-40B4-BE49-F238E27FC236}">
                  <a16:creationId xmlns:a16="http://schemas.microsoft.com/office/drawing/2014/main" id="{5EFBC202-E90A-41CB-9E5A-119357953576}"/>
                </a:ext>
              </a:extLst>
            </p:cNvPr>
            <p:cNvSpPr/>
            <p:nvPr/>
          </p:nvSpPr>
          <p:spPr>
            <a:xfrm>
              <a:off x="1265940" y="8684963"/>
              <a:ext cx="1450942" cy="628377"/>
            </a:xfrm>
            <a:prstGeom prst="rect">
              <a:avLst/>
            </a:prstGeom>
          </p:spPr>
          <p:txBody>
            <a:bodyPr wrap="square" lIns="0">
              <a:spAutoFit/>
            </a:bodyPr>
            <a:lstStyle/>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Hyun Kim (MD)</a:t>
              </a:r>
              <a:endParaRPr lang="en-US" altLang="ko-KR" sz="1050"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endParaRPr>
            </a:p>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Park, </a:t>
              </a:r>
              <a:r>
                <a:rPr lang="en-US" altLang="ko-KR" sz="1050" b="1" spc="-60" dirty="0" err="1">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Seungpyo</a:t>
              </a: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 (ED)</a:t>
              </a:r>
            </a:p>
            <a:p>
              <a:pPr>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Jung, Dongwon (GM)</a:t>
              </a:r>
            </a:p>
          </p:txBody>
        </p:sp>
        <p:sp>
          <p:nvSpPr>
            <p:cNvPr id="37" name="직사각형 36">
              <a:extLst>
                <a:ext uri="{FF2B5EF4-FFF2-40B4-BE49-F238E27FC236}">
                  <a16:creationId xmlns:a16="http://schemas.microsoft.com/office/drawing/2014/main" id="{D1140182-25B8-4F04-97A3-E9C91AB58599}"/>
                </a:ext>
              </a:extLst>
            </p:cNvPr>
            <p:cNvSpPr/>
            <p:nvPr/>
          </p:nvSpPr>
          <p:spPr>
            <a:xfrm>
              <a:off x="3094112" y="8684963"/>
              <a:ext cx="3592438" cy="720000"/>
            </a:xfrm>
            <a:prstGeom prst="rect">
              <a:avLst/>
            </a:prstGeom>
          </p:spPr>
          <p:txBody>
            <a:bodyPr wrap="square" lIns="0">
              <a:spAutoFit/>
            </a:bodyPr>
            <a:lstStyle/>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02-6004-7665            	hyun.kim@consumerinsight.kr</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02-6004-7661             sammy.park@consumerinsight.kr	</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02-6004-7616             jungdw@consumerinsight.kr</a:t>
              </a:r>
            </a:p>
          </p:txBody>
        </p:sp>
        <p:grpSp>
          <p:nvGrpSpPr>
            <p:cNvPr id="5" name="그룹 4">
              <a:extLst>
                <a:ext uri="{FF2B5EF4-FFF2-40B4-BE49-F238E27FC236}">
                  <a16:creationId xmlns:a16="http://schemas.microsoft.com/office/drawing/2014/main" id="{FFBA4928-DA18-4852-94A5-73C38DEE3F15}"/>
                </a:ext>
              </a:extLst>
            </p:cNvPr>
            <p:cNvGrpSpPr/>
            <p:nvPr/>
          </p:nvGrpSpPr>
          <p:grpSpPr>
            <a:xfrm>
              <a:off x="2870299" y="8738291"/>
              <a:ext cx="161509" cy="613553"/>
              <a:chOff x="2870299" y="8738291"/>
              <a:chExt cx="161509" cy="613553"/>
            </a:xfrm>
          </p:grpSpPr>
          <p:sp>
            <p:nvSpPr>
              <p:cNvPr id="35" name="Freeform 5">
                <a:extLst>
                  <a:ext uri="{FF2B5EF4-FFF2-40B4-BE49-F238E27FC236}">
                    <a16:creationId xmlns:a16="http://schemas.microsoft.com/office/drawing/2014/main" id="{FB7BDB68-679A-4B33-BAEA-3712928041ED}"/>
                  </a:ext>
                </a:extLst>
              </p:cNvPr>
              <p:cNvSpPr>
                <a:spLocks noEditPoints="1"/>
              </p:cNvSpPr>
              <p:nvPr/>
            </p:nvSpPr>
            <p:spPr bwMode="auto">
              <a:xfrm>
                <a:off x="2870299" y="8738291"/>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41" name="Freeform 5">
                <a:extLst>
                  <a:ext uri="{FF2B5EF4-FFF2-40B4-BE49-F238E27FC236}">
                    <a16:creationId xmlns:a16="http://schemas.microsoft.com/office/drawing/2014/main" id="{1328CC59-86B3-46F6-8BCA-2C662FE8AA99}"/>
                  </a:ext>
                </a:extLst>
              </p:cNvPr>
              <p:cNvSpPr>
                <a:spLocks noEditPoints="1"/>
              </p:cNvSpPr>
              <p:nvPr/>
            </p:nvSpPr>
            <p:spPr bwMode="auto">
              <a:xfrm>
                <a:off x="2877919" y="8968494"/>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44" name="Freeform 5">
                <a:extLst>
                  <a:ext uri="{FF2B5EF4-FFF2-40B4-BE49-F238E27FC236}">
                    <a16:creationId xmlns:a16="http://schemas.microsoft.com/office/drawing/2014/main" id="{8892F415-C246-48E9-92CD-71EBA25AF2FA}"/>
                  </a:ext>
                </a:extLst>
              </p:cNvPr>
              <p:cNvSpPr>
                <a:spLocks noEditPoints="1"/>
              </p:cNvSpPr>
              <p:nvPr/>
            </p:nvSpPr>
            <p:spPr bwMode="auto">
              <a:xfrm>
                <a:off x="2877919" y="9203568"/>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grpSp>
        <p:grpSp>
          <p:nvGrpSpPr>
            <p:cNvPr id="4" name="그룹 3">
              <a:extLst>
                <a:ext uri="{FF2B5EF4-FFF2-40B4-BE49-F238E27FC236}">
                  <a16:creationId xmlns:a16="http://schemas.microsoft.com/office/drawing/2014/main" id="{081D18B3-146A-4AC0-B662-F0B974137F2E}"/>
                </a:ext>
              </a:extLst>
            </p:cNvPr>
            <p:cNvGrpSpPr/>
            <p:nvPr/>
          </p:nvGrpSpPr>
          <p:grpSpPr>
            <a:xfrm>
              <a:off x="4077722" y="8760914"/>
              <a:ext cx="185664" cy="587166"/>
              <a:chOff x="3991997" y="8760914"/>
              <a:chExt cx="185664" cy="587166"/>
            </a:xfrm>
          </p:grpSpPr>
          <p:sp>
            <p:nvSpPr>
              <p:cNvPr id="36" name="Freeform 213">
                <a:extLst>
                  <a:ext uri="{FF2B5EF4-FFF2-40B4-BE49-F238E27FC236}">
                    <a16:creationId xmlns:a16="http://schemas.microsoft.com/office/drawing/2014/main" id="{9DB4BAEF-786E-4C56-8411-D386666D8DD4}"/>
                  </a:ext>
                </a:extLst>
              </p:cNvPr>
              <p:cNvSpPr>
                <a:spLocks noEditPoints="1"/>
              </p:cNvSpPr>
              <p:nvPr/>
            </p:nvSpPr>
            <p:spPr bwMode="auto">
              <a:xfrm>
                <a:off x="3991997" y="8760914"/>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42" name="Freeform 213">
                <a:extLst>
                  <a:ext uri="{FF2B5EF4-FFF2-40B4-BE49-F238E27FC236}">
                    <a16:creationId xmlns:a16="http://schemas.microsoft.com/office/drawing/2014/main" id="{61E47DE2-AB91-4CD9-9582-037F144E0587}"/>
                  </a:ext>
                </a:extLst>
              </p:cNvPr>
              <p:cNvSpPr>
                <a:spLocks noEditPoints="1"/>
              </p:cNvSpPr>
              <p:nvPr/>
            </p:nvSpPr>
            <p:spPr bwMode="auto">
              <a:xfrm>
                <a:off x="3999617" y="8991117"/>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45" name="Freeform 213">
                <a:extLst>
                  <a:ext uri="{FF2B5EF4-FFF2-40B4-BE49-F238E27FC236}">
                    <a16:creationId xmlns:a16="http://schemas.microsoft.com/office/drawing/2014/main" id="{EC7C580E-091C-4677-B6D6-6AF0F3FB1AF7}"/>
                  </a:ext>
                </a:extLst>
              </p:cNvPr>
              <p:cNvSpPr>
                <a:spLocks noEditPoints="1"/>
              </p:cNvSpPr>
              <p:nvPr/>
            </p:nvSpPr>
            <p:spPr bwMode="auto">
              <a:xfrm>
                <a:off x="3999617" y="9226191"/>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grpSp>
      </p:grpSp>
      <p:sp>
        <p:nvSpPr>
          <p:cNvPr id="48" name="직사각형 47">
            <a:extLst>
              <a:ext uri="{FF2B5EF4-FFF2-40B4-BE49-F238E27FC236}">
                <a16:creationId xmlns:a16="http://schemas.microsoft.com/office/drawing/2014/main" id="{4A35AB30-11FD-4DB2-887E-6D021D781497}"/>
              </a:ext>
            </a:extLst>
          </p:cNvPr>
          <p:cNvSpPr/>
          <p:nvPr/>
        </p:nvSpPr>
        <p:spPr>
          <a:xfrm>
            <a:off x="689068" y="4822887"/>
            <a:ext cx="5620252" cy="604268"/>
          </a:xfrm>
          <a:prstGeom prst="rect">
            <a:avLst/>
          </a:prstGeom>
        </p:spPr>
        <p:txBody>
          <a:bodyPr wrap="square">
            <a:spAutoFit/>
          </a:bodyPr>
          <a:lstStyle/>
          <a:p>
            <a:pPr marL="88900" indent="-88900">
              <a:lnSpc>
                <a:spcPct val="130000"/>
              </a:lnSpc>
              <a:spcBef>
                <a:spcPts val="100"/>
              </a:spcBef>
              <a:spcAft>
                <a:spcPts val="100"/>
              </a:spcAft>
            </a:pPr>
            <a:r>
              <a:rPr lang="en-US" altLang="ko-KR" sz="1300" b="1" kern="100" spc="-70" dirty="0">
                <a:ln>
                  <a:solidFill>
                    <a:schemeClr val="bg1">
                      <a:alpha val="0"/>
                    </a:schemeClr>
                  </a:solidFill>
                </a:ln>
                <a:latin typeface="+mn-ea"/>
                <a:cs typeface="Times New Roman" panose="02020603050405020304" pitchFamily="18" charset="0"/>
              </a:rPr>
              <a:t>For online booking </a:t>
            </a:r>
            <a:r>
              <a:rPr lang="en-US" altLang="ko-KR" sz="1300" b="1" u="sng" kern="100" spc="-70" dirty="0">
                <a:ln>
                  <a:solidFill>
                    <a:schemeClr val="bg1">
                      <a:alpha val="0"/>
                    </a:schemeClr>
                  </a:solidFill>
                </a:ln>
                <a:latin typeface="+mn-ea"/>
                <a:cs typeface="Times New Roman" panose="02020603050405020304" pitchFamily="18" charset="0"/>
              </a:rPr>
              <a:t>(18.8%)</a:t>
            </a:r>
            <a:r>
              <a:rPr lang="en-US" altLang="ko-KR" sz="1300" b="1" kern="100" spc="-70" dirty="0">
                <a:ln>
                  <a:solidFill>
                    <a:schemeClr val="bg1">
                      <a:alpha val="0"/>
                    </a:schemeClr>
                  </a:solidFill>
                </a:ln>
                <a:latin typeface="+mn-ea"/>
                <a:cs typeface="Times New Roman" panose="02020603050405020304" pitchFamily="18" charset="0"/>
              </a:rPr>
              <a:t>, App </a:t>
            </a:r>
            <a:r>
              <a:rPr lang="en-US" altLang="ko-KR" sz="1300" b="1" u="sng" kern="100" spc="-70" dirty="0">
                <a:ln>
                  <a:solidFill>
                    <a:schemeClr val="bg1">
                      <a:alpha val="0"/>
                    </a:schemeClr>
                  </a:solidFill>
                </a:ln>
                <a:latin typeface="+mn-ea"/>
                <a:cs typeface="Times New Roman" panose="02020603050405020304" pitchFamily="18" charset="0"/>
              </a:rPr>
              <a:t>(12.7%) </a:t>
            </a:r>
            <a:r>
              <a:rPr lang="en-US" altLang="ko-KR" sz="1300" b="1" kern="100" spc="-70" dirty="0">
                <a:ln>
                  <a:solidFill>
                    <a:schemeClr val="bg1">
                      <a:alpha val="0"/>
                    </a:schemeClr>
                  </a:solidFill>
                </a:ln>
                <a:latin typeface="+mn-ea"/>
                <a:cs typeface="Times New Roman" panose="02020603050405020304" pitchFamily="18" charset="0"/>
              </a:rPr>
              <a:t>was twice as much as Web </a:t>
            </a:r>
            <a:r>
              <a:rPr lang="en-US" altLang="ko-KR" sz="1300" b="1" u="sng" kern="100" spc="-70" dirty="0">
                <a:ln>
                  <a:solidFill>
                    <a:schemeClr val="bg1">
                      <a:alpha val="0"/>
                    </a:schemeClr>
                  </a:solidFill>
                </a:ln>
                <a:latin typeface="+mn-ea"/>
                <a:cs typeface="Times New Roman" panose="02020603050405020304" pitchFamily="18" charset="0"/>
              </a:rPr>
              <a:t>(6.1%)</a:t>
            </a:r>
          </a:p>
          <a:p>
            <a:pPr marL="171450" indent="-171450">
              <a:lnSpc>
                <a:spcPct val="130000"/>
              </a:lnSpc>
              <a:spcBef>
                <a:spcPts val="100"/>
              </a:spcBef>
              <a:spcAft>
                <a:spcPts val="100"/>
              </a:spcAft>
              <a:buFontTx/>
              <a:buChar char="-"/>
            </a:pPr>
            <a:r>
              <a:rPr lang="en-US" altLang="ko-KR" sz="1200" kern="100" spc="-70" dirty="0">
                <a:ln>
                  <a:solidFill>
                    <a:schemeClr val="bg1">
                      <a:alpha val="0"/>
                    </a:schemeClr>
                  </a:solidFill>
                </a:ln>
                <a:latin typeface="+mn-ea"/>
                <a:cs typeface="Times New Roman" panose="02020603050405020304" pitchFamily="18" charset="0"/>
              </a:rPr>
              <a:t>Tesla (85.9%) ranked first, with almost all users (80.0%) using the app</a:t>
            </a:r>
          </a:p>
        </p:txBody>
      </p:sp>
      <p:graphicFrame>
        <p:nvGraphicFramePr>
          <p:cNvPr id="52" name="표 51">
            <a:extLst>
              <a:ext uri="{FF2B5EF4-FFF2-40B4-BE49-F238E27FC236}">
                <a16:creationId xmlns:a16="http://schemas.microsoft.com/office/drawing/2014/main" id="{1957CADC-4940-4438-B6A6-88A17C3CE924}"/>
              </a:ext>
            </a:extLst>
          </p:cNvPr>
          <p:cNvGraphicFramePr>
            <a:graphicFrameLocks noGrp="1"/>
          </p:cNvGraphicFramePr>
          <p:nvPr>
            <p:extLst>
              <p:ext uri="{D42A27DB-BD31-4B8C-83A1-F6EECF244321}">
                <p14:modId xmlns:p14="http://schemas.microsoft.com/office/powerpoint/2010/main" val="378811863"/>
              </p:ext>
            </p:extLst>
          </p:nvPr>
        </p:nvGraphicFramePr>
        <p:xfrm>
          <a:off x="571501" y="5794995"/>
          <a:ext cx="5727700" cy="2556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770392">
                  <a:extLst>
                    <a:ext uri="{9D8B030D-6E8A-4147-A177-3AD203B41FA5}">
                      <a16:colId xmlns:a16="http://schemas.microsoft.com/office/drawing/2014/main" val="1246180645"/>
                    </a:ext>
                  </a:extLst>
                </a:gridCol>
                <a:gridCol w="770393">
                  <a:extLst>
                    <a:ext uri="{9D8B030D-6E8A-4147-A177-3AD203B41FA5}">
                      <a16:colId xmlns:a16="http://schemas.microsoft.com/office/drawing/2014/main" val="684834713"/>
                    </a:ext>
                  </a:extLst>
                </a:gridCol>
                <a:gridCol w="770392">
                  <a:extLst>
                    <a:ext uri="{9D8B030D-6E8A-4147-A177-3AD203B41FA5}">
                      <a16:colId xmlns:a16="http://schemas.microsoft.com/office/drawing/2014/main" val="38479368"/>
                    </a:ext>
                  </a:extLst>
                </a:gridCol>
              </a:tblGrid>
              <a:tr h="39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SUM</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Web</a:t>
                      </a: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App</a:t>
                      </a: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Tesla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85.9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5.9</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80.0</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MINI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42.6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6.0</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36.5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32.9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4.6</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28.4</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BMW</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32.8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26.8</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27.8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5.2</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22.6</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16000">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GM Korea</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19.5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19.5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0.0</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602507601"/>
                  </a:ext>
                </a:extLst>
              </a:tr>
              <a:tr h="216000">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19.0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14.5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354282"/>
                  </a:ext>
                </a:extLst>
              </a:tr>
              <a:tr h="216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18.8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12.7</a:t>
                      </a:r>
                    </a:p>
                  </a:txBody>
                  <a:tcPr marL="9525" marR="9525" marT="9525"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16.0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11.8</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4.2</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19.4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4.9</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14.5</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53" name="직사각형 52">
            <a:extLst>
              <a:ext uri="{FF2B5EF4-FFF2-40B4-BE49-F238E27FC236}">
                <a16:creationId xmlns:a16="http://schemas.microsoft.com/office/drawing/2014/main" id="{1E097864-1FD6-4BDE-A6C0-68C4396AD29B}"/>
              </a:ext>
            </a:extLst>
          </p:cNvPr>
          <p:cNvSpPr/>
          <p:nvPr/>
        </p:nvSpPr>
        <p:spPr>
          <a:xfrm>
            <a:off x="484347" y="5532363"/>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4] Online booking rate (In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sp>
        <p:nvSpPr>
          <p:cNvPr id="26" name="사각형: 둥근 모서리 25">
            <a:extLst>
              <a:ext uri="{FF2B5EF4-FFF2-40B4-BE49-F238E27FC236}">
                <a16:creationId xmlns:a16="http://schemas.microsoft.com/office/drawing/2014/main" id="{C2E48DDA-213A-4014-8BD6-ED34CC87E5F0}"/>
              </a:ext>
            </a:extLst>
          </p:cNvPr>
          <p:cNvSpPr/>
          <p:nvPr/>
        </p:nvSpPr>
        <p:spPr>
          <a:xfrm>
            <a:off x="485032" y="4879495"/>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Tree>
    <p:extLst>
      <p:ext uri="{BB962C8B-B14F-4D97-AF65-F5344CB8AC3E}">
        <p14:creationId xmlns:p14="http://schemas.microsoft.com/office/powerpoint/2010/main" val="77507939"/>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나눔바른고딕">
      <a:majorFont>
        <a:latin typeface="나눔바른고딕"/>
        <a:ea typeface="나눔바른고딕"/>
        <a:cs typeface=""/>
      </a:majorFont>
      <a:minorFont>
        <a:latin typeface="나눔바른고딕"/>
        <a:ea typeface="나눔바른고딕"/>
        <a:cs typeface=""/>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2250</TotalTime>
  <Words>801</Words>
  <Application>Microsoft Office PowerPoint</Application>
  <PresentationFormat>A4 용지(210x297mm)</PresentationFormat>
  <Paragraphs>280</Paragraphs>
  <Slides>3</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3</vt:i4>
      </vt:variant>
    </vt:vector>
  </HeadingPairs>
  <TitlesOfParts>
    <vt:vector size="7" baseType="lpstr">
      <vt:lpstr>나눔바른고딕</vt:lpstr>
      <vt:lpstr>Arial</vt:lpstr>
      <vt:lpstr>Times New Roman</vt:lpstr>
      <vt:lpstr>Office 테마</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kim</dc:creator>
  <cp:lastModifiedBy>khr</cp:lastModifiedBy>
  <cp:revision>118</cp:revision>
  <cp:lastPrinted>2023-02-06T00:36:13Z</cp:lastPrinted>
  <dcterms:created xsi:type="dcterms:W3CDTF">2023-01-31T04:19:23Z</dcterms:created>
  <dcterms:modified xsi:type="dcterms:W3CDTF">2023-02-20T07:45:32Z</dcterms:modified>
</cp:coreProperties>
</file>