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2" userDrawn="1">
          <p15:clr>
            <a:srgbClr val="A4A3A4"/>
          </p15:clr>
        </p15:guide>
        <p15:guide id="2" pos="354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pos="4087" userDrawn="1">
          <p15:clr>
            <a:srgbClr val="A4A3A4"/>
          </p15:clr>
        </p15:guide>
        <p15:guide id="5" pos="39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888"/>
    <a:srgbClr val="E9A9A9"/>
    <a:srgbClr val="F9E7E7"/>
    <a:srgbClr val="EEEEEE"/>
    <a:srgbClr val="D7D7D7"/>
    <a:srgbClr val="220000"/>
    <a:srgbClr val="F2CCCC"/>
    <a:srgbClr val="F6DADA"/>
    <a:srgbClr val="EAEAEA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84" y="66"/>
      </p:cViewPr>
      <p:guideLst>
        <p:guide orient="horz" pos="5952"/>
        <p:guide pos="354"/>
        <p:guide pos="238"/>
        <p:guide pos="4087"/>
        <p:guide pos="397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322C3BB-CA1B-47FA-9813-265FE35DF76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50928"/>
            <a:ext cx="6426200" cy="1047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89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5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78E287D-F0D4-4F88-9659-C8B5211CD4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70114" y="390628"/>
            <a:ext cx="6117772" cy="26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0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0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6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8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67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5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89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2A1E-1BCB-47A8-B7ED-918471D75CED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01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8E7354E-7DB7-4F26-8C07-150538FCBF18}"/>
              </a:ext>
            </a:extLst>
          </p:cNvPr>
          <p:cNvSpPr/>
          <p:nvPr/>
        </p:nvSpPr>
        <p:spPr>
          <a:xfrm>
            <a:off x="5339353" y="969022"/>
            <a:ext cx="1280736" cy="2705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 fontAlgn="base">
              <a:lnSpc>
                <a:spcPct val="107000"/>
              </a:lnSpc>
            </a:pP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Vol.1 [Feb. 7. 2023]</a:t>
            </a:r>
            <a:endParaRPr lang="ko-KR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256471EB-0CB2-460F-8221-5EE1022ABA60}"/>
              </a:ext>
            </a:extLst>
          </p:cNvPr>
          <p:cNvSpPr/>
          <p:nvPr/>
        </p:nvSpPr>
        <p:spPr>
          <a:xfrm>
            <a:off x="370114" y="3015452"/>
            <a:ext cx="5889307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+mj-lt"/>
              <a:buAutoNum type="romanUcPeriod"/>
            </a:pPr>
            <a:r>
              <a:rPr lang="en-US" altLang="ko-KR" sz="16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Experiences About AS process</a:t>
            </a:r>
            <a:endParaRPr lang="ko-KR" altLang="ko-KR" sz="16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02DA3376-42DD-4E2D-BB1F-C816E7BDF279}"/>
              </a:ext>
            </a:extLst>
          </p:cNvPr>
          <p:cNvGrpSpPr/>
          <p:nvPr/>
        </p:nvGrpSpPr>
        <p:grpSpPr>
          <a:xfrm>
            <a:off x="384493" y="655380"/>
            <a:ext cx="5545455" cy="678180"/>
            <a:chOff x="498793" y="406930"/>
            <a:chExt cx="5545455" cy="678180"/>
          </a:xfrm>
        </p:grpSpPr>
        <p:sp>
          <p:nvSpPr>
            <p:cNvPr id="50" name="Text Box 1">
              <a:extLst>
                <a:ext uri="{FF2B5EF4-FFF2-40B4-BE49-F238E27FC236}">
                  <a16:creationId xmlns:a16="http://schemas.microsoft.com/office/drawing/2014/main" id="{FBF22AB0-C838-4B16-AD2F-D886B2301D98}"/>
                </a:ext>
              </a:extLst>
            </p:cNvPr>
            <p:cNvSpPr txBox="1"/>
            <p:nvPr/>
          </p:nvSpPr>
          <p:spPr>
            <a:xfrm>
              <a:off x="498793" y="406930"/>
              <a:ext cx="4722495" cy="6781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3400" b="1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ACE</a:t>
              </a:r>
              <a:endParaRPr lang="ko-KR" sz="34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0">
              <a:extLst>
                <a:ext uri="{FF2B5EF4-FFF2-40B4-BE49-F238E27FC236}">
                  <a16:creationId xmlns:a16="http://schemas.microsoft.com/office/drawing/2014/main" id="{F7C22D2C-10DA-491E-AE4A-B0AF1ADB1ACE}"/>
                </a:ext>
              </a:extLst>
            </p:cNvPr>
            <p:cNvSpPr txBox="1"/>
            <p:nvPr/>
          </p:nvSpPr>
          <p:spPr>
            <a:xfrm>
              <a:off x="1321753" y="673630"/>
              <a:ext cx="4722495" cy="335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1400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 Automotive Consumer Experiences</a:t>
              </a:r>
              <a:endParaRPr lang="ko-KR" sz="9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A65D5ED5-E92A-477C-84C0-CF9F31F76223}"/>
              </a:ext>
            </a:extLst>
          </p:cNvPr>
          <p:cNvSpPr/>
          <p:nvPr/>
        </p:nvSpPr>
        <p:spPr>
          <a:xfrm>
            <a:off x="370115" y="5683415"/>
            <a:ext cx="1368960" cy="317050"/>
          </a:xfrm>
          <a:prstGeom prst="round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서비스 예약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57150DF-4F1F-4233-9B63-13B62514A119}"/>
              </a:ext>
            </a:extLst>
          </p:cNvPr>
          <p:cNvSpPr/>
          <p:nvPr/>
        </p:nvSpPr>
        <p:spPr>
          <a:xfrm>
            <a:off x="370115" y="619179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방문</a:t>
            </a:r>
            <a:r>
              <a:rPr lang="en-US" altLang="ko-KR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입고</a:t>
            </a:r>
            <a:endParaRPr lang="en-US" altLang="ko-KR" sz="12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26C31B7E-4A3E-42C5-A3F4-5F6FEDC154BD}"/>
              </a:ext>
            </a:extLst>
          </p:cNvPr>
          <p:cNvSpPr/>
          <p:nvPr/>
        </p:nvSpPr>
        <p:spPr>
          <a:xfrm>
            <a:off x="370115" y="720855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대기</a:t>
            </a:r>
            <a:r>
              <a:rPr lang="en-US" altLang="ko-KR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관찰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0E1DEF2D-A155-41FC-8096-76DA1CD88A15}"/>
              </a:ext>
            </a:extLst>
          </p:cNvPr>
          <p:cNvSpPr/>
          <p:nvPr/>
        </p:nvSpPr>
        <p:spPr>
          <a:xfrm>
            <a:off x="370115" y="771693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수리결과 확인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47AB872-D15D-41EB-8593-625503B3CB10}"/>
              </a:ext>
            </a:extLst>
          </p:cNvPr>
          <p:cNvSpPr/>
          <p:nvPr/>
        </p:nvSpPr>
        <p:spPr>
          <a:xfrm>
            <a:off x="370115" y="822531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비용 결제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78F2E9E-B804-48CD-BDDA-61D816863032}"/>
              </a:ext>
            </a:extLst>
          </p:cNvPr>
          <p:cNvSpPr/>
          <p:nvPr/>
        </p:nvSpPr>
        <p:spPr>
          <a:xfrm>
            <a:off x="370115" y="8733697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출고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D3242F13-6026-4FFF-B7CA-00B8726299BA}"/>
              </a:ext>
            </a:extLst>
          </p:cNvPr>
          <p:cNvSpPr/>
          <p:nvPr/>
        </p:nvSpPr>
        <p:spPr>
          <a:xfrm>
            <a:off x="370115" y="670017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상담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A2D4F9F8-D5C0-4A90-94FF-65EBCC3BD1F6}"/>
              </a:ext>
            </a:extLst>
          </p:cNvPr>
          <p:cNvSpPr/>
          <p:nvPr/>
        </p:nvSpPr>
        <p:spPr>
          <a:xfrm>
            <a:off x="1888257" y="5683414"/>
            <a:ext cx="1520358" cy="549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예약 용이성</a:t>
            </a:r>
            <a:endParaRPr lang="en-US" altLang="ko-KR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A833A399-AF90-4C9D-BD94-020A704DD7A0}"/>
              </a:ext>
            </a:extLst>
          </p:cNvPr>
          <p:cNvSpPr/>
          <p:nvPr/>
        </p:nvSpPr>
        <p:spPr>
          <a:xfrm>
            <a:off x="1888257" y="6294537"/>
            <a:ext cx="1520358" cy="549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처리 능력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상담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충실성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5155A24E-11B5-4172-A9B9-07E21DD053D0}"/>
              </a:ext>
            </a:extLst>
          </p:cNvPr>
          <p:cNvSpPr/>
          <p:nvPr/>
        </p:nvSpPr>
        <p:spPr>
          <a:xfrm>
            <a:off x="1888257" y="6905660"/>
            <a:ext cx="1520358" cy="73605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신속성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고객 응대 수준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26826BB5-61EA-43E1-ABAB-4623C85CCD47}"/>
              </a:ext>
            </a:extLst>
          </p:cNvPr>
          <p:cNvSpPr/>
          <p:nvPr/>
        </p:nvSpPr>
        <p:spPr>
          <a:xfrm>
            <a:off x="1888257" y="7703572"/>
            <a:ext cx="1520358" cy="73605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경제성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품질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92D9D65F-C781-4B1D-B383-151677261C42}"/>
              </a:ext>
            </a:extLst>
          </p:cNvPr>
          <p:cNvSpPr/>
          <p:nvPr/>
        </p:nvSpPr>
        <p:spPr>
          <a:xfrm>
            <a:off x="1888257" y="8501484"/>
            <a:ext cx="1520358" cy="549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수리후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 케어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95B6EBCA-1B1A-4285-BEDA-E886CB89784E}"/>
              </a:ext>
            </a:extLst>
          </p:cNvPr>
          <p:cNvSpPr/>
          <p:nvPr/>
        </p:nvSpPr>
        <p:spPr>
          <a:xfrm>
            <a:off x="3557797" y="5683414"/>
            <a:ext cx="2930086" cy="5492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온라인 예약 비율</a:t>
            </a:r>
            <a:endParaRPr lang="en-US" altLang="ko-KR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전화 </a:t>
            </a:r>
            <a:r>
              <a:rPr lang="ko-KR" altLang="en-US" sz="1100" b="1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예약시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 통화 시도 횟수</a:t>
            </a:r>
            <a:endParaRPr lang="en-US" altLang="ko-KR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첫 통화 예약 성공률</a:t>
            </a:r>
            <a:endParaRPr lang="en-US" altLang="ko-KR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3BFB1ED5-F4FB-41AC-9890-A024A1A5D2DD}"/>
              </a:ext>
            </a:extLst>
          </p:cNvPr>
          <p:cNvSpPr/>
          <p:nvPr/>
        </p:nvSpPr>
        <p:spPr>
          <a:xfrm>
            <a:off x="3557797" y="6294537"/>
            <a:ext cx="2930086" cy="5492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예약후</a:t>
            </a:r>
            <a:r>
              <a:rPr lang="ko-KR" altLang="en-US" sz="1100" kern="100" spc="-7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 대기기간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사전 상담 </a:t>
            </a:r>
            <a:r>
              <a:rPr lang="ko-KR" altLang="en-US" sz="1100" kern="100" spc="-7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대기 시간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핵심 사항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누락률</a:t>
            </a:r>
            <a:endParaRPr lang="ko-KR" altLang="en-US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3697E734-A326-4E6B-B69A-45E38B6EA441}"/>
              </a:ext>
            </a:extLst>
          </p:cNvPr>
          <p:cNvSpPr/>
          <p:nvPr/>
        </p:nvSpPr>
        <p:spPr>
          <a:xfrm>
            <a:off x="5731883" y="5665856"/>
            <a:ext cx="756000" cy="21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1.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예약 과정</a:t>
            </a: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D06CB033-66C9-49E7-AAB9-247F7EDF65E5}"/>
              </a:ext>
            </a:extLst>
          </p:cNvPr>
          <p:cNvSpPr/>
          <p:nvPr/>
        </p:nvSpPr>
        <p:spPr>
          <a:xfrm flipV="1">
            <a:off x="1009595" y="606013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60" name="이등변 삼각형 59">
            <a:extLst>
              <a:ext uri="{FF2B5EF4-FFF2-40B4-BE49-F238E27FC236}">
                <a16:creationId xmlns:a16="http://schemas.microsoft.com/office/drawing/2014/main" id="{A467951C-BD48-40E8-B15A-BFF650C95A8E}"/>
              </a:ext>
            </a:extLst>
          </p:cNvPr>
          <p:cNvSpPr/>
          <p:nvPr/>
        </p:nvSpPr>
        <p:spPr>
          <a:xfrm flipV="1">
            <a:off x="1009595" y="656851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61" name="이등변 삼각형 60">
            <a:extLst>
              <a:ext uri="{FF2B5EF4-FFF2-40B4-BE49-F238E27FC236}">
                <a16:creationId xmlns:a16="http://schemas.microsoft.com/office/drawing/2014/main" id="{5ED9E8E9-3051-4832-ABB3-F5C1B11A8BD2}"/>
              </a:ext>
            </a:extLst>
          </p:cNvPr>
          <p:cNvSpPr/>
          <p:nvPr/>
        </p:nvSpPr>
        <p:spPr>
          <a:xfrm flipV="1">
            <a:off x="1009595" y="707689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66" name="이등변 삼각형 65">
            <a:extLst>
              <a:ext uri="{FF2B5EF4-FFF2-40B4-BE49-F238E27FC236}">
                <a16:creationId xmlns:a16="http://schemas.microsoft.com/office/drawing/2014/main" id="{3B88A85F-2947-4780-8022-78F75CB86A3F}"/>
              </a:ext>
            </a:extLst>
          </p:cNvPr>
          <p:cNvSpPr/>
          <p:nvPr/>
        </p:nvSpPr>
        <p:spPr>
          <a:xfrm flipV="1">
            <a:off x="1009595" y="758527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67" name="이등변 삼각형 66">
            <a:extLst>
              <a:ext uri="{FF2B5EF4-FFF2-40B4-BE49-F238E27FC236}">
                <a16:creationId xmlns:a16="http://schemas.microsoft.com/office/drawing/2014/main" id="{90E37027-9F8A-4CCE-B76D-7A93D4B05E91}"/>
              </a:ext>
            </a:extLst>
          </p:cNvPr>
          <p:cNvSpPr/>
          <p:nvPr/>
        </p:nvSpPr>
        <p:spPr>
          <a:xfrm flipV="1">
            <a:off x="1009595" y="809365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73" name="이등변 삼각형 72">
            <a:extLst>
              <a:ext uri="{FF2B5EF4-FFF2-40B4-BE49-F238E27FC236}">
                <a16:creationId xmlns:a16="http://schemas.microsoft.com/office/drawing/2014/main" id="{1D964D30-5367-4216-B7EB-284376AA69FA}"/>
              </a:ext>
            </a:extLst>
          </p:cNvPr>
          <p:cNvSpPr/>
          <p:nvPr/>
        </p:nvSpPr>
        <p:spPr>
          <a:xfrm flipV="1">
            <a:off x="1009595" y="860203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5A7E4453-7EB6-4F16-AA27-B1C0E291F47F}"/>
              </a:ext>
            </a:extLst>
          </p:cNvPr>
          <p:cNvSpPr/>
          <p:nvPr/>
        </p:nvSpPr>
        <p:spPr>
          <a:xfrm>
            <a:off x="1880828" y="5665856"/>
            <a:ext cx="4607285" cy="567700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75" name="사각형: 둥근 위쪽 모서리 74">
            <a:extLst>
              <a:ext uri="{FF2B5EF4-FFF2-40B4-BE49-F238E27FC236}">
                <a16:creationId xmlns:a16="http://schemas.microsoft.com/office/drawing/2014/main" id="{125F287B-93DE-41CA-A848-3C9E1DA572C2}"/>
              </a:ext>
            </a:extLst>
          </p:cNvPr>
          <p:cNvSpPr/>
          <p:nvPr/>
        </p:nvSpPr>
        <p:spPr>
          <a:xfrm>
            <a:off x="377825" y="5008054"/>
            <a:ext cx="6110288" cy="288000"/>
          </a:xfrm>
          <a:prstGeom prst="round2SameRect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85800"/>
            <a:r>
              <a:rPr lang="ko-KR" altLang="en-US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체험 </a:t>
            </a:r>
            <a:r>
              <a:rPr lang="en-US" altLang="ko-KR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AS </a:t>
            </a:r>
            <a:r>
              <a:rPr lang="ko-KR" altLang="en-US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프로세스</a:t>
            </a: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A1753B69-01FD-45D3-8B7D-4DC502599FB1}"/>
              </a:ext>
            </a:extLst>
          </p:cNvPr>
          <p:cNvGrpSpPr/>
          <p:nvPr/>
        </p:nvGrpSpPr>
        <p:grpSpPr>
          <a:xfrm>
            <a:off x="377825" y="3457662"/>
            <a:ext cx="6110287" cy="1235693"/>
            <a:chOff x="377825" y="3279862"/>
            <a:chExt cx="6110287" cy="1235693"/>
          </a:xfrm>
        </p:grpSpPr>
        <p:sp>
          <p:nvSpPr>
            <p:cNvPr id="77" name="사각형: 둥근 모서리 76">
              <a:extLst>
                <a:ext uri="{FF2B5EF4-FFF2-40B4-BE49-F238E27FC236}">
                  <a16:creationId xmlns:a16="http://schemas.microsoft.com/office/drawing/2014/main" id="{9E47960A-AC43-40D4-80DD-DB6669FEB7CD}"/>
                </a:ext>
              </a:extLst>
            </p:cNvPr>
            <p:cNvSpPr/>
            <p:nvPr/>
          </p:nvSpPr>
          <p:spPr>
            <a:xfrm>
              <a:off x="377825" y="3279862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개요</a:t>
              </a:r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endPara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26284C8B-E54E-46DA-B866-4CCA7D7BE9FA}"/>
                </a:ext>
              </a:extLst>
            </p:cNvPr>
            <p:cNvSpPr/>
            <p:nvPr/>
          </p:nvSpPr>
          <p:spPr>
            <a:xfrm>
              <a:off x="1536700" y="3279862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자동차 회사의 직영 정비사업소에서 소비자가 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체험한</a:t>
              </a:r>
              <a:endPara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정비서비스를 서비스 단계별로 정리하여 제시</a:t>
              </a:r>
            </a:p>
          </p:txBody>
        </p:sp>
        <p:sp>
          <p:nvSpPr>
            <p:cNvPr id="86" name="사각형: 둥근 모서리 85">
              <a:extLst>
                <a:ext uri="{FF2B5EF4-FFF2-40B4-BE49-F238E27FC236}">
                  <a16:creationId xmlns:a16="http://schemas.microsoft.com/office/drawing/2014/main" id="{200C8AFD-6795-4336-B20F-AA231EA92A41}"/>
                </a:ext>
              </a:extLst>
            </p:cNvPr>
            <p:cNvSpPr/>
            <p:nvPr/>
          </p:nvSpPr>
          <p:spPr>
            <a:xfrm>
              <a:off x="377825" y="3939555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분석</a:t>
              </a:r>
              <a:endPara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데이터</a:t>
              </a:r>
            </a:p>
          </p:txBody>
        </p:sp>
        <p:sp>
          <p:nvSpPr>
            <p:cNvPr id="87" name="직사각형 86">
              <a:extLst>
                <a:ext uri="{FF2B5EF4-FFF2-40B4-BE49-F238E27FC236}">
                  <a16:creationId xmlns:a16="http://schemas.microsoft.com/office/drawing/2014/main" id="{233975CC-A6A9-46E6-93CF-90B9A1175101}"/>
                </a:ext>
              </a:extLst>
            </p:cNvPr>
            <p:cNvSpPr/>
            <p:nvPr/>
          </p:nvSpPr>
          <p:spPr>
            <a:xfrm>
              <a:off x="1536700" y="3939555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응답 대상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직영사업소에서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AS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를 받은 소비자</a:t>
              </a: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총 사례 수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8,921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국산차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2,151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, 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수입차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6,770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</a:t>
              </a:r>
              <a:endPara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71A0AD80-D150-4622-83BC-252405060B00}"/>
              </a:ext>
            </a:extLst>
          </p:cNvPr>
          <p:cNvSpPr/>
          <p:nvPr/>
        </p:nvSpPr>
        <p:spPr>
          <a:xfrm>
            <a:off x="3557797" y="6905660"/>
            <a:ext cx="2930086" cy="7360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수리기간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당일 정비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완료율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부품수급 문제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고객 편의시설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구비율</a:t>
            </a:r>
            <a:endParaRPr lang="ko-KR" altLang="en-US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CC7EA5B-3D84-4B98-86C3-B5D72FDF622B}"/>
              </a:ext>
            </a:extLst>
          </p:cNvPr>
          <p:cNvSpPr/>
          <p:nvPr/>
        </p:nvSpPr>
        <p:spPr>
          <a:xfrm>
            <a:off x="3557797" y="7703572"/>
            <a:ext cx="2930086" cy="7360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최근 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비용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오정비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과정비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임의정비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동일문제 재발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결과 불만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제기율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처리율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11D2B175-641B-4641-A391-12A34000297E}"/>
              </a:ext>
            </a:extLst>
          </p:cNvPr>
          <p:cNvSpPr/>
          <p:nvPr/>
        </p:nvSpPr>
        <p:spPr>
          <a:xfrm>
            <a:off x="3557797" y="8501484"/>
            <a:ext cx="2930086" cy="5492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5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경험한 무상 서비스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5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선호하는 무상 서비스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8187F06E-DBDC-4B1D-A701-379C36BDAACB}"/>
              </a:ext>
            </a:extLst>
          </p:cNvPr>
          <p:cNvGrpSpPr/>
          <p:nvPr/>
        </p:nvGrpSpPr>
        <p:grpSpPr>
          <a:xfrm>
            <a:off x="370114" y="5344437"/>
            <a:ext cx="6117771" cy="261610"/>
            <a:chOff x="370114" y="5344437"/>
            <a:chExt cx="6117771" cy="261610"/>
          </a:xfrm>
        </p:grpSpPr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F70A664D-2BD5-4288-AAE2-6F010A51CCED}"/>
                </a:ext>
              </a:extLst>
            </p:cNvPr>
            <p:cNvGrpSpPr/>
            <p:nvPr/>
          </p:nvGrpSpPr>
          <p:grpSpPr>
            <a:xfrm>
              <a:off x="370114" y="5344437"/>
              <a:ext cx="1368960" cy="261610"/>
              <a:chOff x="629879" y="5490424"/>
              <a:chExt cx="1274322" cy="261610"/>
            </a:xfrm>
          </p:grpSpPr>
          <p:sp>
            <p:nvSpPr>
              <p:cNvPr id="98" name="사각형: 둥근 모서리 97">
                <a:extLst>
                  <a:ext uri="{FF2B5EF4-FFF2-40B4-BE49-F238E27FC236}">
                    <a16:creationId xmlns:a16="http://schemas.microsoft.com/office/drawing/2014/main" id="{E438D752-8B36-45DD-A0A7-CA3E5897B3ED}"/>
                  </a:ext>
                </a:extLst>
              </p:cNvPr>
              <p:cNvSpPr/>
              <p:nvPr/>
            </p:nvSpPr>
            <p:spPr>
              <a:xfrm>
                <a:off x="689461" y="5490424"/>
                <a:ext cx="1155160" cy="26161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PROCESS</a:t>
                </a:r>
                <a:endPara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9" name="직선 연결선 98">
                <a:extLst>
                  <a:ext uri="{FF2B5EF4-FFF2-40B4-BE49-F238E27FC236}">
                    <a16:creationId xmlns:a16="http://schemas.microsoft.com/office/drawing/2014/main" id="{7E34D274-1E47-492F-8836-83A02C2C94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879" y="5752034"/>
                <a:ext cx="1274322" cy="0"/>
              </a:xfrm>
              <a:prstGeom prst="line">
                <a:avLst/>
              </a:prstGeom>
              <a:ln w="2540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id="{4FC6C41A-72BC-4913-8BB1-EF761AAF48CF}"/>
                </a:ext>
              </a:extLst>
            </p:cNvPr>
            <p:cNvGrpSpPr/>
            <p:nvPr/>
          </p:nvGrpSpPr>
          <p:grpSpPr>
            <a:xfrm>
              <a:off x="1840560" y="5344437"/>
              <a:ext cx="1615753" cy="261610"/>
              <a:chOff x="2460339" y="5490424"/>
              <a:chExt cx="1354279" cy="261610"/>
            </a:xfrm>
          </p:grpSpPr>
          <p:sp>
            <p:nvSpPr>
              <p:cNvPr id="96" name="사각형: 둥근 모서리 95">
                <a:extLst>
                  <a:ext uri="{FF2B5EF4-FFF2-40B4-BE49-F238E27FC236}">
                    <a16:creationId xmlns:a16="http://schemas.microsoft.com/office/drawing/2014/main" id="{66FD21E9-A791-47EA-887B-5F26F500A072}"/>
                  </a:ext>
                </a:extLst>
              </p:cNvPr>
              <p:cNvSpPr/>
              <p:nvPr/>
            </p:nvSpPr>
            <p:spPr>
              <a:xfrm>
                <a:off x="2460339" y="5490424"/>
                <a:ext cx="1354279" cy="26161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조사</a:t>
                </a:r>
                <a:r>
                  <a:rPr lang="en-US" altLang="ko-KR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ko-KR" altLang="en-US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내용</a:t>
                </a:r>
              </a:p>
            </p:txBody>
          </p:sp>
          <p:cxnSp>
            <p:nvCxnSpPr>
              <p:cNvPr id="97" name="직선 연결선 96">
                <a:extLst>
                  <a:ext uri="{FF2B5EF4-FFF2-40B4-BE49-F238E27FC236}">
                    <a16:creationId xmlns:a16="http://schemas.microsoft.com/office/drawing/2014/main" id="{0179F575-54F0-45F7-93BC-3DAC1E1E69C6}"/>
                  </a:ext>
                </a:extLst>
              </p:cNvPr>
              <p:cNvCxnSpPr/>
              <p:nvPr/>
            </p:nvCxnSpPr>
            <p:spPr>
              <a:xfrm>
                <a:off x="2500317" y="5752034"/>
                <a:ext cx="1274322" cy="0"/>
              </a:xfrm>
              <a:prstGeom prst="line">
                <a:avLst/>
              </a:prstGeom>
              <a:ln w="2540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사각형: 둥근 모서리 93">
              <a:extLst>
                <a:ext uri="{FF2B5EF4-FFF2-40B4-BE49-F238E27FC236}">
                  <a16:creationId xmlns:a16="http://schemas.microsoft.com/office/drawing/2014/main" id="{5AE6C602-2B00-4E60-9A7A-1346E936DE40}"/>
                </a:ext>
              </a:extLst>
            </p:cNvPr>
            <p:cNvSpPr/>
            <p:nvPr/>
          </p:nvSpPr>
          <p:spPr>
            <a:xfrm>
              <a:off x="3815202" y="5344437"/>
              <a:ext cx="2415282" cy="26161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Times New Roman" panose="02020603050405020304" pitchFamily="18" charset="0"/>
                </a:rPr>
                <a:t>EXPERIENCES</a:t>
              </a:r>
              <a:endPara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95" name="직선 연결선 94">
              <a:extLst>
                <a:ext uri="{FF2B5EF4-FFF2-40B4-BE49-F238E27FC236}">
                  <a16:creationId xmlns:a16="http://schemas.microsoft.com/office/drawing/2014/main" id="{C0C3877E-6282-4355-AE30-A6AA13D83BBC}"/>
                </a:ext>
              </a:extLst>
            </p:cNvPr>
            <p:cNvCxnSpPr/>
            <p:nvPr/>
          </p:nvCxnSpPr>
          <p:spPr>
            <a:xfrm>
              <a:off x="3557797" y="5606047"/>
              <a:ext cx="2930088" cy="0"/>
            </a:xfrm>
            <a:prstGeom prst="line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7871A955-9612-45C6-A5A8-DA003FE77E09}"/>
              </a:ext>
            </a:extLst>
          </p:cNvPr>
          <p:cNvSpPr/>
          <p:nvPr/>
        </p:nvSpPr>
        <p:spPr>
          <a:xfrm>
            <a:off x="377824" y="1537716"/>
            <a:ext cx="6117772" cy="12742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just" defTabSz="685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리서치 전문기업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 Insight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소비자 경험을 </a:t>
            </a:r>
            <a:r>
              <a:rPr lang="ko-KR" altLang="ko-KR" sz="1050" kern="100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정량화한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‘Automotive Consumer Experiences’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시작합니다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‘2022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기획조사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에서 얻은 소비자 체험 정보를 자동차 산업 관계자와 공유하는 프로젝트입니다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관련 산업의 발전과 소비자 만족도 향상을 위해 개선이 필요한 주제를 선택하고 해당 데이터를 분석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제공할 예정입니다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첫번째 주제는 </a:t>
            </a:r>
            <a:r>
              <a:rPr lang="ko-KR" altLang="ko-KR" sz="1050" b="1" u="sng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소비자가 체험한 정비서비스 프로세스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b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많은 관심과 편달 바랍니다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50" kern="1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6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BCAD53EC-75C5-428E-A88A-3246D3059257}"/>
              </a:ext>
            </a:extLst>
          </p:cNvPr>
          <p:cNvSpPr/>
          <p:nvPr/>
        </p:nvSpPr>
        <p:spPr>
          <a:xfrm>
            <a:off x="485032" y="16343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8CC65B2F-3CDC-4A9C-8640-810B53590C7F}"/>
              </a:ext>
            </a:extLst>
          </p:cNvPr>
          <p:cNvSpPr/>
          <p:nvPr/>
        </p:nvSpPr>
        <p:spPr>
          <a:xfrm>
            <a:off x="484347" y="2151119"/>
            <a:ext cx="5902394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1] 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예약방법 구성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(%)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D6C7344-7455-4C47-A005-8A2974AA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21321"/>
              </p:ext>
            </p:extLst>
          </p:nvPr>
        </p:nvGraphicFramePr>
        <p:xfrm>
          <a:off x="571501" y="2428671"/>
          <a:ext cx="5714999" cy="14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2070">
                  <a:extLst>
                    <a:ext uri="{9D8B030D-6E8A-4147-A177-3AD203B41FA5}">
                      <a16:colId xmlns:a16="http://schemas.microsoft.com/office/drawing/2014/main" val="2712998359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1891883382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606183308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100913072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예약 방법</a:t>
                      </a: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7931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8499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전화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76.4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803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온라인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18.8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16.0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19.4</a:t>
                      </a:r>
                      <a:endParaRPr lang="ko-KR" altLang="en-US" sz="1100" kern="100" spc="-70" baseline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4776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다른 사람</a:t>
                      </a: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영업사원 등</a:t>
                      </a: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이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60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방문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2.1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74626"/>
                  </a:ext>
                </a:extLst>
              </a:tr>
            </a:tbl>
          </a:graphicData>
        </a:graphic>
      </p:graphicFrame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5391749"/>
            <a:ext cx="5902394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2] 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 </a:t>
            </a:r>
            <a:r>
              <a:rPr lang="ko-KR" altLang="ko-KR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예약시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통화시도 횟수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(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횟수 적은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7FF1A9A-1AA4-44FD-B2DB-EA247CA16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445761"/>
              </p:ext>
            </p:extLst>
          </p:nvPr>
        </p:nvGraphicFramePr>
        <p:xfrm>
          <a:off x="585356" y="5682001"/>
          <a:ext cx="5727700" cy="378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통화 횟수</a:t>
                      </a: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회</a:t>
                      </a: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1.22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(213)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1.23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(268)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(244)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(167)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(230)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(400)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1.47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(107)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(1,034)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1.67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(83)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(5,795) 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1.71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(966)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1.96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(4,829)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C9E220D4-EB13-4F39-B1F1-FEAB055302D4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과정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A2C14AA-EAE0-481D-9C79-6F51DAD07942}"/>
              </a:ext>
            </a:extLst>
          </p:cNvPr>
          <p:cNvSpPr/>
          <p:nvPr/>
        </p:nvSpPr>
        <p:spPr>
          <a:xfrm>
            <a:off x="692696" y="1614492"/>
            <a:ext cx="3429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방법은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76.6%</a:t>
            </a:r>
            <a:r>
              <a: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18.8%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43256BD-CAC2-4C94-91EC-653A96CD1F13}"/>
              </a:ext>
            </a:extLst>
          </p:cNvPr>
          <p:cNvSpPr/>
          <p:nvPr/>
        </p:nvSpPr>
        <p:spPr>
          <a:xfrm>
            <a:off x="689068" y="4398296"/>
            <a:ext cx="5838824" cy="869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전화예약을 위한 통화 시도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횟수는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1.7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이며</a:t>
            </a:r>
            <a:r>
              <a: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통화로 예약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성공률은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64.1%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en-US" altLang="ko-KR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통화 시도 횟수는 볼보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(1.22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와 렉서스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(1.23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적음</a:t>
            </a:r>
            <a:endParaRPr lang="en-US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 예약 성공률이 높은 사업소는 렉서스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(84.8%)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와 볼보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(83.9%)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ko-KR" altLang="ko-KR" sz="14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3590EFE7-5633-4CBE-99A8-40D10E5E6AE9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01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9482032E-1D76-4E0D-AFB1-BD5168492363}"/>
              </a:ext>
            </a:extLst>
          </p:cNvPr>
          <p:cNvSpPr/>
          <p:nvPr/>
        </p:nvSpPr>
        <p:spPr>
          <a:xfrm>
            <a:off x="485032" y="4454952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37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>
            <a:extLst>
              <a:ext uri="{FF2B5EF4-FFF2-40B4-BE49-F238E27FC236}">
                <a16:creationId xmlns:a16="http://schemas.microsoft.com/office/drawing/2014/main" id="{1006D047-58D6-4D9D-AB67-500ABBD009CA}"/>
              </a:ext>
            </a:extLst>
          </p:cNvPr>
          <p:cNvSpPr/>
          <p:nvPr/>
        </p:nvSpPr>
        <p:spPr>
          <a:xfrm>
            <a:off x="484347" y="918332"/>
            <a:ext cx="5902394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3]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통화로 예약 성공률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성공률 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1" name="표 30">
            <a:extLst>
              <a:ext uri="{FF2B5EF4-FFF2-40B4-BE49-F238E27FC236}">
                <a16:creationId xmlns:a16="http://schemas.microsoft.com/office/drawing/2014/main" id="{7B3D0476-0D58-48DF-A635-31681C4C5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027407"/>
              </p:ext>
            </p:extLst>
          </p:nvPr>
        </p:nvGraphicFramePr>
        <p:xfrm>
          <a:off x="571501" y="1208584"/>
          <a:ext cx="5727700" cy="34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성공률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Infiniti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134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(1,034)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(5,795)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(4,829)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grpSp>
        <p:nvGrpSpPr>
          <p:cNvPr id="8" name="그룹 7">
            <a:extLst>
              <a:ext uri="{FF2B5EF4-FFF2-40B4-BE49-F238E27FC236}">
                <a16:creationId xmlns:a16="http://schemas.microsoft.com/office/drawing/2014/main" id="{E87D50C6-718F-4FCB-B7EB-B01E3F6775D5}"/>
              </a:ext>
            </a:extLst>
          </p:cNvPr>
          <p:cNvGrpSpPr/>
          <p:nvPr/>
        </p:nvGrpSpPr>
        <p:grpSpPr>
          <a:xfrm>
            <a:off x="548680" y="8803208"/>
            <a:ext cx="6091435" cy="826061"/>
            <a:chOff x="548680" y="8625408"/>
            <a:chExt cx="6091435" cy="826061"/>
          </a:xfrm>
        </p:grpSpPr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4B46F589-1A13-48FD-8EA8-0111E819B2B3}"/>
                </a:ext>
              </a:extLst>
            </p:cNvPr>
            <p:cNvGrpSpPr/>
            <p:nvPr/>
          </p:nvGrpSpPr>
          <p:grpSpPr>
            <a:xfrm>
              <a:off x="548680" y="8625408"/>
              <a:ext cx="5760640" cy="823392"/>
              <a:chOff x="548680" y="8625408"/>
              <a:chExt cx="5760640" cy="823392"/>
            </a:xfrm>
          </p:grpSpPr>
          <p:sp>
            <p:nvSpPr>
              <p:cNvPr id="33" name="직사각형 32">
                <a:extLst>
                  <a:ext uri="{FF2B5EF4-FFF2-40B4-BE49-F238E27FC236}">
                    <a16:creationId xmlns:a16="http://schemas.microsoft.com/office/drawing/2014/main" id="{9121CB53-5351-4E00-9B40-743212C01543}"/>
                  </a:ext>
                </a:extLst>
              </p:cNvPr>
              <p:cNvSpPr/>
              <p:nvPr/>
            </p:nvSpPr>
            <p:spPr>
              <a:xfrm>
                <a:off x="548680" y="8625408"/>
                <a:ext cx="5760640" cy="82339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108000" rtlCol="0" anchor="t" anchorCtr="0"/>
              <a:lstStyle/>
              <a:p>
                <a:pPr>
                  <a:spcAft>
                    <a:spcPts val="600"/>
                  </a:spcAft>
                </a:pPr>
                <a:endParaRPr lang="ko-KR" altLang="en-US" sz="1300" spc="-6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8" name="사각형: 둥근 모서리 37">
                <a:extLst>
                  <a:ext uri="{FF2B5EF4-FFF2-40B4-BE49-F238E27FC236}">
                    <a16:creationId xmlns:a16="http://schemas.microsoft.com/office/drawing/2014/main" id="{9C5194DC-2005-4278-B0C7-94DAC464272C}"/>
                  </a:ext>
                </a:extLst>
              </p:cNvPr>
              <p:cNvSpPr/>
              <p:nvPr/>
            </p:nvSpPr>
            <p:spPr>
              <a:xfrm>
                <a:off x="548680" y="8741829"/>
                <a:ext cx="771525" cy="590550"/>
              </a:xfrm>
              <a:prstGeom prst="roundRect">
                <a:avLst>
                  <a:gd name="adj" fmla="val 699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문의</a:t>
                </a:r>
                <a:r>
                  <a:rPr lang="en-US" altLang="ko-KR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/</a:t>
                </a:r>
              </a:p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연락처</a:t>
                </a:r>
                <a:endParaRPr lang="ko-KR" altLang="en-US" sz="13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BB169907-8C4D-498B-9F8D-81B4BA443C7E}"/>
                  </a:ext>
                </a:extLst>
              </p:cNvPr>
              <p:cNvCxnSpPr/>
              <p:nvPr/>
            </p:nvCxnSpPr>
            <p:spPr>
              <a:xfrm>
                <a:off x="1329383" y="8778019"/>
                <a:ext cx="0" cy="518170"/>
              </a:xfrm>
              <a:prstGeom prst="line">
                <a:avLst/>
              </a:prstGeom>
              <a:ln w="952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5EFBC202-E90A-41CB-9E5A-119357953576}"/>
                </a:ext>
              </a:extLst>
            </p:cNvPr>
            <p:cNvSpPr/>
            <p:nvPr/>
          </p:nvSpPr>
          <p:spPr>
            <a:xfrm>
              <a:off x="1484784" y="8697416"/>
              <a:ext cx="872902" cy="754053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김   현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상무</a:t>
              </a:r>
              <a:r>
                <a:rPr lang="ko-KR" altLang="en-US" sz="10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   </a:t>
              </a:r>
              <a:endParaRPr lang="en-US" altLang="ko-KR" sz="1000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박 승 표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이사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정 동 운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부장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D1140182-25B8-4F04-97A3-E9C91AB58599}"/>
                </a:ext>
              </a:extLst>
            </p:cNvPr>
            <p:cNvSpPr/>
            <p:nvPr/>
          </p:nvSpPr>
          <p:spPr>
            <a:xfrm>
              <a:off x="2698601" y="8708957"/>
              <a:ext cx="3941514" cy="730969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02-6004-7665            	hyun.kim@consumerinsight.kr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02-6004-7661             sammy.park@consumerinsight.kr	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02-6004-7616             ungdw@consumerinsight.kr</a:t>
              </a:r>
            </a:p>
          </p:txBody>
        </p:sp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FFBA4928-DA18-4852-94A5-73C38DEE3F15}"/>
                </a:ext>
              </a:extLst>
            </p:cNvPr>
            <p:cNvGrpSpPr/>
            <p:nvPr/>
          </p:nvGrpSpPr>
          <p:grpSpPr>
            <a:xfrm>
              <a:off x="2451199" y="8738291"/>
              <a:ext cx="153889" cy="613553"/>
              <a:chOff x="2451199" y="8738291"/>
              <a:chExt cx="153889" cy="613553"/>
            </a:xfrm>
          </p:grpSpPr>
          <p:sp>
            <p:nvSpPr>
              <p:cNvPr id="35" name="Freeform 5">
                <a:extLst>
                  <a:ext uri="{FF2B5EF4-FFF2-40B4-BE49-F238E27FC236}">
                    <a16:creationId xmlns:a16="http://schemas.microsoft.com/office/drawing/2014/main" id="{FB7BDB68-679A-4B33-BAEA-3712928041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738291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41" name="Freeform 5">
                <a:extLst>
                  <a:ext uri="{FF2B5EF4-FFF2-40B4-BE49-F238E27FC236}">
                    <a16:creationId xmlns:a16="http://schemas.microsoft.com/office/drawing/2014/main" id="{1328CC59-86B3-46F6-8BCA-2C662FE8AA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968494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44" name="Freeform 5">
                <a:extLst>
                  <a:ext uri="{FF2B5EF4-FFF2-40B4-BE49-F238E27FC236}">
                    <a16:creationId xmlns:a16="http://schemas.microsoft.com/office/drawing/2014/main" id="{8892F415-C246-48E9-92CD-71EBA25AF2F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9203568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081D18B3-146A-4AC0-B662-F0B974137F2E}"/>
                </a:ext>
              </a:extLst>
            </p:cNvPr>
            <p:cNvGrpSpPr/>
            <p:nvPr/>
          </p:nvGrpSpPr>
          <p:grpSpPr>
            <a:xfrm>
              <a:off x="3658622" y="8760914"/>
              <a:ext cx="178044" cy="587166"/>
              <a:chOff x="3572897" y="8760914"/>
              <a:chExt cx="178044" cy="587166"/>
            </a:xfrm>
          </p:grpSpPr>
          <p:sp>
            <p:nvSpPr>
              <p:cNvPr id="36" name="Freeform 213">
                <a:extLst>
                  <a:ext uri="{FF2B5EF4-FFF2-40B4-BE49-F238E27FC236}">
                    <a16:creationId xmlns:a16="http://schemas.microsoft.com/office/drawing/2014/main" id="{9DB4BAEF-786E-4C56-8411-D386666D8D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760914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42" name="Freeform 213">
                <a:extLst>
                  <a:ext uri="{FF2B5EF4-FFF2-40B4-BE49-F238E27FC236}">
                    <a16:creationId xmlns:a16="http://schemas.microsoft.com/office/drawing/2014/main" id="{61E47DE2-AB91-4CD9-9582-037F144E05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991117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45" name="Freeform 213">
                <a:extLst>
                  <a:ext uri="{FF2B5EF4-FFF2-40B4-BE49-F238E27FC236}">
                    <a16:creationId xmlns:a16="http://schemas.microsoft.com/office/drawing/2014/main" id="{EC7C580E-091C-4677-B6D6-6AF0F3FB1A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9226191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</p:grpSp>
      </p:grp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A35AB30-11FD-4DB2-887E-6D021D781497}"/>
              </a:ext>
            </a:extLst>
          </p:cNvPr>
          <p:cNvSpPr/>
          <p:nvPr/>
        </p:nvSpPr>
        <p:spPr>
          <a:xfrm>
            <a:off x="689068" y="5061012"/>
            <a:ext cx="5838824" cy="604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예약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(18.8%)</a:t>
            </a: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은 앱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(12.7%)</a:t>
            </a: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 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웹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(6.1%)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의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배</a:t>
            </a:r>
            <a:endParaRPr lang="en-US" altLang="ko-KR" sz="1300" b="1" u="sng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테슬라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(85.9%)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단연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위로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이용자 거의 전부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(80.0%)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앱을 이용함</a:t>
            </a:r>
            <a:endParaRPr lang="en-US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2" name="표 51">
            <a:extLst>
              <a:ext uri="{FF2B5EF4-FFF2-40B4-BE49-F238E27FC236}">
                <a16:creationId xmlns:a16="http://schemas.microsoft.com/office/drawing/2014/main" id="{1957CADC-4940-4438-B6A6-88A17C3CE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588143"/>
              </p:ext>
            </p:extLst>
          </p:nvPr>
        </p:nvGraphicFramePr>
        <p:xfrm>
          <a:off x="571501" y="6033120"/>
          <a:ext cx="5727700" cy="255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699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26403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770392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  <a:gridCol w="770393">
                  <a:extLst>
                    <a:ext uri="{9D8B030D-6E8A-4147-A177-3AD203B41FA5}">
                      <a16:colId xmlns:a16="http://schemas.microsoft.com/office/drawing/2014/main" val="684834713"/>
                    </a:ext>
                  </a:extLst>
                </a:gridCol>
                <a:gridCol w="770392">
                  <a:extLst>
                    <a:ext uri="{9D8B030D-6E8A-4147-A177-3AD203B41FA5}">
                      <a16:colId xmlns:a16="http://schemas.microsoft.com/office/drawing/2014/main" val="3847936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합계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App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Tesla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80.0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36.5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6413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53" name="직사각형 52">
            <a:extLst>
              <a:ext uri="{FF2B5EF4-FFF2-40B4-BE49-F238E27FC236}">
                <a16:creationId xmlns:a16="http://schemas.microsoft.com/office/drawing/2014/main" id="{1E097864-1FD6-4BDE-A6C0-68C4396AD29B}"/>
              </a:ext>
            </a:extLst>
          </p:cNvPr>
          <p:cNvSpPr/>
          <p:nvPr/>
        </p:nvSpPr>
        <p:spPr>
          <a:xfrm>
            <a:off x="484347" y="5770488"/>
            <a:ext cx="5902394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4]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예약률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예약률 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42C6F0B-E748-4039-A9CF-49187F6FDFF8}"/>
              </a:ext>
            </a:extLst>
          </p:cNvPr>
          <p:cNvSpPr/>
          <p:nvPr/>
        </p:nvSpPr>
        <p:spPr>
          <a:xfrm>
            <a:off x="485032" y="5117620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50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바른고딕">
      <a:majorFont>
        <a:latin typeface="나눔바른고딕"/>
        <a:ea typeface="나눔바른고딕"/>
        <a:cs typeface=""/>
      </a:majorFont>
      <a:minorFont>
        <a:latin typeface="나눔바른고딕"/>
        <a:ea typeface="나눔바른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742</Words>
  <Application>Microsoft Office PowerPoint</Application>
  <PresentationFormat>A4 용지(210x297mm)</PresentationFormat>
  <Paragraphs>282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나눔바른고딕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</dc:creator>
  <cp:lastModifiedBy>khr</cp:lastModifiedBy>
  <cp:revision>94</cp:revision>
  <dcterms:created xsi:type="dcterms:W3CDTF">2023-01-31T04:19:23Z</dcterms:created>
  <dcterms:modified xsi:type="dcterms:W3CDTF">2023-02-20T07:44:57Z</dcterms:modified>
</cp:coreProperties>
</file>