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0" r:id="rId3"/>
    <p:sldId id="265" r:id="rId4"/>
    <p:sldId id="267" r:id="rId5"/>
    <p:sldId id="268"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52" userDrawn="1">
          <p15:clr>
            <a:srgbClr val="A4A3A4"/>
          </p15:clr>
        </p15:guide>
        <p15:guide id="2" pos="354" userDrawn="1">
          <p15:clr>
            <a:srgbClr val="A4A3A4"/>
          </p15:clr>
        </p15:guide>
        <p15:guide id="3" pos="238" userDrawn="1">
          <p15:clr>
            <a:srgbClr val="A4A3A4"/>
          </p15:clr>
        </p15:guide>
        <p15:guide id="4" pos="4087" userDrawn="1">
          <p15:clr>
            <a:srgbClr val="A4A3A4"/>
          </p15:clr>
        </p15:guide>
        <p15:guide id="5" pos="397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EEE"/>
    <a:srgbClr val="E9A9A9"/>
    <a:srgbClr val="220000"/>
    <a:srgbClr val="F9E7E7"/>
    <a:srgbClr val="D7D7D7"/>
    <a:srgbClr val="E08888"/>
    <a:srgbClr val="F2CCCC"/>
    <a:srgbClr val="F6DADA"/>
    <a:srgbClr val="EAEAEA"/>
    <a:srgbClr val="E0E0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22" autoAdjust="0"/>
    <p:restoredTop sz="94660"/>
  </p:normalViewPr>
  <p:slideViewPr>
    <p:cSldViewPr snapToGrid="0">
      <p:cViewPr varScale="1">
        <p:scale>
          <a:sx n="74" d="100"/>
          <a:sy n="74" d="100"/>
        </p:scale>
        <p:origin x="2490" y="66"/>
      </p:cViewPr>
      <p:guideLst>
        <p:guide orient="horz" pos="5952"/>
        <p:guide pos="354"/>
        <p:guide pos="238"/>
        <p:guide pos="4087"/>
        <p:guide pos="3974"/>
      </p:guideLst>
    </p:cSldViewPr>
  </p:slideViewPr>
  <p:notesTextViewPr>
    <p:cViewPr>
      <p:scale>
        <a:sx n="3" d="2"/>
        <a:sy n="3" d="2"/>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A322C3BB-CA1B-47FA-9813-265FE35DF766}"/>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5900" y="250928"/>
            <a:ext cx="6426200" cy="1047542"/>
          </a:xfrm>
          <a:prstGeom prst="rect">
            <a:avLst/>
          </a:prstGeom>
          <a:noFill/>
        </p:spPr>
      </p:pic>
    </p:spTree>
    <p:extLst>
      <p:ext uri="{BB962C8B-B14F-4D97-AF65-F5344CB8AC3E}">
        <p14:creationId xmlns:p14="http://schemas.microsoft.com/office/powerpoint/2010/main" val="3138999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2023-02-21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325721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2023-02-21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55454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378E287D-F0D4-4F88-9659-C8B5211CD44A}"/>
              </a:ext>
            </a:extLst>
          </p:cNvPr>
          <p:cNvPicPr/>
          <p:nvPr userDrawn="1"/>
        </p:nvPicPr>
        <p:blipFill>
          <a:blip r:embed="rId2"/>
          <a:stretch>
            <a:fillRect/>
          </a:stretch>
        </p:blipFill>
        <p:spPr>
          <a:xfrm>
            <a:off x="370114" y="390628"/>
            <a:ext cx="6117772" cy="264795"/>
          </a:xfrm>
          <a:prstGeom prst="rect">
            <a:avLst/>
          </a:prstGeom>
        </p:spPr>
      </p:pic>
    </p:spTree>
    <p:extLst>
      <p:ext uri="{BB962C8B-B14F-4D97-AF65-F5344CB8AC3E}">
        <p14:creationId xmlns:p14="http://schemas.microsoft.com/office/powerpoint/2010/main" val="412020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ko-KR" altLang="en-US"/>
              <a:t>마스터 제목 스타일 편집</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2023-02-21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322001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2023-02-21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499065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Content Placeholder 3"/>
          <p:cNvSpPr>
            <a:spLocks noGrp="1"/>
          </p:cNvSpPr>
          <p:nvPr>
            <p:ph sz="half" idx="2"/>
          </p:nvPr>
        </p:nvSpPr>
        <p:spPr>
          <a:xfrm>
            <a:off x="472381" y="3618442"/>
            <a:ext cx="2901255" cy="5322183"/>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Content Placeholder 5"/>
          <p:cNvSpPr>
            <a:spLocks noGrp="1"/>
          </p:cNvSpPr>
          <p:nvPr>
            <p:ph sz="quarter" idx="4"/>
          </p:nvPr>
        </p:nvSpPr>
        <p:spPr>
          <a:xfrm>
            <a:off x="3471863" y="3618442"/>
            <a:ext cx="2915543" cy="5322183"/>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fld id="{7DFD2A1E-1BCB-47A8-B7ED-918471D75CED}" type="datetimeFigureOut">
              <a:rPr lang="ko-KR" altLang="en-US" smtClean="0"/>
              <a:t>2023-02-21</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4218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7DFD2A1E-1BCB-47A8-B7ED-918471D75CED}" type="datetimeFigureOut">
              <a:rPr lang="ko-KR" altLang="en-US" smtClean="0"/>
              <a:t>2023-02-21</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44967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FD2A1E-1BCB-47A8-B7ED-918471D75CED}" type="datetimeFigureOut">
              <a:rPr lang="ko-KR" altLang="en-US" smtClean="0"/>
              <a:t>2023-02-21</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85755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ko-KR" altLang="en-US"/>
              <a:t>마스터 제목 스타일 편집</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2023-02-21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64486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2023-02-21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32689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DFD2A1E-1BCB-47A8-B7ED-918471D75CED}" type="datetimeFigureOut">
              <a:rPr lang="ko-KR" altLang="en-US" smtClean="0"/>
              <a:t>2023-02-21</a:t>
            </a:fld>
            <a:endParaRPr lang="ko-KR"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56001133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1"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직사각형 11">
            <a:extLst>
              <a:ext uri="{FF2B5EF4-FFF2-40B4-BE49-F238E27FC236}">
                <a16:creationId xmlns:a16="http://schemas.microsoft.com/office/drawing/2014/main" id="{08E7354E-7DB7-4F26-8C07-150538FCBF18}"/>
              </a:ext>
            </a:extLst>
          </p:cNvPr>
          <p:cNvSpPr/>
          <p:nvPr/>
        </p:nvSpPr>
        <p:spPr>
          <a:xfrm>
            <a:off x="5266577" y="969022"/>
            <a:ext cx="1353512" cy="270523"/>
          </a:xfrm>
          <a:prstGeom prst="rect">
            <a:avLst/>
          </a:prstGeom>
        </p:spPr>
        <p:txBody>
          <a:bodyPr wrap="none">
            <a:spAutoFit/>
          </a:bodyPr>
          <a:lstStyle/>
          <a:p>
            <a:pPr algn="r" defTabSz="685800" fontAlgn="base">
              <a:lnSpc>
                <a:spcPct val="107000"/>
              </a:lnSpc>
            </a:pPr>
            <a:r>
              <a:rPr lang="en-US" altLang="ko-KR" sz="1100" kern="100" spc="-70" dirty="0">
                <a:ln>
                  <a:solidFill>
                    <a:schemeClr val="bg1">
                      <a:alpha val="0"/>
                    </a:schemeClr>
                  </a:solidFill>
                </a:ln>
                <a:solidFill>
                  <a:schemeClr val="bg1"/>
                </a:solidFill>
                <a:latin typeface="+mn-ea"/>
                <a:cs typeface="Times New Roman" panose="02020603050405020304" pitchFamily="18" charset="0"/>
              </a:rPr>
              <a:t>Vol.5 [Feb. 21. 2023]</a:t>
            </a:r>
            <a:endParaRPr lang="ko-KR" altLang="ko-KR" sz="1100" kern="100" spc="-70" dirty="0">
              <a:ln>
                <a:solidFill>
                  <a:schemeClr val="bg1">
                    <a:alpha val="0"/>
                  </a:schemeClr>
                </a:solidFill>
              </a:ln>
              <a:solidFill>
                <a:schemeClr val="bg1"/>
              </a:solidFill>
              <a:latin typeface="+mn-ea"/>
              <a:cs typeface="Times New Roman" panose="02020603050405020304" pitchFamily="18" charset="0"/>
            </a:endParaRPr>
          </a:p>
        </p:txBody>
      </p:sp>
      <p:sp>
        <p:nvSpPr>
          <p:cNvPr id="85" name="직사각형 84">
            <a:extLst>
              <a:ext uri="{FF2B5EF4-FFF2-40B4-BE49-F238E27FC236}">
                <a16:creationId xmlns:a16="http://schemas.microsoft.com/office/drawing/2014/main" id="{256471EB-0CB2-460F-8221-5EE1022ABA60}"/>
              </a:ext>
            </a:extLst>
          </p:cNvPr>
          <p:cNvSpPr/>
          <p:nvPr/>
        </p:nvSpPr>
        <p:spPr>
          <a:xfrm>
            <a:off x="370114" y="3015452"/>
            <a:ext cx="5889307" cy="357021"/>
          </a:xfrm>
          <a:prstGeom prst="rect">
            <a:avLst/>
          </a:prstGeom>
        </p:spPr>
        <p:txBody>
          <a:bodyPr wrap="square">
            <a:spAutoFit/>
          </a:bodyPr>
          <a:lstStyle/>
          <a:p>
            <a:pPr marL="177800" lvl="0" indent="-177800">
              <a:lnSpc>
                <a:spcPct val="110000"/>
              </a:lnSpc>
              <a:spcBef>
                <a:spcPts val="100"/>
              </a:spcBef>
              <a:spcAft>
                <a:spcPts val="100"/>
              </a:spcAft>
              <a:buFont typeface="+mj-lt"/>
              <a:buAutoNum type="romanUcPeriod"/>
            </a:pPr>
            <a:r>
              <a:rPr lang="en-US" altLang="ko-KR" sz="1600" b="1" kern="100" spc="-70" dirty="0">
                <a:ln>
                  <a:solidFill>
                    <a:schemeClr val="bg1">
                      <a:alpha val="0"/>
                    </a:schemeClr>
                  </a:solidFill>
                </a:ln>
                <a:solidFill>
                  <a:srgbClr val="C00000"/>
                </a:solidFill>
                <a:latin typeface="+mn-ea"/>
                <a:cs typeface="Times New Roman" panose="02020603050405020304" pitchFamily="18" charset="0"/>
              </a:rPr>
              <a:t>Experiences About AS process</a:t>
            </a:r>
            <a:endParaRPr lang="ko-KR" altLang="ko-KR" sz="1600" b="1" kern="100" spc="-70" dirty="0">
              <a:ln>
                <a:solidFill>
                  <a:schemeClr val="bg1">
                    <a:alpha val="0"/>
                  </a:schemeClr>
                </a:solidFill>
              </a:ln>
              <a:latin typeface="+mn-ea"/>
              <a:cs typeface="Times New Roman" panose="02020603050405020304" pitchFamily="18" charset="0"/>
            </a:endParaRPr>
          </a:p>
        </p:txBody>
      </p:sp>
      <p:grpSp>
        <p:nvGrpSpPr>
          <p:cNvPr id="46" name="그룹 45">
            <a:extLst>
              <a:ext uri="{FF2B5EF4-FFF2-40B4-BE49-F238E27FC236}">
                <a16:creationId xmlns:a16="http://schemas.microsoft.com/office/drawing/2014/main" id="{02DA3376-42DD-4E2D-BB1F-C816E7BDF279}"/>
              </a:ext>
            </a:extLst>
          </p:cNvPr>
          <p:cNvGrpSpPr/>
          <p:nvPr/>
        </p:nvGrpSpPr>
        <p:grpSpPr>
          <a:xfrm>
            <a:off x="384493" y="655380"/>
            <a:ext cx="5545455" cy="678180"/>
            <a:chOff x="498793" y="406930"/>
            <a:chExt cx="5545455" cy="678180"/>
          </a:xfrm>
        </p:grpSpPr>
        <p:sp>
          <p:nvSpPr>
            <p:cNvPr id="50" name="Text Box 1">
              <a:extLst>
                <a:ext uri="{FF2B5EF4-FFF2-40B4-BE49-F238E27FC236}">
                  <a16:creationId xmlns:a16="http://schemas.microsoft.com/office/drawing/2014/main" id="{FBF22AB0-C838-4B16-AD2F-D886B2301D98}"/>
                </a:ext>
              </a:extLst>
            </p:cNvPr>
            <p:cNvSpPr txBox="1"/>
            <p:nvPr/>
          </p:nvSpPr>
          <p:spPr>
            <a:xfrm>
              <a:off x="498793" y="406930"/>
              <a:ext cx="4722495" cy="67818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latinLnBrk="1">
                <a:lnSpc>
                  <a:spcPct val="107000"/>
                </a:lnSpc>
                <a:spcAft>
                  <a:spcPts val="0"/>
                </a:spcAft>
              </a:pPr>
              <a:r>
                <a:rPr lang="en-US" sz="3400" b="1" kern="100" spc="-70" dirty="0">
                  <a:solidFill>
                    <a:srgbClr val="FFFFFF"/>
                  </a:solidFill>
                  <a:effectLst/>
                  <a:latin typeface="+mn-ea"/>
                  <a:cs typeface="Times New Roman" panose="02020603050405020304" pitchFamily="18" charset="0"/>
                </a:rPr>
                <a:t>ACE</a:t>
              </a:r>
              <a:endParaRPr lang="ko-KR" sz="3400" kern="100" spc="-70" dirty="0">
                <a:effectLst/>
                <a:latin typeface="+mn-ea"/>
                <a:cs typeface="Times New Roman" panose="02020603050405020304" pitchFamily="18" charset="0"/>
              </a:endParaRPr>
            </a:p>
          </p:txBody>
        </p:sp>
        <p:sp>
          <p:nvSpPr>
            <p:cNvPr id="51" name="Text Box 20">
              <a:extLst>
                <a:ext uri="{FF2B5EF4-FFF2-40B4-BE49-F238E27FC236}">
                  <a16:creationId xmlns:a16="http://schemas.microsoft.com/office/drawing/2014/main" id="{F7C22D2C-10DA-491E-AE4A-B0AF1ADB1ACE}"/>
                </a:ext>
              </a:extLst>
            </p:cNvPr>
            <p:cNvSpPr txBox="1"/>
            <p:nvPr/>
          </p:nvSpPr>
          <p:spPr>
            <a:xfrm>
              <a:off x="1321753" y="673630"/>
              <a:ext cx="4722495" cy="33528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latinLnBrk="1">
                <a:lnSpc>
                  <a:spcPct val="107000"/>
                </a:lnSpc>
                <a:spcAft>
                  <a:spcPts val="0"/>
                </a:spcAft>
              </a:pPr>
              <a:r>
                <a:rPr lang="en-US" sz="1400" kern="100" spc="-70" dirty="0">
                  <a:solidFill>
                    <a:srgbClr val="FFFFFF"/>
                  </a:solidFill>
                  <a:effectLst/>
                  <a:latin typeface="+mn-ea"/>
                  <a:cs typeface="Times New Roman" panose="02020603050405020304" pitchFamily="18" charset="0"/>
                </a:rPr>
                <a:t> Automotive Consumer Experiences</a:t>
              </a:r>
              <a:endParaRPr lang="ko-KR" sz="900" kern="100" spc="-70" dirty="0">
                <a:effectLst/>
                <a:latin typeface="+mn-ea"/>
                <a:cs typeface="Times New Roman" panose="02020603050405020304" pitchFamily="18" charset="0"/>
              </a:endParaRPr>
            </a:p>
          </p:txBody>
        </p:sp>
      </p:grpSp>
      <p:sp>
        <p:nvSpPr>
          <p:cNvPr id="75" name="사각형: 둥근 위쪽 모서리 74">
            <a:extLst>
              <a:ext uri="{FF2B5EF4-FFF2-40B4-BE49-F238E27FC236}">
                <a16:creationId xmlns:a16="http://schemas.microsoft.com/office/drawing/2014/main" id="{125F287B-93DE-41CA-A848-3C9E1DA572C2}"/>
              </a:ext>
            </a:extLst>
          </p:cNvPr>
          <p:cNvSpPr/>
          <p:nvPr/>
        </p:nvSpPr>
        <p:spPr>
          <a:xfrm>
            <a:off x="377825" y="5008054"/>
            <a:ext cx="6110288" cy="288000"/>
          </a:xfrm>
          <a:prstGeom prst="round2SameRect">
            <a:avLst/>
          </a:prstGeom>
          <a:solidFill>
            <a:schemeClr val="tx1">
              <a:lumMod val="75000"/>
              <a:lumOff val="25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altLang="ko-KR" sz="1400" b="1" kern="100" spc="-70" dirty="0">
                <a:ln>
                  <a:solidFill>
                    <a:schemeClr val="bg1">
                      <a:alpha val="0"/>
                    </a:schemeClr>
                  </a:solidFill>
                </a:ln>
                <a:solidFill>
                  <a:schemeClr val="bg1"/>
                </a:solidFill>
                <a:latin typeface="+mn-ea"/>
                <a:cs typeface="Times New Roman" panose="02020603050405020304" pitchFamily="18" charset="0"/>
              </a:rPr>
              <a:t>Experienced AS Process</a:t>
            </a:r>
            <a:endParaRPr lang="ko-KR" altLang="en-US" sz="1400" b="1" kern="100" spc="-70" dirty="0">
              <a:ln>
                <a:solidFill>
                  <a:schemeClr val="bg1">
                    <a:alpha val="0"/>
                  </a:schemeClr>
                </a:solidFill>
              </a:ln>
              <a:solidFill>
                <a:schemeClr val="bg1"/>
              </a:solidFill>
              <a:latin typeface="+mn-ea"/>
              <a:cs typeface="Times New Roman" panose="02020603050405020304" pitchFamily="18" charset="0"/>
            </a:endParaRPr>
          </a:p>
        </p:txBody>
      </p:sp>
      <p:sp>
        <p:nvSpPr>
          <p:cNvPr id="49" name="직사각형 48">
            <a:extLst>
              <a:ext uri="{FF2B5EF4-FFF2-40B4-BE49-F238E27FC236}">
                <a16:creationId xmlns:a16="http://schemas.microsoft.com/office/drawing/2014/main" id="{43C3441E-BF1E-47AB-A784-BD835EBD545D}"/>
              </a:ext>
            </a:extLst>
          </p:cNvPr>
          <p:cNvSpPr/>
          <p:nvPr/>
        </p:nvSpPr>
        <p:spPr>
          <a:xfrm>
            <a:off x="377824" y="1537716"/>
            <a:ext cx="6117772" cy="12742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defTabSz="685800">
              <a:lnSpc>
                <a:spcPct val="120000"/>
              </a:lnSpc>
              <a:spcBef>
                <a:spcPts val="100"/>
              </a:spcBef>
              <a:spcAft>
                <a:spcPts val="100"/>
              </a:spcAft>
            </a:pPr>
            <a:r>
              <a:rPr lang="en-US" altLang="ko-KR" sz="1050" b="1" kern="100" spc="-70" dirty="0" err="1">
                <a:ln>
                  <a:solidFill>
                    <a:schemeClr val="bg1">
                      <a:alpha val="0"/>
                    </a:schemeClr>
                  </a:solidFill>
                </a:ln>
                <a:solidFill>
                  <a:schemeClr val="tx1"/>
                </a:solidFill>
                <a:latin typeface="+mn-ea"/>
                <a:cs typeface="Times New Roman" panose="02020603050405020304" pitchFamily="18" charset="0"/>
              </a:rPr>
              <a:t>ConsumerInsight</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a:t>
            </a:r>
            <a:r>
              <a:rPr lang="en-US" altLang="ko-KR" sz="1050" b="1" kern="100" spc="-70" dirty="0">
                <a:ln>
                  <a:solidFill>
                    <a:schemeClr val="bg1">
                      <a:alpha val="0"/>
                    </a:schemeClr>
                  </a:solidFill>
                </a:ln>
                <a:solidFill>
                  <a:schemeClr val="tx1"/>
                </a:solidFill>
                <a:latin typeface="+mn-ea"/>
                <a:cs typeface="Times New Roman" panose="02020603050405020304" pitchFamily="18" charset="0"/>
              </a:rPr>
              <a:t>Inc</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a company specializing in automotive research, launched </a:t>
            </a:r>
            <a:r>
              <a:rPr lang="en-US" altLang="ko-KR" sz="1050" b="1" kern="100" spc="-70" dirty="0">
                <a:ln>
                  <a:solidFill>
                    <a:schemeClr val="bg1">
                      <a:alpha val="0"/>
                    </a:schemeClr>
                  </a:solidFill>
                </a:ln>
                <a:solidFill>
                  <a:schemeClr val="tx1"/>
                </a:solidFill>
                <a:latin typeface="+mn-ea"/>
                <a:cs typeface="Times New Roman" panose="02020603050405020304" pitchFamily="18" charset="0"/>
              </a:rPr>
              <a:t>'Automotive Consumer Experiences,</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quantifying consumers’ car life experiences. This project attempts to share consumer experience information obtained from the 2022 Automobile Syndicated Study with professionals in the automobile industry. For further advancement in the industry and improved customer satisfaction, </a:t>
            </a:r>
            <a:r>
              <a:rPr lang="en-US" altLang="ko-KR" sz="1050" kern="100" spc="-70" dirty="0" err="1">
                <a:ln>
                  <a:solidFill>
                    <a:schemeClr val="bg1">
                      <a:alpha val="0"/>
                    </a:schemeClr>
                  </a:solidFill>
                </a:ln>
                <a:solidFill>
                  <a:schemeClr val="tx1"/>
                </a:solidFill>
                <a:latin typeface="+mn-ea"/>
                <a:cs typeface="Times New Roman" panose="02020603050405020304" pitchFamily="18" charset="0"/>
              </a:rPr>
              <a:t>ConsumerInsight</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will provide information about the various moment of truth (MOT). The first one is the moments of truth of the</a:t>
            </a:r>
            <a:r>
              <a:rPr lang="en-US" altLang="ko-KR" sz="1050" b="1" kern="100" spc="-70" dirty="0">
                <a:ln>
                  <a:solidFill>
                    <a:schemeClr val="bg1">
                      <a:alpha val="0"/>
                    </a:schemeClr>
                  </a:solidFill>
                </a:ln>
                <a:solidFill>
                  <a:schemeClr val="tx1"/>
                </a:solidFill>
                <a:latin typeface="+mn-ea"/>
                <a:cs typeface="Times New Roman" panose="02020603050405020304" pitchFamily="18" charset="0"/>
              </a:rPr>
              <a:t> AS process experiences.</a:t>
            </a:r>
            <a:endParaRPr lang="ko-KR" altLang="ko-KR" sz="1050" b="1" kern="100" spc="-70" dirty="0">
              <a:ln>
                <a:solidFill>
                  <a:schemeClr val="bg1">
                    <a:alpha val="0"/>
                  </a:schemeClr>
                </a:solidFill>
              </a:ln>
              <a:solidFill>
                <a:schemeClr val="tx1"/>
              </a:solidFill>
              <a:highlight>
                <a:srgbClr val="FFFF00"/>
              </a:highlight>
              <a:latin typeface="+mn-ea"/>
              <a:cs typeface="Times New Roman" panose="02020603050405020304" pitchFamily="18" charset="0"/>
            </a:endParaRPr>
          </a:p>
        </p:txBody>
      </p:sp>
      <p:grpSp>
        <p:nvGrpSpPr>
          <p:cNvPr id="2" name="그룹 1">
            <a:extLst>
              <a:ext uri="{FF2B5EF4-FFF2-40B4-BE49-F238E27FC236}">
                <a16:creationId xmlns:a16="http://schemas.microsoft.com/office/drawing/2014/main" id="{27B51CF1-131E-D685-AD94-7D09A1694B7F}"/>
              </a:ext>
            </a:extLst>
          </p:cNvPr>
          <p:cNvGrpSpPr/>
          <p:nvPr/>
        </p:nvGrpSpPr>
        <p:grpSpPr>
          <a:xfrm>
            <a:off x="377825" y="3457662"/>
            <a:ext cx="6242264" cy="1235693"/>
            <a:chOff x="377825" y="3279862"/>
            <a:chExt cx="6110287" cy="1235693"/>
          </a:xfrm>
        </p:grpSpPr>
        <p:sp>
          <p:nvSpPr>
            <p:cNvPr id="3" name="사각형: 둥근 모서리 2">
              <a:extLst>
                <a:ext uri="{FF2B5EF4-FFF2-40B4-BE49-F238E27FC236}">
                  <a16:creationId xmlns:a16="http://schemas.microsoft.com/office/drawing/2014/main" id="{23940C9B-6693-C05A-E3FC-AAEC872AF5F1}"/>
                </a:ext>
              </a:extLst>
            </p:cNvPr>
            <p:cNvSpPr/>
            <p:nvPr/>
          </p:nvSpPr>
          <p:spPr>
            <a:xfrm>
              <a:off x="377825" y="3279862"/>
              <a:ext cx="1003300" cy="576000"/>
            </a:xfrm>
            <a:prstGeom prst="roundRect">
              <a:avLst>
                <a:gd name="adj" fmla="val 8975"/>
              </a:avLst>
            </a:prstGeom>
            <a:solidFill>
              <a:srgbClr val="F9E7E7"/>
            </a:solidFill>
            <a:ln w="15875">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Outline </a:t>
              </a:r>
              <a:endParaRPr lang="ko-KR" altLang="en-US" sz="1300" b="1" kern="100" spc="-70" dirty="0">
                <a:ln>
                  <a:solidFill>
                    <a:schemeClr val="bg1">
                      <a:alpha val="0"/>
                    </a:schemeClr>
                  </a:solidFill>
                </a:ln>
                <a:solidFill>
                  <a:schemeClr val="tx1"/>
                </a:solidFill>
                <a:latin typeface="+mn-ea"/>
                <a:cs typeface="Times New Roman" panose="02020603050405020304" pitchFamily="18" charset="0"/>
              </a:endParaRPr>
            </a:p>
          </p:txBody>
        </p:sp>
        <p:sp>
          <p:nvSpPr>
            <p:cNvPr id="4" name="직사각형 3">
              <a:extLst>
                <a:ext uri="{FF2B5EF4-FFF2-40B4-BE49-F238E27FC236}">
                  <a16:creationId xmlns:a16="http://schemas.microsoft.com/office/drawing/2014/main" id="{6227ED08-C224-9090-972F-D10CD7051A9B}"/>
                </a:ext>
              </a:extLst>
            </p:cNvPr>
            <p:cNvSpPr/>
            <p:nvPr/>
          </p:nvSpPr>
          <p:spPr>
            <a:xfrm>
              <a:off x="1536700" y="3279862"/>
              <a:ext cx="495141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Presenting 16 MOT of AS process that consumers recently</a:t>
              </a:r>
              <a:r>
                <a:rPr lang="ko-KR" altLang="en-US"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kern="100" spc="-70" dirty="0">
                  <a:ln>
                    <a:solidFill>
                      <a:schemeClr val="bg1">
                        <a:alpha val="0"/>
                      </a:schemeClr>
                    </a:solidFill>
                  </a:ln>
                  <a:solidFill>
                    <a:schemeClr val="tx1"/>
                  </a:solidFill>
                  <a:latin typeface="+mn-ea"/>
                  <a:cs typeface="Times New Roman" panose="02020603050405020304" pitchFamily="18" charset="0"/>
                </a:rPr>
                <a:t>have experienced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official service centers</a:t>
              </a:r>
              <a:r>
                <a:rPr lang="en-US" altLang="ko-KR" sz="1200" kern="100" spc="-70" dirty="0">
                  <a:ln>
                    <a:solidFill>
                      <a:schemeClr val="bg1">
                        <a:alpha val="0"/>
                      </a:schemeClr>
                    </a:solidFill>
                  </a:ln>
                  <a:solidFill>
                    <a:schemeClr val="tx1"/>
                  </a:solidFill>
                  <a:latin typeface="+mn-ea"/>
                  <a:cs typeface="Times New Roman" panose="02020603050405020304" pitchFamily="18" charset="0"/>
                </a:rPr>
                <a:t> from reservation to check-out.</a:t>
              </a:r>
              <a:endParaRPr lang="ko-KR" altLang="en-US" sz="1200" kern="100" spc="-70" dirty="0">
                <a:ln>
                  <a:solidFill>
                    <a:schemeClr val="bg1">
                      <a:alpha val="0"/>
                    </a:schemeClr>
                  </a:solidFill>
                </a:ln>
                <a:solidFill>
                  <a:schemeClr val="tx1"/>
                </a:solidFill>
                <a:latin typeface="+mn-ea"/>
                <a:cs typeface="Times New Roman" panose="02020603050405020304" pitchFamily="18" charset="0"/>
              </a:endParaRPr>
            </a:p>
          </p:txBody>
        </p:sp>
        <p:sp>
          <p:nvSpPr>
            <p:cNvPr id="5" name="사각형: 둥근 모서리 4">
              <a:extLst>
                <a:ext uri="{FF2B5EF4-FFF2-40B4-BE49-F238E27FC236}">
                  <a16:creationId xmlns:a16="http://schemas.microsoft.com/office/drawing/2014/main" id="{4E447896-FBB6-6CD8-AB57-89B1C146303E}"/>
                </a:ext>
              </a:extLst>
            </p:cNvPr>
            <p:cNvSpPr/>
            <p:nvPr/>
          </p:nvSpPr>
          <p:spPr>
            <a:xfrm>
              <a:off x="377825" y="3939555"/>
              <a:ext cx="1003300" cy="576000"/>
            </a:xfrm>
            <a:prstGeom prst="roundRect">
              <a:avLst>
                <a:gd name="adj" fmla="val 8975"/>
              </a:avLst>
            </a:prstGeom>
            <a:solidFill>
              <a:srgbClr val="F9E7E7"/>
            </a:solidFill>
            <a:ln w="15875">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Analysis</a:t>
              </a:r>
            </a:p>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Data</a:t>
              </a:r>
              <a:endParaRPr lang="ko-KR" altLang="en-US" sz="1300" b="1" kern="100" spc="-70" dirty="0">
                <a:ln>
                  <a:solidFill>
                    <a:schemeClr val="bg1">
                      <a:alpha val="0"/>
                    </a:schemeClr>
                  </a:solidFill>
                </a:ln>
                <a:solidFill>
                  <a:schemeClr val="tx1"/>
                </a:solidFill>
                <a:latin typeface="+mn-ea"/>
                <a:cs typeface="Times New Roman" panose="02020603050405020304" pitchFamily="18" charset="0"/>
              </a:endParaRPr>
            </a:p>
          </p:txBody>
        </p:sp>
        <p:sp>
          <p:nvSpPr>
            <p:cNvPr id="6" name="직사각형 5">
              <a:extLst>
                <a:ext uri="{FF2B5EF4-FFF2-40B4-BE49-F238E27FC236}">
                  <a16:creationId xmlns:a16="http://schemas.microsoft.com/office/drawing/2014/main" id="{2F9327D7-0FD5-1D56-8529-9AE549C2BAD4}"/>
                </a:ext>
              </a:extLst>
            </p:cNvPr>
            <p:cNvSpPr/>
            <p:nvPr/>
          </p:nvSpPr>
          <p:spPr>
            <a:xfrm>
              <a:off x="1536700" y="3939555"/>
              <a:ext cx="495141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Target</a:t>
              </a:r>
              <a:r>
                <a:rPr lang="ko-KR" altLang="en-US"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a:t>
              </a: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100" kern="100" spc="-70" dirty="0">
                  <a:ln>
                    <a:solidFill>
                      <a:schemeClr val="bg1">
                        <a:alpha val="0"/>
                      </a:schemeClr>
                    </a:solidFill>
                  </a:ln>
                  <a:solidFill>
                    <a:schemeClr val="tx1"/>
                  </a:solidFill>
                  <a:latin typeface="+mn-ea"/>
                  <a:cs typeface="Times New Roman" panose="02020603050405020304" pitchFamily="18" charset="0"/>
                </a:rPr>
                <a:t>Those who experienced AS service at the official center within the last 1 year</a:t>
              </a:r>
              <a:endParaRPr lang="ko-KR" altLang="en-US" sz="1100" kern="100" spc="-70" dirty="0">
                <a:ln>
                  <a:solidFill>
                    <a:schemeClr val="bg1">
                      <a:alpha val="0"/>
                    </a:schemeClr>
                  </a:solidFill>
                </a:ln>
                <a:solidFill>
                  <a:schemeClr val="tx1"/>
                </a:solidFill>
                <a:latin typeface="+mn-ea"/>
                <a:cs typeface="Times New Roman" panose="02020603050405020304" pitchFamily="18" charset="0"/>
              </a:endParaRPr>
            </a:p>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Total No. of Cases</a:t>
              </a:r>
              <a:r>
                <a:rPr lang="ko-KR" altLang="en-US"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100" kern="100" spc="-70" dirty="0">
                  <a:ln>
                    <a:solidFill>
                      <a:schemeClr val="bg1">
                        <a:alpha val="0"/>
                      </a:schemeClr>
                    </a:solidFill>
                  </a:ln>
                  <a:solidFill>
                    <a:schemeClr val="tx1"/>
                  </a:solidFill>
                  <a:latin typeface="+mn-ea"/>
                  <a:cs typeface="Times New Roman" panose="02020603050405020304" pitchFamily="18" charset="0"/>
                </a:rPr>
                <a:t>8,921 (2,151 domestic car owners &amp; 6,770 imported car owners)</a:t>
              </a:r>
              <a:endParaRPr lang="ko-KR" altLang="en-US" sz="1100" kern="100" spc="-70" dirty="0">
                <a:ln>
                  <a:solidFill>
                    <a:schemeClr val="bg1">
                      <a:alpha val="0"/>
                    </a:schemeClr>
                  </a:solidFill>
                </a:ln>
                <a:solidFill>
                  <a:schemeClr val="tx1"/>
                </a:solidFill>
                <a:latin typeface="+mn-ea"/>
                <a:cs typeface="Times New Roman" panose="02020603050405020304" pitchFamily="18" charset="0"/>
              </a:endParaRPr>
            </a:p>
          </p:txBody>
        </p:sp>
      </p:grpSp>
      <p:sp>
        <p:nvSpPr>
          <p:cNvPr id="7" name="사각형: 둥근 모서리 6">
            <a:extLst>
              <a:ext uri="{FF2B5EF4-FFF2-40B4-BE49-F238E27FC236}">
                <a16:creationId xmlns:a16="http://schemas.microsoft.com/office/drawing/2014/main" id="{5EAC76F6-9605-D8A0-1A23-86C805DE920C}"/>
              </a:ext>
            </a:extLst>
          </p:cNvPr>
          <p:cNvSpPr/>
          <p:nvPr/>
        </p:nvSpPr>
        <p:spPr>
          <a:xfrm>
            <a:off x="370115" y="619179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Visit/Car take-in</a:t>
            </a:r>
          </a:p>
        </p:txBody>
      </p:sp>
      <p:sp>
        <p:nvSpPr>
          <p:cNvPr id="8" name="사각형: 둥근 모서리 7">
            <a:extLst>
              <a:ext uri="{FF2B5EF4-FFF2-40B4-BE49-F238E27FC236}">
                <a16:creationId xmlns:a16="http://schemas.microsoft.com/office/drawing/2014/main" id="{B439C9BF-E162-C47E-D3F4-4872C008E021}"/>
              </a:ext>
            </a:extLst>
          </p:cNvPr>
          <p:cNvSpPr/>
          <p:nvPr/>
        </p:nvSpPr>
        <p:spPr>
          <a:xfrm>
            <a:off x="370115" y="720855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Wait/Monitor</a:t>
            </a:r>
          </a:p>
        </p:txBody>
      </p:sp>
      <p:sp>
        <p:nvSpPr>
          <p:cNvPr id="9" name="사각형: 둥근 모서리 8">
            <a:extLst>
              <a:ext uri="{FF2B5EF4-FFF2-40B4-BE49-F238E27FC236}">
                <a16:creationId xmlns:a16="http://schemas.microsoft.com/office/drawing/2014/main" id="{4CB49979-2B35-1F03-9062-C3D6A19990AD}"/>
              </a:ext>
            </a:extLst>
          </p:cNvPr>
          <p:cNvSpPr/>
          <p:nvPr/>
        </p:nvSpPr>
        <p:spPr>
          <a:xfrm>
            <a:off x="370115" y="7716935"/>
            <a:ext cx="1368960" cy="317050"/>
          </a:xfrm>
          <a:prstGeom prst="roundRect">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bg1"/>
                </a:solidFill>
                <a:latin typeface="+mn-ea"/>
                <a:cs typeface="Times New Roman" panose="02020603050405020304" pitchFamily="18" charset="0"/>
              </a:rPr>
              <a:t>Outcome Check</a:t>
            </a:r>
          </a:p>
        </p:txBody>
      </p:sp>
      <p:sp>
        <p:nvSpPr>
          <p:cNvPr id="10" name="사각형: 둥근 모서리 9">
            <a:extLst>
              <a:ext uri="{FF2B5EF4-FFF2-40B4-BE49-F238E27FC236}">
                <a16:creationId xmlns:a16="http://schemas.microsoft.com/office/drawing/2014/main" id="{B2E47E11-B127-9270-DA53-FE7BB5E918E0}"/>
              </a:ext>
            </a:extLst>
          </p:cNvPr>
          <p:cNvSpPr/>
          <p:nvPr/>
        </p:nvSpPr>
        <p:spPr>
          <a:xfrm>
            <a:off x="370115" y="822531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Payment</a:t>
            </a:r>
          </a:p>
        </p:txBody>
      </p:sp>
      <p:sp>
        <p:nvSpPr>
          <p:cNvPr id="11" name="사각형: 둥근 모서리 10">
            <a:extLst>
              <a:ext uri="{FF2B5EF4-FFF2-40B4-BE49-F238E27FC236}">
                <a16:creationId xmlns:a16="http://schemas.microsoft.com/office/drawing/2014/main" id="{A85CA0C3-B183-23D3-695C-2E7580FEDEF3}"/>
              </a:ext>
            </a:extLst>
          </p:cNvPr>
          <p:cNvSpPr/>
          <p:nvPr/>
        </p:nvSpPr>
        <p:spPr>
          <a:xfrm>
            <a:off x="370115" y="8733697"/>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Check-out</a:t>
            </a:r>
          </a:p>
        </p:txBody>
      </p:sp>
      <p:sp>
        <p:nvSpPr>
          <p:cNvPr id="13" name="사각형: 둥근 모서리 12">
            <a:extLst>
              <a:ext uri="{FF2B5EF4-FFF2-40B4-BE49-F238E27FC236}">
                <a16:creationId xmlns:a16="http://schemas.microsoft.com/office/drawing/2014/main" id="{65838381-1E34-B320-3AE6-ED05EE16AAFE}"/>
              </a:ext>
            </a:extLst>
          </p:cNvPr>
          <p:cNvSpPr/>
          <p:nvPr/>
        </p:nvSpPr>
        <p:spPr>
          <a:xfrm>
            <a:off x="370115" y="670017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Consultation</a:t>
            </a:r>
            <a:endParaRPr lang="ko-KR" altLang="en-US"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endParaRPr>
          </a:p>
        </p:txBody>
      </p:sp>
      <p:sp>
        <p:nvSpPr>
          <p:cNvPr id="14" name="직사각형 13">
            <a:extLst>
              <a:ext uri="{FF2B5EF4-FFF2-40B4-BE49-F238E27FC236}">
                <a16:creationId xmlns:a16="http://schemas.microsoft.com/office/drawing/2014/main" id="{6A398A22-DD39-B1E3-89F0-BCC37B25039B}"/>
              </a:ext>
            </a:extLst>
          </p:cNvPr>
          <p:cNvSpPr/>
          <p:nvPr/>
        </p:nvSpPr>
        <p:spPr>
          <a:xfrm>
            <a:off x="1888257" y="5683414"/>
            <a:ext cx="1520358"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solidFill>
                <a:latin typeface="+mn-ea"/>
                <a:cs typeface="Times New Roman" panose="02020603050405020304" pitchFamily="18" charset="0"/>
              </a:rPr>
              <a:t>Booking accessibility</a:t>
            </a:r>
          </a:p>
        </p:txBody>
      </p:sp>
      <p:sp>
        <p:nvSpPr>
          <p:cNvPr id="15" name="직사각형 14">
            <a:extLst>
              <a:ext uri="{FF2B5EF4-FFF2-40B4-BE49-F238E27FC236}">
                <a16:creationId xmlns:a16="http://schemas.microsoft.com/office/drawing/2014/main" id="{733D4CD1-5DD4-C691-5EF8-794C7DD72146}"/>
              </a:ext>
            </a:extLst>
          </p:cNvPr>
          <p:cNvSpPr/>
          <p:nvPr/>
        </p:nvSpPr>
        <p:spPr>
          <a:xfrm>
            <a:off x="1888256" y="6294537"/>
            <a:ext cx="1669539"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Work handling capability</a:t>
            </a:r>
          </a:p>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Consultation fulfillment</a:t>
            </a:r>
          </a:p>
        </p:txBody>
      </p:sp>
      <p:sp>
        <p:nvSpPr>
          <p:cNvPr id="16" name="직사각형 15">
            <a:extLst>
              <a:ext uri="{FF2B5EF4-FFF2-40B4-BE49-F238E27FC236}">
                <a16:creationId xmlns:a16="http://schemas.microsoft.com/office/drawing/2014/main" id="{1C1AC585-1394-DCC7-70BB-75A175E63087}"/>
              </a:ext>
            </a:extLst>
          </p:cNvPr>
          <p:cNvSpPr/>
          <p:nvPr/>
        </p:nvSpPr>
        <p:spPr>
          <a:xfrm>
            <a:off x="1888257" y="6905660"/>
            <a:ext cx="1669538" cy="736052"/>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Repair/maintenance speed</a:t>
            </a:r>
          </a:p>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Customer care</a:t>
            </a:r>
          </a:p>
          <a:p>
            <a:pPr marL="88900">
              <a:buClr>
                <a:schemeClr val="bg1">
                  <a:lumMod val="50000"/>
                </a:schemeClr>
              </a:buCl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  during wait</a:t>
            </a:r>
          </a:p>
        </p:txBody>
      </p:sp>
      <p:sp>
        <p:nvSpPr>
          <p:cNvPr id="17" name="직사각형 16">
            <a:extLst>
              <a:ext uri="{FF2B5EF4-FFF2-40B4-BE49-F238E27FC236}">
                <a16:creationId xmlns:a16="http://schemas.microsoft.com/office/drawing/2014/main" id="{9C10A87C-D217-54BB-AEF5-38B5DF24F433}"/>
              </a:ext>
            </a:extLst>
          </p:cNvPr>
          <p:cNvSpPr/>
          <p:nvPr/>
        </p:nvSpPr>
        <p:spPr>
          <a:xfrm>
            <a:off x="1888257" y="7703572"/>
            <a:ext cx="1520358" cy="501700"/>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Repair/maintenance quality</a:t>
            </a:r>
          </a:p>
        </p:txBody>
      </p:sp>
      <p:sp>
        <p:nvSpPr>
          <p:cNvPr id="20" name="직사각형 19">
            <a:extLst>
              <a:ext uri="{FF2B5EF4-FFF2-40B4-BE49-F238E27FC236}">
                <a16:creationId xmlns:a16="http://schemas.microsoft.com/office/drawing/2014/main" id="{3FA0ED69-74E8-5D7D-8B5E-96C49A13CA98}"/>
              </a:ext>
            </a:extLst>
          </p:cNvPr>
          <p:cNvSpPr/>
          <p:nvPr/>
        </p:nvSpPr>
        <p:spPr>
          <a:xfrm>
            <a:off x="1888257" y="8768184"/>
            <a:ext cx="1520358"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Care after the repair/maintenance</a:t>
            </a:r>
          </a:p>
        </p:txBody>
      </p:sp>
      <p:sp>
        <p:nvSpPr>
          <p:cNvPr id="21" name="직사각형 20">
            <a:extLst>
              <a:ext uri="{FF2B5EF4-FFF2-40B4-BE49-F238E27FC236}">
                <a16:creationId xmlns:a16="http://schemas.microsoft.com/office/drawing/2014/main" id="{AF1BD95E-CE63-6065-3157-034F7D722A3A}"/>
              </a:ext>
            </a:extLst>
          </p:cNvPr>
          <p:cNvSpPr/>
          <p:nvPr/>
        </p:nvSpPr>
        <p:spPr>
          <a:xfrm>
            <a:off x="3557797" y="5683414"/>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buClr>
              <a:buFont typeface="+mj-ea"/>
              <a:buAutoNum type="circleNumDbPlain"/>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Online booking rate</a:t>
            </a:r>
          </a:p>
          <a:p>
            <a:pPr marL="88900" indent="-228600">
              <a:buClr>
                <a:schemeClr val="tx1"/>
              </a:buClr>
              <a:buFont typeface="+mj-ea"/>
              <a:buAutoNum type="circleNumDbPlain"/>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No. of call attempts for reservation</a:t>
            </a:r>
          </a:p>
          <a:p>
            <a:pPr marL="88900" indent="-228600">
              <a:buClr>
                <a:schemeClr val="tx1"/>
              </a:buClr>
              <a:buFont typeface="+mj-ea"/>
              <a:buAutoNum type="circleNumDbPlain"/>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Success rate within the first call</a:t>
            </a:r>
          </a:p>
        </p:txBody>
      </p:sp>
      <p:sp>
        <p:nvSpPr>
          <p:cNvPr id="22" name="직사각형 21">
            <a:extLst>
              <a:ext uri="{FF2B5EF4-FFF2-40B4-BE49-F238E27FC236}">
                <a16:creationId xmlns:a16="http://schemas.microsoft.com/office/drawing/2014/main" id="{555DACBE-25B7-A1DC-2EFA-A3C018B97D77}"/>
              </a:ext>
            </a:extLst>
          </p:cNvPr>
          <p:cNvSpPr/>
          <p:nvPr/>
        </p:nvSpPr>
        <p:spPr>
          <a:xfrm>
            <a:off x="3557797" y="6294537"/>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Waiting time from booking to service</a:t>
            </a:r>
          </a:p>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Waiting time for Pre-consultation</a:t>
            </a:r>
          </a:p>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Key explanation missing rate</a:t>
            </a:r>
          </a:p>
        </p:txBody>
      </p:sp>
      <p:sp>
        <p:nvSpPr>
          <p:cNvPr id="23" name="이등변 삼각형 22">
            <a:extLst>
              <a:ext uri="{FF2B5EF4-FFF2-40B4-BE49-F238E27FC236}">
                <a16:creationId xmlns:a16="http://schemas.microsoft.com/office/drawing/2014/main" id="{B9D2F52F-679F-8AB4-6834-1ACDEA90D56C}"/>
              </a:ext>
            </a:extLst>
          </p:cNvPr>
          <p:cNvSpPr/>
          <p:nvPr/>
        </p:nvSpPr>
        <p:spPr>
          <a:xfrm flipV="1">
            <a:off x="1009595" y="606013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24" name="이등변 삼각형 23">
            <a:extLst>
              <a:ext uri="{FF2B5EF4-FFF2-40B4-BE49-F238E27FC236}">
                <a16:creationId xmlns:a16="http://schemas.microsoft.com/office/drawing/2014/main" id="{CFCECE2C-B40B-2BEA-8355-0B91ABF79F03}"/>
              </a:ext>
            </a:extLst>
          </p:cNvPr>
          <p:cNvSpPr/>
          <p:nvPr/>
        </p:nvSpPr>
        <p:spPr>
          <a:xfrm flipV="1">
            <a:off x="1009595" y="656851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25" name="이등변 삼각형 24">
            <a:extLst>
              <a:ext uri="{FF2B5EF4-FFF2-40B4-BE49-F238E27FC236}">
                <a16:creationId xmlns:a16="http://schemas.microsoft.com/office/drawing/2014/main" id="{FB462548-43CB-7139-9B6E-21F7D17291C8}"/>
              </a:ext>
            </a:extLst>
          </p:cNvPr>
          <p:cNvSpPr/>
          <p:nvPr/>
        </p:nvSpPr>
        <p:spPr>
          <a:xfrm flipV="1">
            <a:off x="1009595" y="707689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26" name="이등변 삼각형 25">
            <a:extLst>
              <a:ext uri="{FF2B5EF4-FFF2-40B4-BE49-F238E27FC236}">
                <a16:creationId xmlns:a16="http://schemas.microsoft.com/office/drawing/2014/main" id="{8A81F5A9-89D4-C104-B9E3-AE2FA50CE872}"/>
              </a:ext>
            </a:extLst>
          </p:cNvPr>
          <p:cNvSpPr/>
          <p:nvPr/>
        </p:nvSpPr>
        <p:spPr>
          <a:xfrm flipV="1">
            <a:off x="1009595" y="758527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27" name="이등변 삼각형 26">
            <a:extLst>
              <a:ext uri="{FF2B5EF4-FFF2-40B4-BE49-F238E27FC236}">
                <a16:creationId xmlns:a16="http://schemas.microsoft.com/office/drawing/2014/main" id="{2329D0D0-10F8-5F4F-43CF-0BF2EEF3884F}"/>
              </a:ext>
            </a:extLst>
          </p:cNvPr>
          <p:cNvSpPr/>
          <p:nvPr/>
        </p:nvSpPr>
        <p:spPr>
          <a:xfrm flipV="1">
            <a:off x="1009595" y="809365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28" name="이등변 삼각형 27">
            <a:extLst>
              <a:ext uri="{FF2B5EF4-FFF2-40B4-BE49-F238E27FC236}">
                <a16:creationId xmlns:a16="http://schemas.microsoft.com/office/drawing/2014/main" id="{DA446E96-65EC-B305-747F-3E81AB6972BF}"/>
              </a:ext>
            </a:extLst>
          </p:cNvPr>
          <p:cNvSpPr/>
          <p:nvPr/>
        </p:nvSpPr>
        <p:spPr>
          <a:xfrm flipV="1">
            <a:off x="1009595" y="860203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29" name="직사각형 28">
            <a:extLst>
              <a:ext uri="{FF2B5EF4-FFF2-40B4-BE49-F238E27FC236}">
                <a16:creationId xmlns:a16="http://schemas.microsoft.com/office/drawing/2014/main" id="{1016EB3F-5DDE-2819-2F3E-DACA87378FB4}"/>
              </a:ext>
            </a:extLst>
          </p:cNvPr>
          <p:cNvSpPr/>
          <p:nvPr/>
        </p:nvSpPr>
        <p:spPr>
          <a:xfrm>
            <a:off x="3557796" y="6905660"/>
            <a:ext cx="2930087" cy="736052"/>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Repair/maintenance time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On the day repair completion rate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Parts supply shortage experience rate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Furnished customer facilities</a:t>
            </a:r>
          </a:p>
        </p:txBody>
      </p:sp>
      <p:sp>
        <p:nvSpPr>
          <p:cNvPr id="30" name="직사각형 29">
            <a:extLst>
              <a:ext uri="{FF2B5EF4-FFF2-40B4-BE49-F238E27FC236}">
                <a16:creationId xmlns:a16="http://schemas.microsoft.com/office/drawing/2014/main" id="{CAE22F1A-117B-6CD3-33D4-6023CDB150FB}"/>
              </a:ext>
            </a:extLst>
          </p:cNvPr>
          <p:cNvSpPr/>
          <p:nvPr/>
        </p:nvSpPr>
        <p:spPr>
          <a:xfrm>
            <a:off x="3557797" y="7703572"/>
            <a:ext cx="2937745" cy="501700"/>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11"/>
            </a:pPr>
            <a:r>
              <a:rPr lang="en-US" altLang="ko-KR" sz="1100" b="1" kern="100" spc="-70" dirty="0">
                <a:ln>
                  <a:solidFill>
                    <a:schemeClr val="bg1">
                      <a:alpha val="0"/>
                    </a:schemeClr>
                  </a:solidFill>
                </a:ln>
                <a:solidFill>
                  <a:schemeClr val="tx1"/>
                </a:solidFill>
                <a:latin typeface="+mn-ea"/>
                <a:cs typeface="Times New Roman" panose="02020603050405020304" pitchFamily="18" charset="0"/>
              </a:rPr>
              <a:t>Wrong repair/maintenance experience rate</a:t>
            </a:r>
          </a:p>
          <a:p>
            <a:pPr marL="88900" indent="-228600">
              <a:buClr>
                <a:schemeClr val="tx1">
                  <a:lumMod val="75000"/>
                  <a:lumOff val="25000"/>
                </a:schemeClr>
              </a:buClr>
              <a:buFont typeface="+mj-ea"/>
              <a:buAutoNum type="circleNumDbPlain" startAt="11"/>
            </a:pPr>
            <a:r>
              <a:rPr lang="en-US" altLang="ko-KR" sz="1100" b="1" kern="100" spc="-70" dirty="0">
                <a:ln>
                  <a:solidFill>
                    <a:schemeClr val="bg1">
                      <a:alpha val="0"/>
                    </a:schemeClr>
                  </a:solidFill>
                </a:ln>
                <a:solidFill>
                  <a:schemeClr val="tx1"/>
                </a:solidFill>
                <a:latin typeface="+mn-ea"/>
                <a:cs typeface="Times New Roman" panose="02020603050405020304" pitchFamily="18" charset="0"/>
              </a:rPr>
              <a:t>Recurring problem experience rate</a:t>
            </a:r>
          </a:p>
        </p:txBody>
      </p:sp>
      <p:sp>
        <p:nvSpPr>
          <p:cNvPr id="31" name="직사각형 30">
            <a:extLst>
              <a:ext uri="{FF2B5EF4-FFF2-40B4-BE49-F238E27FC236}">
                <a16:creationId xmlns:a16="http://schemas.microsoft.com/office/drawing/2014/main" id="{33C636FA-CB92-8895-5CBE-2356F0B928E6}"/>
              </a:ext>
            </a:extLst>
          </p:cNvPr>
          <p:cNvSpPr/>
          <p:nvPr/>
        </p:nvSpPr>
        <p:spPr>
          <a:xfrm>
            <a:off x="3557797" y="8768184"/>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15"/>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Free service experienced</a:t>
            </a:r>
          </a:p>
          <a:p>
            <a:pPr marL="88900" indent="-228600">
              <a:buClr>
                <a:schemeClr val="tx1">
                  <a:lumMod val="75000"/>
                  <a:lumOff val="25000"/>
                </a:schemeClr>
              </a:buClr>
              <a:buFont typeface="+mj-ea"/>
              <a:buAutoNum type="circleNumDbPlain" startAt="15"/>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Preferred free services</a:t>
            </a:r>
          </a:p>
        </p:txBody>
      </p:sp>
      <p:sp>
        <p:nvSpPr>
          <p:cNvPr id="32" name="사각형: 둥근 모서리 31">
            <a:extLst>
              <a:ext uri="{FF2B5EF4-FFF2-40B4-BE49-F238E27FC236}">
                <a16:creationId xmlns:a16="http://schemas.microsoft.com/office/drawing/2014/main" id="{9F1852EA-F8CB-93B2-4F11-2D3994038C2C}"/>
              </a:ext>
            </a:extLst>
          </p:cNvPr>
          <p:cNvSpPr/>
          <p:nvPr/>
        </p:nvSpPr>
        <p:spPr>
          <a:xfrm>
            <a:off x="370115" y="568341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Reservation</a:t>
            </a:r>
            <a:endParaRPr lang="ko-KR" altLang="en-US"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endParaRPr>
          </a:p>
        </p:txBody>
      </p:sp>
      <p:sp>
        <p:nvSpPr>
          <p:cNvPr id="33" name="이등변 삼각형 32">
            <a:extLst>
              <a:ext uri="{FF2B5EF4-FFF2-40B4-BE49-F238E27FC236}">
                <a16:creationId xmlns:a16="http://schemas.microsoft.com/office/drawing/2014/main" id="{DCA741F0-7ED7-64E7-CDC1-01B6F0B0F486}"/>
              </a:ext>
            </a:extLst>
          </p:cNvPr>
          <p:cNvSpPr/>
          <p:nvPr/>
        </p:nvSpPr>
        <p:spPr>
          <a:xfrm flipV="1">
            <a:off x="1009595" y="860203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34" name="사각형: 둥근 모서리 33">
            <a:extLst>
              <a:ext uri="{FF2B5EF4-FFF2-40B4-BE49-F238E27FC236}">
                <a16:creationId xmlns:a16="http://schemas.microsoft.com/office/drawing/2014/main" id="{12C43425-D2C3-C1AE-8EC9-0F1AEF6AA6B6}"/>
              </a:ext>
            </a:extLst>
          </p:cNvPr>
          <p:cNvSpPr/>
          <p:nvPr/>
        </p:nvSpPr>
        <p:spPr>
          <a:xfrm>
            <a:off x="370115" y="670017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Consultation</a:t>
            </a:r>
          </a:p>
        </p:txBody>
      </p:sp>
      <p:grpSp>
        <p:nvGrpSpPr>
          <p:cNvPr id="35" name="그룹 34">
            <a:extLst>
              <a:ext uri="{FF2B5EF4-FFF2-40B4-BE49-F238E27FC236}">
                <a16:creationId xmlns:a16="http://schemas.microsoft.com/office/drawing/2014/main" id="{B6422C91-8668-77BE-FB4D-A39B2A4189D4}"/>
              </a:ext>
            </a:extLst>
          </p:cNvPr>
          <p:cNvGrpSpPr/>
          <p:nvPr/>
        </p:nvGrpSpPr>
        <p:grpSpPr>
          <a:xfrm>
            <a:off x="370114" y="5344437"/>
            <a:ext cx="6117771" cy="261610"/>
            <a:chOff x="370114" y="5344437"/>
            <a:chExt cx="6117771" cy="261610"/>
          </a:xfrm>
        </p:grpSpPr>
        <p:grpSp>
          <p:nvGrpSpPr>
            <p:cNvPr id="36" name="그룹 35">
              <a:extLst>
                <a:ext uri="{FF2B5EF4-FFF2-40B4-BE49-F238E27FC236}">
                  <a16:creationId xmlns:a16="http://schemas.microsoft.com/office/drawing/2014/main" id="{50645BEA-8852-A463-91B7-FB6B1F741E19}"/>
                </a:ext>
              </a:extLst>
            </p:cNvPr>
            <p:cNvGrpSpPr/>
            <p:nvPr/>
          </p:nvGrpSpPr>
          <p:grpSpPr>
            <a:xfrm>
              <a:off x="370114" y="5344437"/>
              <a:ext cx="1368960" cy="261610"/>
              <a:chOff x="629879" y="5490424"/>
              <a:chExt cx="1274322" cy="261610"/>
            </a:xfrm>
          </p:grpSpPr>
          <p:sp>
            <p:nvSpPr>
              <p:cNvPr id="42" name="사각형: 둥근 모서리 41">
                <a:extLst>
                  <a:ext uri="{FF2B5EF4-FFF2-40B4-BE49-F238E27FC236}">
                    <a16:creationId xmlns:a16="http://schemas.microsoft.com/office/drawing/2014/main" id="{7E906311-70E6-3D90-BEA2-FC23E1B35E77}"/>
                  </a:ext>
                </a:extLst>
              </p:cNvPr>
              <p:cNvSpPr/>
              <p:nvPr/>
            </p:nvSpPr>
            <p:spPr>
              <a:xfrm>
                <a:off x="689461" y="5490424"/>
                <a:ext cx="1155160"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PROCESS</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43" name="직선 연결선 42">
                <a:extLst>
                  <a:ext uri="{FF2B5EF4-FFF2-40B4-BE49-F238E27FC236}">
                    <a16:creationId xmlns:a16="http://schemas.microsoft.com/office/drawing/2014/main" id="{A1368363-E732-6D35-29E7-076CC9DB1BF2}"/>
                  </a:ext>
                </a:extLst>
              </p:cNvPr>
              <p:cNvCxnSpPr>
                <a:cxnSpLocks/>
              </p:cNvCxnSpPr>
              <p:nvPr/>
            </p:nvCxnSpPr>
            <p:spPr>
              <a:xfrm>
                <a:off x="629879" y="5752034"/>
                <a:ext cx="1274322"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grpSp>
          <p:nvGrpSpPr>
            <p:cNvPr id="37" name="그룹 36">
              <a:extLst>
                <a:ext uri="{FF2B5EF4-FFF2-40B4-BE49-F238E27FC236}">
                  <a16:creationId xmlns:a16="http://schemas.microsoft.com/office/drawing/2014/main" id="{45B22436-3F1A-4F1D-B058-3F2048C7AD0A}"/>
                </a:ext>
              </a:extLst>
            </p:cNvPr>
            <p:cNvGrpSpPr/>
            <p:nvPr/>
          </p:nvGrpSpPr>
          <p:grpSpPr>
            <a:xfrm>
              <a:off x="1840560" y="5344437"/>
              <a:ext cx="1615753" cy="261610"/>
              <a:chOff x="2460339" y="5490424"/>
              <a:chExt cx="1354279" cy="261610"/>
            </a:xfrm>
          </p:grpSpPr>
          <p:sp>
            <p:nvSpPr>
              <p:cNvPr id="40" name="사각형: 둥근 모서리 39">
                <a:extLst>
                  <a:ext uri="{FF2B5EF4-FFF2-40B4-BE49-F238E27FC236}">
                    <a16:creationId xmlns:a16="http://schemas.microsoft.com/office/drawing/2014/main" id="{9B67F281-4844-AAC8-290B-F232DF538E1D}"/>
                  </a:ext>
                </a:extLst>
              </p:cNvPr>
              <p:cNvSpPr/>
              <p:nvPr/>
            </p:nvSpPr>
            <p:spPr>
              <a:xfrm>
                <a:off x="2460339" y="5490424"/>
                <a:ext cx="1354279"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STUDY CONTENT</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41" name="직선 연결선 40">
                <a:extLst>
                  <a:ext uri="{FF2B5EF4-FFF2-40B4-BE49-F238E27FC236}">
                    <a16:creationId xmlns:a16="http://schemas.microsoft.com/office/drawing/2014/main" id="{6C4B522E-267F-484E-7422-4632E38612FF}"/>
                  </a:ext>
                </a:extLst>
              </p:cNvPr>
              <p:cNvCxnSpPr/>
              <p:nvPr/>
            </p:nvCxnSpPr>
            <p:spPr>
              <a:xfrm>
                <a:off x="2500317" y="5752034"/>
                <a:ext cx="1274322"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38" name="사각형: 둥근 모서리 37">
              <a:extLst>
                <a:ext uri="{FF2B5EF4-FFF2-40B4-BE49-F238E27FC236}">
                  <a16:creationId xmlns:a16="http://schemas.microsoft.com/office/drawing/2014/main" id="{B0E0A89A-48F6-D650-5C7F-0500CFA7BEF7}"/>
                </a:ext>
              </a:extLst>
            </p:cNvPr>
            <p:cNvSpPr/>
            <p:nvPr/>
          </p:nvSpPr>
          <p:spPr>
            <a:xfrm>
              <a:off x="3815202" y="5344437"/>
              <a:ext cx="2415282"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MOMENTS OF TRUTH</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39" name="직선 연결선 38">
              <a:extLst>
                <a:ext uri="{FF2B5EF4-FFF2-40B4-BE49-F238E27FC236}">
                  <a16:creationId xmlns:a16="http://schemas.microsoft.com/office/drawing/2014/main" id="{3BD3274A-EDBF-9ACE-B83D-458F2CB16487}"/>
                </a:ext>
              </a:extLst>
            </p:cNvPr>
            <p:cNvCxnSpPr/>
            <p:nvPr/>
          </p:nvCxnSpPr>
          <p:spPr>
            <a:xfrm>
              <a:off x="3557797" y="5606047"/>
              <a:ext cx="2930088"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55" name="직사각형 54">
            <a:extLst>
              <a:ext uri="{FF2B5EF4-FFF2-40B4-BE49-F238E27FC236}">
                <a16:creationId xmlns:a16="http://schemas.microsoft.com/office/drawing/2014/main" id="{6027692B-DBD1-4738-71F2-C76AF11D2322}"/>
              </a:ext>
            </a:extLst>
          </p:cNvPr>
          <p:cNvSpPr/>
          <p:nvPr/>
        </p:nvSpPr>
        <p:spPr>
          <a:xfrm>
            <a:off x="1880828" y="7641712"/>
            <a:ext cx="4607285" cy="600976"/>
          </a:xfrm>
          <a:prstGeom prst="rect">
            <a:avLst/>
          </a:prstGeom>
          <a:noFill/>
          <a:ln w="254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latin typeface="+mn-ea"/>
            </a:endParaRPr>
          </a:p>
        </p:txBody>
      </p:sp>
      <p:sp>
        <p:nvSpPr>
          <p:cNvPr id="60" name="직사각형 59">
            <a:extLst>
              <a:ext uri="{FF2B5EF4-FFF2-40B4-BE49-F238E27FC236}">
                <a16:creationId xmlns:a16="http://schemas.microsoft.com/office/drawing/2014/main" id="{4002C69B-AB64-8A2C-CCA6-78FB7720C2CF}"/>
              </a:ext>
            </a:extLst>
          </p:cNvPr>
          <p:cNvSpPr/>
          <p:nvPr/>
        </p:nvSpPr>
        <p:spPr>
          <a:xfrm>
            <a:off x="1888579" y="8298651"/>
            <a:ext cx="1520358" cy="404956"/>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Repair/maintenance economy</a:t>
            </a:r>
          </a:p>
        </p:txBody>
      </p:sp>
      <p:sp>
        <p:nvSpPr>
          <p:cNvPr id="61" name="직사각형 60">
            <a:extLst>
              <a:ext uri="{FF2B5EF4-FFF2-40B4-BE49-F238E27FC236}">
                <a16:creationId xmlns:a16="http://schemas.microsoft.com/office/drawing/2014/main" id="{872191C7-CA72-A6E3-FE9A-975DD579D87C}"/>
              </a:ext>
            </a:extLst>
          </p:cNvPr>
          <p:cNvSpPr/>
          <p:nvPr/>
        </p:nvSpPr>
        <p:spPr>
          <a:xfrm>
            <a:off x="3558119" y="8298651"/>
            <a:ext cx="2929764" cy="404956"/>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13"/>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Recent repair/maintenance cost</a:t>
            </a:r>
          </a:p>
          <a:p>
            <a:pPr marL="88900" indent="-228600">
              <a:buClr>
                <a:schemeClr val="tx1">
                  <a:lumMod val="75000"/>
                  <a:lumOff val="25000"/>
                </a:schemeClr>
              </a:buClr>
              <a:buFont typeface="+mj-ea"/>
              <a:buAutoNum type="circleNumDbPlain" startAt="13"/>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Complaint filing/handling rates</a:t>
            </a:r>
          </a:p>
        </p:txBody>
      </p:sp>
      <p:sp>
        <p:nvSpPr>
          <p:cNvPr id="47" name="직사각형 46">
            <a:extLst>
              <a:ext uri="{FF2B5EF4-FFF2-40B4-BE49-F238E27FC236}">
                <a16:creationId xmlns:a16="http://schemas.microsoft.com/office/drawing/2014/main" id="{7F02FC5D-776E-0465-1257-82635D9B21E9}"/>
              </a:ext>
            </a:extLst>
          </p:cNvPr>
          <p:cNvSpPr/>
          <p:nvPr/>
        </p:nvSpPr>
        <p:spPr>
          <a:xfrm>
            <a:off x="3327840" y="7318444"/>
            <a:ext cx="1534883" cy="42768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ctr"/>
          <a:lstStyle/>
          <a:p>
            <a:pPr algn="ctr"/>
            <a:r>
              <a:rPr lang="en-US" altLang="ko-KR" sz="1100" dirty="0"/>
              <a:t>4. Repair/maintenance Outcome Check</a:t>
            </a:r>
            <a:endParaRPr lang="ko-KR" altLang="en-US" sz="1100" dirty="0"/>
          </a:p>
        </p:txBody>
      </p:sp>
    </p:spTree>
    <p:extLst>
      <p:ext uri="{BB962C8B-B14F-4D97-AF65-F5344CB8AC3E}">
        <p14:creationId xmlns:p14="http://schemas.microsoft.com/office/powerpoint/2010/main" val="340796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표 6">
            <a:extLst>
              <a:ext uri="{FF2B5EF4-FFF2-40B4-BE49-F238E27FC236}">
                <a16:creationId xmlns:a16="http://schemas.microsoft.com/office/drawing/2014/main" id="{24CE4851-74B8-466E-91A9-12AC3382D468}"/>
              </a:ext>
            </a:extLst>
          </p:cNvPr>
          <p:cNvGraphicFramePr>
            <a:graphicFrameLocks noGrp="1"/>
          </p:cNvGraphicFramePr>
          <p:nvPr>
            <p:extLst>
              <p:ext uri="{D42A27DB-BD31-4B8C-83A1-F6EECF244321}">
                <p14:modId xmlns:p14="http://schemas.microsoft.com/office/powerpoint/2010/main" val="2114822201"/>
              </p:ext>
            </p:extLst>
          </p:nvPr>
        </p:nvGraphicFramePr>
        <p:xfrm>
          <a:off x="571501" y="2808803"/>
          <a:ext cx="5727700" cy="4272032"/>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000"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000"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Misdiagnosis Rate (%)</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Toyota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3.7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1252">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Volkswagen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b="0" i="0" u="none" strike="noStrike">
                          <a:solidFill>
                            <a:srgbClr val="000000"/>
                          </a:solidFill>
                          <a:effectLst/>
                          <a:latin typeface="Arial" panose="020B0604020202020204" pitchFamily="34" charset="0"/>
                          <a:ea typeface="맑은 고딕" panose="020B0503020000020004" pitchFamily="50" charset="-127"/>
                        </a:rPr>
                        <a:t>4.1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a:solidFill>
                            <a:srgbClr val="000000"/>
                          </a:solidFill>
                          <a:effectLst/>
                          <a:latin typeface="Arial" panose="020B0604020202020204" pitchFamily="34" charset="0"/>
                          <a:ea typeface="맑은 고딕" panose="020B0503020000020004" pitchFamily="50" charset="-127"/>
                        </a:rPr>
                        <a:t>4.5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Peugeot</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(144)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4.7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Lincoln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5.0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Nissan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5.1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5.8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BMW</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(1,505)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Tesla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i="0" u="none" strike="noStrike" dirty="0" err="1">
                          <a:solidFill>
                            <a:srgbClr val="000000"/>
                          </a:solidFill>
                          <a:effectLst/>
                          <a:latin typeface="Arial" panose="020B0604020202020204" pitchFamily="34" charset="0"/>
                          <a:ea typeface="맑은 고딕" panose="020B0503020000020004" pitchFamily="50" charset="-127"/>
                        </a:rPr>
                        <a:t>Ssangyong</a:t>
                      </a:r>
                      <a:endParaRPr lang="en-US" sz="1100" b="0" i="0" u="none" strike="noStrike" dirty="0">
                        <a:solidFill>
                          <a:srgbClr val="000000"/>
                        </a:solidFill>
                        <a:effectLst/>
                        <a:latin typeface="Arial" panose="020B0604020202020204" pitchFamily="34" charset="0"/>
                        <a:ea typeface="맑은 고딕" panose="020B0503020000020004" pitchFamily="50" charset="-127"/>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Ford</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1252">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b="0" i="0" u="none" strike="noStrike" dirty="0">
                          <a:solidFill>
                            <a:srgbClr val="000000"/>
                          </a:solidFill>
                          <a:effectLst/>
                          <a:latin typeface="Arial" panose="020B0604020202020204" pitchFamily="34" charset="0"/>
                          <a:ea typeface="맑은 고딕" panose="020B0503020000020004" pitchFamily="50" charset="-127"/>
                        </a:rPr>
                        <a:t>Genesis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8657104"/>
                  </a:ext>
                </a:extLst>
              </a:tr>
              <a:tr h="251252">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7.1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51252">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8.9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1252">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ko-KR" sz="1100" b="0" i="0" u="none" strike="noStrike" dirty="0">
                          <a:solidFill>
                            <a:srgbClr val="000000"/>
                          </a:solidFill>
                          <a:effectLst/>
                          <a:latin typeface="Arial" panose="020B0604020202020204" pitchFamily="34" charset="0"/>
                          <a:ea typeface="맑은 고딕" panose="020B0503020000020004" pitchFamily="50" charset="-127"/>
                        </a:rPr>
                        <a:t>6.5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8" name="직사각형 7">
            <a:extLst>
              <a:ext uri="{FF2B5EF4-FFF2-40B4-BE49-F238E27FC236}">
                <a16:creationId xmlns:a16="http://schemas.microsoft.com/office/drawing/2014/main" id="{8C89FEC7-5E7A-4006-9086-F2D519A1C86F}"/>
              </a:ext>
            </a:extLst>
          </p:cNvPr>
          <p:cNvSpPr/>
          <p:nvPr/>
        </p:nvSpPr>
        <p:spPr>
          <a:xfrm>
            <a:off x="484347" y="2531430"/>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14]</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Misdiagnosis experience rate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 the order of lowest)</a:t>
            </a:r>
          </a:p>
        </p:txBody>
      </p:sp>
      <p:sp>
        <p:nvSpPr>
          <p:cNvPr id="14" name="직사각형 13">
            <a:extLst>
              <a:ext uri="{FF2B5EF4-FFF2-40B4-BE49-F238E27FC236}">
                <a16:creationId xmlns:a16="http://schemas.microsoft.com/office/drawing/2014/main" id="{A79A2247-5F5C-4AD8-9788-9982F53F0C9A}"/>
              </a:ext>
            </a:extLst>
          </p:cNvPr>
          <p:cNvSpPr/>
          <p:nvPr/>
        </p:nvSpPr>
        <p:spPr>
          <a:xfrm>
            <a:off x="377825" y="927100"/>
            <a:ext cx="6110288" cy="396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0">
              <a:lnSpc>
                <a:spcPct val="110000"/>
              </a:lnSpc>
              <a:spcBef>
                <a:spcPts val="100"/>
              </a:spcBef>
              <a:spcAft>
                <a:spcPts val="100"/>
              </a:spcAft>
            </a:pPr>
            <a:r>
              <a:rPr lang="en-US" altLang="ko-KR" b="1" kern="100" spc="-70" dirty="0">
                <a:ln>
                  <a:solidFill>
                    <a:schemeClr val="bg1">
                      <a:alpha val="0"/>
                    </a:schemeClr>
                  </a:solidFill>
                </a:ln>
                <a:latin typeface="+mn-ea"/>
                <a:cs typeface="Times New Roman" panose="02020603050405020304" pitchFamily="18" charset="0"/>
              </a:rPr>
              <a:t>Outcome Check</a:t>
            </a:r>
            <a:endParaRPr lang="ko-KR" altLang="ko-KR" b="1" kern="100" spc="-70" dirty="0">
              <a:ln>
                <a:solidFill>
                  <a:schemeClr val="bg1">
                    <a:alpha val="0"/>
                  </a:schemeClr>
                </a:solidFill>
              </a:ln>
              <a:latin typeface="+mn-ea"/>
              <a:cs typeface="Times New Roman" panose="02020603050405020304" pitchFamily="18" charset="0"/>
            </a:endParaRPr>
          </a:p>
        </p:txBody>
      </p:sp>
      <p:sp>
        <p:nvSpPr>
          <p:cNvPr id="29" name="직사각형 28">
            <a:extLst>
              <a:ext uri="{FF2B5EF4-FFF2-40B4-BE49-F238E27FC236}">
                <a16:creationId xmlns:a16="http://schemas.microsoft.com/office/drawing/2014/main" id="{EB684E7C-FD73-4E0F-B789-BA4D8C0D5DAB}"/>
              </a:ext>
            </a:extLst>
          </p:cNvPr>
          <p:cNvSpPr/>
          <p:nvPr/>
        </p:nvSpPr>
        <p:spPr>
          <a:xfrm>
            <a:off x="703075" y="1496616"/>
            <a:ext cx="6431150" cy="1078757"/>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schemeClr val="tx1">
                    <a:lumMod val="75000"/>
                    <a:lumOff val="25000"/>
                  </a:schemeClr>
                </a:solidFill>
                <a:cs typeface="Times New Roman" panose="02020603050405020304" pitchFamily="18" charset="0"/>
              </a:rPr>
              <a:t>Misdiagnosis experience rate was 7.1%, with domestic vehicle</a:t>
            </a:r>
            <a:r>
              <a:rPr lang="ko-KR" altLang="en-US" sz="1300" b="1" kern="100" spc="-70" dirty="0">
                <a:ln>
                  <a:solidFill>
                    <a:prstClr val="white">
                      <a:alpha val="0"/>
                    </a:prstClr>
                  </a:solidFill>
                </a:ln>
                <a:solidFill>
                  <a:schemeClr val="tx1">
                    <a:lumMod val="75000"/>
                    <a:lumOff val="25000"/>
                  </a:schemeClr>
                </a:solidFill>
                <a:cs typeface="Times New Roman" panose="02020603050405020304" pitchFamily="18" charset="0"/>
              </a:rPr>
              <a:t> </a:t>
            </a:r>
            <a:r>
              <a:rPr lang="en-US" altLang="ko-KR" sz="1300" b="1" kern="100" spc="-70" dirty="0">
                <a:ln>
                  <a:solidFill>
                    <a:prstClr val="white">
                      <a:alpha val="0"/>
                    </a:prstClr>
                  </a:solidFill>
                </a:ln>
                <a:solidFill>
                  <a:schemeClr val="tx1">
                    <a:lumMod val="75000"/>
                    <a:lumOff val="25000"/>
                  </a:schemeClr>
                </a:solidFill>
                <a:cs typeface="Times New Roman" panose="02020603050405020304" pitchFamily="18" charset="0"/>
              </a:rPr>
              <a:t>owners experienced 2.4%p higher than imported vehicle owners.</a:t>
            </a:r>
            <a:r>
              <a:rPr lang="ko-KR" altLang="en-US" sz="1300" b="1" kern="100" spc="-70" dirty="0">
                <a:ln>
                  <a:solidFill>
                    <a:prstClr val="white">
                      <a:alpha val="0"/>
                    </a:prstClr>
                  </a:solidFill>
                </a:ln>
                <a:solidFill>
                  <a:srgbClr val="C00000"/>
                </a:solidFill>
                <a:cs typeface="Times New Roman" panose="02020603050405020304" pitchFamily="18" charset="0"/>
              </a:rPr>
              <a:t/>
            </a:r>
            <a:br>
              <a:rPr lang="ko-KR" altLang="en-US" sz="1300" b="1" kern="100" spc="-70" dirty="0">
                <a:ln>
                  <a:solidFill>
                    <a:prstClr val="white">
                      <a:alpha val="0"/>
                    </a:prstClr>
                  </a:solidFill>
                </a:ln>
                <a:solidFill>
                  <a:srgbClr val="C00000"/>
                </a:solidFill>
                <a:cs typeface="Times New Roman" panose="02020603050405020304" pitchFamily="18" charset="0"/>
              </a:rPr>
            </a:br>
            <a:r>
              <a:rPr lang="en-US" altLang="ko-KR" sz="1200" kern="100" spc="-70" dirty="0">
                <a:ln>
                  <a:solidFill>
                    <a:prstClr val="white">
                      <a:alpha val="0"/>
                    </a:prstClr>
                  </a:solidFill>
                </a:ln>
                <a:solidFill>
                  <a:prstClr val="black"/>
                </a:solidFill>
                <a:cs typeface="Times New Roman" panose="02020603050405020304" pitchFamily="18" charset="0"/>
              </a:rPr>
              <a:t>- Brands with a low misdiagnosis rate were Toyota(3.7%) and VW(4.1%)</a:t>
            </a:r>
            <a:r>
              <a:rPr lang="ko-KR" altLang="en-US" sz="1200" kern="100" spc="-70" dirty="0">
                <a:ln>
                  <a:solidFill>
                    <a:prstClr val="white">
                      <a:alpha val="0"/>
                    </a:prstClr>
                  </a:solidFill>
                </a:ln>
                <a:solidFill>
                  <a:prstClr val="black"/>
                </a:solidFill>
                <a:cs typeface="Times New Roman" panose="02020603050405020304" pitchFamily="18" charset="0"/>
              </a:rPr>
              <a:t/>
            </a:r>
            <a:br>
              <a:rPr lang="ko-KR" altLang="en-US" sz="1200" kern="100" spc="-70" dirty="0">
                <a:ln>
                  <a:solidFill>
                    <a:prstClr val="white">
                      <a:alpha val="0"/>
                    </a:prstClr>
                  </a:solidFill>
                </a:ln>
                <a:solidFill>
                  <a:prstClr val="black"/>
                </a:solidFill>
                <a:cs typeface="Times New Roman" panose="02020603050405020304" pitchFamily="18" charset="0"/>
              </a:rPr>
            </a:br>
            <a:r>
              <a:rPr lang="en-US" altLang="ko-KR"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err="1">
                <a:ln>
                  <a:solidFill>
                    <a:prstClr val="white">
                      <a:alpha val="0"/>
                    </a:prstClr>
                  </a:solidFill>
                </a:ln>
                <a:solidFill>
                  <a:prstClr val="black"/>
                </a:solidFill>
                <a:cs typeface="Times New Roman" panose="02020603050405020304" pitchFamily="18" charset="0"/>
              </a:rPr>
              <a:t>Ssangyong</a:t>
            </a:r>
            <a:r>
              <a:rPr lang="en-US" altLang="ko-KR" sz="1200" kern="100" spc="-70" dirty="0">
                <a:ln>
                  <a:solidFill>
                    <a:prstClr val="white">
                      <a:alpha val="0"/>
                    </a:prstClr>
                  </a:solidFill>
                </a:ln>
                <a:solidFill>
                  <a:prstClr val="black"/>
                </a:solidFill>
                <a:cs typeface="Times New Roman" panose="02020603050405020304" pitchFamily="18" charset="0"/>
              </a:rPr>
              <a:t>, amongst domestic brands, was the only brand to be included in the top 10 (6.0%)</a:t>
            </a:r>
            <a:endParaRPr lang="ko-KR" altLang="en-US" sz="1300" b="1" kern="100" spc="-70" dirty="0">
              <a:ln>
                <a:solidFill>
                  <a:schemeClr val="bg1">
                    <a:alpha val="0"/>
                  </a:schemeClr>
                </a:solidFill>
              </a:ln>
              <a:latin typeface="+mn-ea"/>
              <a:cs typeface="Times New Roman" panose="02020603050405020304" pitchFamily="18" charset="0"/>
            </a:endParaRPr>
          </a:p>
        </p:txBody>
      </p:sp>
      <p:sp>
        <p:nvSpPr>
          <p:cNvPr id="22" name="사각형: 둥근 모서리 21">
            <a:extLst>
              <a:ext uri="{FF2B5EF4-FFF2-40B4-BE49-F238E27FC236}">
                <a16:creationId xmlns:a16="http://schemas.microsoft.com/office/drawing/2014/main" id="{4861980E-E73D-4DE2-8C81-77E6B6C5C984}"/>
              </a:ext>
            </a:extLst>
          </p:cNvPr>
          <p:cNvSpPr/>
          <p:nvPr/>
        </p:nvSpPr>
        <p:spPr>
          <a:xfrm>
            <a:off x="451736" y="927100"/>
            <a:ext cx="411906" cy="396000"/>
          </a:xfrm>
          <a:prstGeom prst="roundRect">
            <a:avLst>
              <a:gd name="adj" fmla="val 0"/>
            </a:avLst>
          </a:prstGeom>
          <a:solidFill>
            <a:srgbClr val="C00000"/>
          </a:solidFill>
          <a:ln>
            <a:noFill/>
          </a:ln>
        </p:spPr>
        <p:txBody>
          <a:bodyPr vert="horz" wrap="square" lIns="0" tIns="36000" rIns="0" bIns="0" numCol="1" anchor="ctr" anchorCtr="0" compatLnSpc="1">
            <a:prstTxWarp prst="textNoShape">
              <a:avLst/>
            </a:prstTxWarp>
          </a:bodyPr>
          <a:lstStyle/>
          <a:p>
            <a:pPr algn="ctr" defTabSz="914400" fontAlgn="ctr">
              <a:defRPr/>
            </a:pPr>
            <a:r>
              <a:rPr lang="en-US" altLang="ko-KR" b="1" kern="0" spc="-30" dirty="0">
                <a:ln>
                  <a:solidFill>
                    <a:srgbClr val="4472C4">
                      <a:alpha val="0"/>
                    </a:srgbClr>
                  </a:solidFill>
                </a:ln>
                <a:solidFill>
                  <a:prstClr val="white"/>
                </a:solidFill>
                <a:latin typeface="+mn-ea"/>
              </a:rPr>
              <a:t>04</a:t>
            </a:r>
            <a:endParaRPr lang="ko-KR" altLang="en-US" b="1" kern="0" spc="-30" dirty="0">
              <a:ln>
                <a:solidFill>
                  <a:srgbClr val="4472C4">
                    <a:alpha val="0"/>
                  </a:srgbClr>
                </a:solidFill>
              </a:ln>
              <a:solidFill>
                <a:prstClr val="white"/>
              </a:solidFill>
              <a:latin typeface="+mn-ea"/>
            </a:endParaRPr>
          </a:p>
        </p:txBody>
      </p:sp>
      <p:sp>
        <p:nvSpPr>
          <p:cNvPr id="23" name="사각형: 둥근 모서리 22">
            <a:extLst>
              <a:ext uri="{FF2B5EF4-FFF2-40B4-BE49-F238E27FC236}">
                <a16:creationId xmlns:a16="http://schemas.microsoft.com/office/drawing/2014/main" id="{85528326-9D19-4C05-95E4-DDDC9F88E1D5}"/>
              </a:ext>
            </a:extLst>
          </p:cNvPr>
          <p:cNvSpPr/>
          <p:nvPr/>
        </p:nvSpPr>
        <p:spPr>
          <a:xfrm>
            <a:off x="485032" y="15454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1</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5894024F-A47E-ECF8-FF40-4CE2EF6EF2BD}"/>
              </a:ext>
            </a:extLst>
          </p:cNvPr>
          <p:cNvSpPr txBox="1"/>
          <p:nvPr/>
        </p:nvSpPr>
        <p:spPr>
          <a:xfrm>
            <a:off x="571501" y="7188200"/>
            <a:ext cx="5727700" cy="461665"/>
          </a:xfrm>
          <a:prstGeom prst="rect">
            <a:avLst/>
          </a:prstGeom>
          <a:noFill/>
        </p:spPr>
        <p:txBody>
          <a:bodyPr wrap="square" rtlCol="0">
            <a:spAutoFit/>
          </a:bodyPr>
          <a:lstStyle/>
          <a:p>
            <a:r>
              <a:rPr lang="en-US" altLang="ko-KR" sz="1200" dirty="0"/>
              <a:t>Q: I have experience in getting the wrong part repaired because of a misdiagnosis (Yes/No)</a:t>
            </a:r>
            <a:endParaRPr lang="ko-KR" altLang="en-US" sz="1200" dirty="0"/>
          </a:p>
        </p:txBody>
      </p:sp>
    </p:spTree>
    <p:extLst>
      <p:ext uri="{BB962C8B-B14F-4D97-AF65-F5344CB8AC3E}">
        <p14:creationId xmlns:p14="http://schemas.microsoft.com/office/powerpoint/2010/main" val="3613634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직사각형 57">
            <a:extLst>
              <a:ext uri="{FF2B5EF4-FFF2-40B4-BE49-F238E27FC236}">
                <a16:creationId xmlns:a16="http://schemas.microsoft.com/office/drawing/2014/main" id="{23DF27BE-35C6-4183-96B4-795E8CC56C0B}"/>
              </a:ext>
            </a:extLst>
          </p:cNvPr>
          <p:cNvSpPr/>
          <p:nvPr/>
        </p:nvSpPr>
        <p:spPr>
          <a:xfrm>
            <a:off x="484347" y="1728560"/>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15] Excessive repair experience rate by brand</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 the order of lowest)</a:t>
            </a:r>
            <a:endParaRPr lang="ko-KR" altLang="ko-KR" sz="1200" kern="100" spc="-70" dirty="0">
              <a:ln>
                <a:solidFill>
                  <a:schemeClr val="bg1">
                    <a:alpha val="0"/>
                  </a:schemeClr>
                </a:solidFill>
              </a:ln>
              <a:latin typeface="+mn-ea"/>
              <a:cs typeface="Times New Roman" panose="02020603050405020304" pitchFamily="18" charset="0"/>
            </a:endParaRPr>
          </a:p>
        </p:txBody>
      </p:sp>
      <p:sp>
        <p:nvSpPr>
          <p:cNvPr id="28" name="직사각형 27">
            <a:extLst>
              <a:ext uri="{FF2B5EF4-FFF2-40B4-BE49-F238E27FC236}">
                <a16:creationId xmlns:a16="http://schemas.microsoft.com/office/drawing/2014/main" id="{B48B8126-D072-4D82-8719-203597E93AD2}"/>
              </a:ext>
            </a:extLst>
          </p:cNvPr>
          <p:cNvSpPr/>
          <p:nvPr/>
        </p:nvSpPr>
        <p:spPr>
          <a:xfrm>
            <a:off x="692695" y="979170"/>
            <a:ext cx="6965405" cy="597471"/>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schemeClr val="tx1">
                    <a:lumMod val="75000"/>
                    <a:lumOff val="25000"/>
                  </a:schemeClr>
                </a:solidFill>
                <a:cs typeface="Times New Roman" panose="02020603050405020304" pitchFamily="18" charset="0"/>
              </a:rPr>
              <a:t>Excessive repair experience rate was </a:t>
            </a:r>
            <a:r>
              <a:rPr lang="en-US" altLang="ko-KR" sz="1300" b="1" u="sng" kern="100" spc="-70" dirty="0">
                <a:ln>
                  <a:solidFill>
                    <a:prstClr val="white">
                      <a:alpha val="0"/>
                    </a:prstClr>
                  </a:solidFill>
                </a:ln>
                <a:solidFill>
                  <a:schemeClr val="tx1">
                    <a:lumMod val="75000"/>
                    <a:lumOff val="25000"/>
                  </a:schemeClr>
                </a:solidFill>
                <a:cs typeface="Times New Roman" panose="02020603050405020304" pitchFamily="18" charset="0"/>
              </a:rPr>
              <a:t>6.4%</a:t>
            </a:r>
          </a:p>
          <a:p>
            <a:pPr>
              <a:lnSpc>
                <a:spcPct val="130000"/>
              </a:lnSpc>
            </a:pPr>
            <a:r>
              <a:rPr lang="en-US" altLang="ko-KR" sz="1300" kern="100" spc="-70" dirty="0">
                <a:ln>
                  <a:solidFill>
                    <a:schemeClr val="bg1">
                      <a:alpha val="0"/>
                    </a:schemeClr>
                  </a:solidFill>
                </a:ln>
                <a:latin typeface="+mn-ea"/>
                <a:cs typeface="Times New Roman" panose="02020603050405020304" pitchFamily="18" charset="0"/>
              </a:rPr>
              <a:t>- Brands with a low excessive repair experience rate were Tesla (1.6 %) and Nissan (3.0 %)</a:t>
            </a:r>
            <a:endParaRPr lang="ko-KR" altLang="en-US" sz="1300" kern="100" spc="-70" dirty="0">
              <a:ln>
                <a:solidFill>
                  <a:schemeClr val="bg1">
                    <a:alpha val="0"/>
                  </a:schemeClr>
                </a:solidFill>
              </a:ln>
              <a:latin typeface="+mn-ea"/>
              <a:cs typeface="Times New Roman" panose="02020603050405020304" pitchFamily="18" charset="0"/>
            </a:endParaRPr>
          </a:p>
        </p:txBody>
      </p:sp>
      <p:graphicFrame>
        <p:nvGraphicFramePr>
          <p:cNvPr id="24" name="표 23">
            <a:extLst>
              <a:ext uri="{FF2B5EF4-FFF2-40B4-BE49-F238E27FC236}">
                <a16:creationId xmlns:a16="http://schemas.microsoft.com/office/drawing/2014/main" id="{9D9A9095-2656-461B-B917-578BB024818E}"/>
              </a:ext>
            </a:extLst>
          </p:cNvPr>
          <p:cNvGraphicFramePr>
            <a:graphicFrameLocks noGrp="1"/>
          </p:cNvGraphicFramePr>
          <p:nvPr>
            <p:extLst>
              <p:ext uri="{D42A27DB-BD31-4B8C-83A1-F6EECF244321}">
                <p14:modId xmlns:p14="http://schemas.microsoft.com/office/powerpoint/2010/main" val="1494792738"/>
              </p:ext>
            </p:extLst>
          </p:nvPr>
        </p:nvGraphicFramePr>
        <p:xfrm>
          <a:off x="571501" y="2001796"/>
          <a:ext cx="5727700" cy="4599463"/>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Excessive</a:t>
                      </a:r>
                      <a:r>
                        <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 </a:t>
                      </a: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Repair Exp. Rate(%)</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Tesla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315463">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Nissan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a:solidFill>
                            <a:srgbClr val="000000"/>
                          </a:solidFill>
                          <a:effectLst/>
                          <a:latin typeface="Arial" panose="020B0604020202020204" pitchFamily="34" charset="0"/>
                          <a:ea typeface="맑은 고딕" panose="020B0503020000020004" pitchFamily="50" charset="-127"/>
                          <a:cs typeface="+mn-cs"/>
                        </a:rPr>
                        <a:t>Lincoln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Jeep</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98127785"/>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Volkswagen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4.6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6497035"/>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BMW</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(1,505)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46928569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err="1">
                          <a:solidFill>
                            <a:srgbClr val="000000"/>
                          </a:solidFill>
                          <a:effectLst/>
                          <a:latin typeface="Arial" panose="020B0604020202020204" pitchFamily="34" charset="0"/>
                          <a:ea typeface="맑은 고딕" panose="020B0503020000020004" pitchFamily="50" charset="-127"/>
                          <a:cs typeface="+mn-cs"/>
                        </a:rPr>
                        <a:t>Ssangyong</a:t>
                      </a:r>
                      <a:endPar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76514079"/>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Hyundai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GM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Porsche</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Land Rover</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(117)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0603638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14</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Ford</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531341889"/>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52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9" name="사각형: 둥근 모서리 8">
            <a:extLst>
              <a:ext uri="{FF2B5EF4-FFF2-40B4-BE49-F238E27FC236}">
                <a16:creationId xmlns:a16="http://schemas.microsoft.com/office/drawing/2014/main" id="{F5603C52-D18A-46CD-8AFC-C9009EDEDC81}"/>
              </a:ext>
            </a:extLst>
          </p:cNvPr>
          <p:cNvSpPr/>
          <p:nvPr/>
        </p:nvSpPr>
        <p:spPr>
          <a:xfrm>
            <a:off x="485032" y="10247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2</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51E17D57-F5E8-8090-5E6E-1F14E6508696}"/>
              </a:ext>
            </a:extLst>
          </p:cNvPr>
          <p:cNvSpPr txBox="1"/>
          <p:nvPr/>
        </p:nvSpPr>
        <p:spPr>
          <a:xfrm>
            <a:off x="571501" y="6680200"/>
            <a:ext cx="5727700" cy="461665"/>
          </a:xfrm>
          <a:prstGeom prst="rect">
            <a:avLst/>
          </a:prstGeom>
          <a:noFill/>
        </p:spPr>
        <p:txBody>
          <a:bodyPr wrap="square" rtlCol="0">
            <a:spAutoFit/>
          </a:bodyPr>
          <a:lstStyle/>
          <a:p>
            <a:r>
              <a:rPr lang="en-US" altLang="ko-KR" sz="1200" dirty="0"/>
              <a:t>Q: I have experience in getting excessive/unnecessary repair/maintenance (Yes/No)</a:t>
            </a:r>
            <a:endParaRPr lang="ko-KR" altLang="en-US" sz="1200" dirty="0"/>
          </a:p>
        </p:txBody>
      </p:sp>
    </p:spTree>
    <p:extLst>
      <p:ext uri="{BB962C8B-B14F-4D97-AF65-F5344CB8AC3E}">
        <p14:creationId xmlns:p14="http://schemas.microsoft.com/office/powerpoint/2010/main" val="2219542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직사각형 24">
            <a:extLst>
              <a:ext uri="{FF2B5EF4-FFF2-40B4-BE49-F238E27FC236}">
                <a16:creationId xmlns:a16="http://schemas.microsoft.com/office/drawing/2014/main" id="{E0B8B227-50E2-44B2-8D81-6C1574967345}"/>
              </a:ext>
            </a:extLst>
          </p:cNvPr>
          <p:cNvSpPr/>
          <p:nvPr/>
        </p:nvSpPr>
        <p:spPr>
          <a:xfrm>
            <a:off x="484347" y="1984218"/>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16] Arbitrary repair experienced by brand</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 the order of lowest)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48" name="표 47">
            <a:extLst>
              <a:ext uri="{FF2B5EF4-FFF2-40B4-BE49-F238E27FC236}">
                <a16:creationId xmlns:a16="http://schemas.microsoft.com/office/drawing/2014/main" id="{31405F39-0D7A-43DE-ADE2-1D093E4C2018}"/>
              </a:ext>
            </a:extLst>
          </p:cNvPr>
          <p:cNvGraphicFramePr>
            <a:graphicFrameLocks noGrp="1"/>
          </p:cNvGraphicFramePr>
          <p:nvPr>
            <p:extLst>
              <p:ext uri="{D42A27DB-BD31-4B8C-83A1-F6EECF244321}">
                <p14:modId xmlns:p14="http://schemas.microsoft.com/office/powerpoint/2010/main" val="4219290709"/>
              </p:ext>
            </p:extLst>
          </p:nvPr>
        </p:nvGraphicFramePr>
        <p:xfrm>
          <a:off x="571501" y="2257454"/>
          <a:ext cx="5727700" cy="4464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Arbitrary Repair Exp. Rate</a:t>
                      </a:r>
                      <a:r>
                        <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 </a:t>
                      </a: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Tesla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9972850"/>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Volkswagen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Genesis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2.8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9195500"/>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34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Cadillac</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39624826"/>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468974565"/>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7764407"/>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Jeep</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47547977"/>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Toyota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2393121"/>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GM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Lincoln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(103)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10279358"/>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err="1">
                          <a:solidFill>
                            <a:srgbClr val="000000"/>
                          </a:solidFill>
                          <a:effectLst/>
                          <a:latin typeface="Arial" panose="020B0604020202020204" pitchFamily="34" charset="0"/>
                          <a:ea typeface="맑은 고딕" panose="020B0503020000020004" pitchFamily="50" charset="-127"/>
                          <a:cs typeface="+mn-cs"/>
                        </a:rPr>
                        <a:t>Ssangyong</a:t>
                      </a:r>
                      <a:endPar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Ford</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1624853"/>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14</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BMW</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(1,505)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689938432"/>
                  </a:ext>
                </a:extLst>
              </a:tr>
              <a:tr h="234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15</a:t>
                      </a:r>
                    </a:p>
                  </a:txBody>
                  <a:tcPr marL="7620" marR="7620" marT="762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Peugeot</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(144)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06036383"/>
                  </a:ext>
                </a:extLst>
              </a:tr>
              <a:tr h="234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34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34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17" name="직사각형 16">
            <a:extLst>
              <a:ext uri="{FF2B5EF4-FFF2-40B4-BE49-F238E27FC236}">
                <a16:creationId xmlns:a16="http://schemas.microsoft.com/office/drawing/2014/main" id="{166C644F-A889-4C0C-AB4D-4CB475E53AD0}"/>
              </a:ext>
            </a:extLst>
          </p:cNvPr>
          <p:cNvSpPr/>
          <p:nvPr/>
        </p:nvSpPr>
        <p:spPr>
          <a:xfrm>
            <a:off x="692695" y="979170"/>
            <a:ext cx="5616029" cy="578620"/>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schemeClr val="tx1">
                    <a:lumMod val="75000"/>
                    <a:lumOff val="25000"/>
                  </a:schemeClr>
                </a:solidFill>
                <a:cs typeface="Times New Roman" panose="02020603050405020304" pitchFamily="18" charset="0"/>
              </a:rPr>
              <a:t>Arbitrary repair experience rate was </a:t>
            </a:r>
            <a:r>
              <a:rPr lang="en-US" altLang="ko-KR" sz="1300" b="1" u="sng" kern="100" spc="-70" dirty="0">
                <a:ln>
                  <a:solidFill>
                    <a:prstClr val="white">
                      <a:alpha val="0"/>
                    </a:prstClr>
                  </a:solidFill>
                </a:ln>
                <a:solidFill>
                  <a:schemeClr val="tx1">
                    <a:lumMod val="75000"/>
                    <a:lumOff val="25000"/>
                  </a:schemeClr>
                </a:solidFill>
                <a:cs typeface="Times New Roman" panose="02020603050405020304" pitchFamily="18" charset="0"/>
              </a:rPr>
              <a:t>4.9%</a:t>
            </a:r>
          </a:p>
          <a:p>
            <a:pPr marL="171450" indent="-171450">
              <a:lnSpc>
                <a:spcPct val="130000"/>
              </a:lnSpc>
              <a:buFontTx/>
              <a:buChar char="-"/>
            </a:pPr>
            <a:r>
              <a:rPr lang="en-US" altLang="ko-KR" sz="1200" kern="100" spc="-70" dirty="0">
                <a:ln>
                  <a:solidFill>
                    <a:prstClr val="white">
                      <a:alpha val="0"/>
                    </a:prstClr>
                  </a:solidFill>
                </a:ln>
                <a:solidFill>
                  <a:prstClr val="black"/>
                </a:solidFill>
                <a:cs typeface="Times New Roman" panose="02020603050405020304" pitchFamily="18" charset="0"/>
              </a:rPr>
              <a:t>Brands with a low arbitrary repair rate were Tesla (2.1%) and VW (2.3%)</a:t>
            </a:r>
            <a:endParaRPr lang="ko-KR" altLang="en-US" sz="1200" kern="100" spc="-70" dirty="0">
              <a:ln>
                <a:solidFill>
                  <a:prstClr val="white">
                    <a:alpha val="0"/>
                  </a:prstClr>
                </a:solidFill>
              </a:ln>
              <a:solidFill>
                <a:prstClr val="black"/>
              </a:solidFill>
              <a:cs typeface="Times New Roman" panose="02020603050405020304" pitchFamily="18" charset="0"/>
            </a:endParaRPr>
          </a:p>
        </p:txBody>
      </p:sp>
      <p:sp>
        <p:nvSpPr>
          <p:cNvPr id="9" name="사각형: 둥근 모서리 8">
            <a:extLst>
              <a:ext uri="{FF2B5EF4-FFF2-40B4-BE49-F238E27FC236}">
                <a16:creationId xmlns:a16="http://schemas.microsoft.com/office/drawing/2014/main" id="{FA3D7B1E-525A-45F6-B994-7F7B5F9FD271}"/>
              </a:ext>
            </a:extLst>
          </p:cNvPr>
          <p:cNvSpPr/>
          <p:nvPr/>
        </p:nvSpPr>
        <p:spPr>
          <a:xfrm>
            <a:off x="485032" y="10247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3</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B37CAE3B-5118-79F7-6133-9617E6B1E25C}"/>
              </a:ext>
            </a:extLst>
          </p:cNvPr>
          <p:cNvSpPr txBox="1"/>
          <p:nvPr/>
        </p:nvSpPr>
        <p:spPr>
          <a:xfrm>
            <a:off x="571500" y="6845300"/>
            <a:ext cx="6083299" cy="461665"/>
          </a:xfrm>
          <a:prstGeom prst="rect">
            <a:avLst/>
          </a:prstGeom>
          <a:noFill/>
        </p:spPr>
        <p:txBody>
          <a:bodyPr wrap="square" rtlCol="0">
            <a:spAutoFit/>
          </a:bodyPr>
          <a:lstStyle/>
          <a:p>
            <a:r>
              <a:rPr lang="en-US" altLang="ko-KR" sz="1200" dirty="0"/>
              <a:t>Q: I have experience in not being informed about the changed repair in advance.(Yes/No)</a:t>
            </a:r>
            <a:endParaRPr lang="ko-KR" altLang="en-US" sz="1200" dirty="0"/>
          </a:p>
        </p:txBody>
      </p:sp>
    </p:spTree>
    <p:extLst>
      <p:ext uri="{BB962C8B-B14F-4D97-AF65-F5344CB8AC3E}">
        <p14:creationId xmlns:p14="http://schemas.microsoft.com/office/powerpoint/2010/main" val="1903552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직사각형 24">
            <a:extLst>
              <a:ext uri="{FF2B5EF4-FFF2-40B4-BE49-F238E27FC236}">
                <a16:creationId xmlns:a16="http://schemas.microsoft.com/office/drawing/2014/main" id="{E0B8B227-50E2-44B2-8D81-6C1574967345}"/>
              </a:ext>
            </a:extLst>
          </p:cNvPr>
          <p:cNvSpPr/>
          <p:nvPr/>
        </p:nvSpPr>
        <p:spPr>
          <a:xfrm>
            <a:off x="484347" y="1984218"/>
            <a:ext cx="5889307" cy="290849"/>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17] Recurring problems experience rate by brand (In the order of lowest)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48" name="표 47">
            <a:extLst>
              <a:ext uri="{FF2B5EF4-FFF2-40B4-BE49-F238E27FC236}">
                <a16:creationId xmlns:a16="http://schemas.microsoft.com/office/drawing/2014/main" id="{31405F39-0D7A-43DE-ADE2-1D093E4C2018}"/>
              </a:ext>
            </a:extLst>
          </p:cNvPr>
          <p:cNvGraphicFramePr>
            <a:graphicFrameLocks noGrp="1"/>
          </p:cNvGraphicFramePr>
          <p:nvPr>
            <p:extLst>
              <p:ext uri="{D42A27DB-BD31-4B8C-83A1-F6EECF244321}">
                <p14:modId xmlns:p14="http://schemas.microsoft.com/office/powerpoint/2010/main" val="2625050625"/>
              </p:ext>
            </p:extLst>
          </p:nvPr>
        </p:nvGraphicFramePr>
        <p:xfrm>
          <a:off x="571501" y="2257454"/>
          <a:ext cx="5727700" cy="4284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동일 문제 발생률</a:t>
                      </a: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Cadillac</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0.0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2.2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Toyota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a:solidFill>
                            <a:srgbClr val="000000"/>
                          </a:solidFill>
                          <a:effectLst/>
                          <a:latin typeface="Arial" panose="020B0604020202020204" pitchFamily="34" charset="0"/>
                          <a:ea typeface="맑은 고딕" panose="020B0503020000020004" pitchFamily="50" charset="-127"/>
                          <a:cs typeface="+mn-cs"/>
                        </a:rPr>
                        <a:t>MINI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4.6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Nissan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7.1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Jaguar</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7.2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7.7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Volkswagen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7.7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162485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BMW</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(1,505)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8.1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689938432"/>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err="1">
                          <a:solidFill>
                            <a:srgbClr val="000000"/>
                          </a:solidFill>
                          <a:effectLst/>
                          <a:latin typeface="Arial" panose="020B0604020202020204" pitchFamily="34" charset="0"/>
                          <a:ea typeface="맑은 고딕" panose="020B0503020000020004" pitchFamily="50" charset="-127"/>
                          <a:cs typeface="+mn-cs"/>
                        </a:rPr>
                        <a:t>Ssangyong</a:t>
                      </a:r>
                      <a:endPar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8.1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271417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Porsche</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8.5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3087298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Infiniti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10.1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9298838"/>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10.2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13.6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52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9.0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17" name="직사각형 16">
            <a:extLst>
              <a:ext uri="{FF2B5EF4-FFF2-40B4-BE49-F238E27FC236}">
                <a16:creationId xmlns:a16="http://schemas.microsoft.com/office/drawing/2014/main" id="{166C644F-A889-4C0C-AB4D-4CB475E53AD0}"/>
              </a:ext>
            </a:extLst>
          </p:cNvPr>
          <p:cNvSpPr/>
          <p:nvPr/>
        </p:nvSpPr>
        <p:spPr>
          <a:xfrm>
            <a:off x="692695" y="979170"/>
            <a:ext cx="5616029" cy="818686"/>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cs typeface="Times New Roman" panose="02020603050405020304" pitchFamily="18" charset="0"/>
              </a:rPr>
              <a:t>Recurring problem experience rate was </a:t>
            </a:r>
            <a:r>
              <a:rPr lang="en-US" altLang="ko-KR" sz="1300" b="1" u="sng" kern="100" spc="-70" dirty="0">
                <a:ln>
                  <a:solidFill>
                    <a:prstClr val="white">
                      <a:alpha val="0"/>
                    </a:prstClr>
                  </a:solidFill>
                </a:ln>
                <a:cs typeface="Times New Roman" panose="02020603050405020304" pitchFamily="18" charset="0"/>
              </a:rPr>
              <a:t>10.2%</a:t>
            </a:r>
          </a:p>
          <a:p>
            <a:pPr marL="171450" indent="-171450">
              <a:lnSpc>
                <a:spcPct val="130000"/>
              </a:lnSpc>
              <a:buFontTx/>
              <a:buChar char="-"/>
            </a:pPr>
            <a:r>
              <a:rPr lang="en-US" altLang="ko-KR" sz="1200" kern="100" spc="-70" dirty="0">
                <a:ln>
                  <a:solidFill>
                    <a:prstClr val="white">
                      <a:alpha val="0"/>
                    </a:prstClr>
                  </a:solidFill>
                </a:ln>
                <a:solidFill>
                  <a:prstClr val="black"/>
                </a:solidFill>
                <a:cs typeface="Times New Roman" panose="02020603050405020304" pitchFamily="18" charset="0"/>
              </a:rPr>
              <a:t>Brands with a low recurring problem experience rate were Cadillac (0%) and Lexus (2.2%)</a:t>
            </a:r>
            <a:endParaRPr lang="ko-KR" altLang="en-US" sz="1200" kern="100" spc="-70" dirty="0">
              <a:ln>
                <a:solidFill>
                  <a:prstClr val="white">
                    <a:alpha val="0"/>
                  </a:prstClr>
                </a:solidFill>
              </a:ln>
              <a:solidFill>
                <a:prstClr val="black"/>
              </a:solidFill>
              <a:cs typeface="Times New Roman" panose="02020603050405020304" pitchFamily="18" charset="0"/>
            </a:endParaRPr>
          </a:p>
        </p:txBody>
      </p:sp>
      <p:sp>
        <p:nvSpPr>
          <p:cNvPr id="9" name="사각형: 둥근 모서리 8">
            <a:extLst>
              <a:ext uri="{FF2B5EF4-FFF2-40B4-BE49-F238E27FC236}">
                <a16:creationId xmlns:a16="http://schemas.microsoft.com/office/drawing/2014/main" id="{D33A996E-89F4-4847-BBE7-3F7BB0565EA3}"/>
              </a:ext>
            </a:extLst>
          </p:cNvPr>
          <p:cNvSpPr/>
          <p:nvPr/>
        </p:nvSpPr>
        <p:spPr>
          <a:xfrm>
            <a:off x="485032" y="10247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4</a:t>
            </a:r>
            <a:endParaRPr lang="ko-KR" altLang="en-US" sz="1300" b="1" kern="0" spc="-30" dirty="0">
              <a:ln>
                <a:solidFill>
                  <a:srgbClr val="4472C4">
                    <a:alpha val="0"/>
                  </a:srgbClr>
                </a:solidFill>
              </a:ln>
              <a:latin typeface="+mn-ea"/>
            </a:endParaRPr>
          </a:p>
        </p:txBody>
      </p:sp>
      <p:grpSp>
        <p:nvGrpSpPr>
          <p:cNvPr id="2" name="그룹 1">
            <a:extLst>
              <a:ext uri="{FF2B5EF4-FFF2-40B4-BE49-F238E27FC236}">
                <a16:creationId xmlns:a16="http://schemas.microsoft.com/office/drawing/2014/main" id="{A684108E-207F-8288-F2CA-465890770B53}"/>
              </a:ext>
            </a:extLst>
          </p:cNvPr>
          <p:cNvGrpSpPr/>
          <p:nvPr/>
        </p:nvGrpSpPr>
        <p:grpSpPr>
          <a:xfrm>
            <a:off x="548680" y="8343468"/>
            <a:ext cx="6137870" cy="823392"/>
            <a:chOff x="548680" y="8625408"/>
            <a:chExt cx="6137870" cy="823392"/>
          </a:xfrm>
        </p:grpSpPr>
        <p:grpSp>
          <p:nvGrpSpPr>
            <p:cNvPr id="3" name="그룹 2">
              <a:extLst>
                <a:ext uri="{FF2B5EF4-FFF2-40B4-BE49-F238E27FC236}">
                  <a16:creationId xmlns:a16="http://schemas.microsoft.com/office/drawing/2014/main" id="{8FD4D1F2-2C1D-2126-0E73-F009CBFF990A}"/>
                </a:ext>
              </a:extLst>
            </p:cNvPr>
            <p:cNvGrpSpPr/>
            <p:nvPr/>
          </p:nvGrpSpPr>
          <p:grpSpPr>
            <a:xfrm>
              <a:off x="548680" y="8625408"/>
              <a:ext cx="5760640" cy="823392"/>
              <a:chOff x="548680" y="8625408"/>
              <a:chExt cx="5760640" cy="823392"/>
            </a:xfrm>
          </p:grpSpPr>
          <p:sp>
            <p:nvSpPr>
              <p:cNvPr id="15" name="직사각형 14">
                <a:extLst>
                  <a:ext uri="{FF2B5EF4-FFF2-40B4-BE49-F238E27FC236}">
                    <a16:creationId xmlns:a16="http://schemas.microsoft.com/office/drawing/2014/main" id="{CF99070F-6D40-B303-9868-DA2D0F0089B2}"/>
                  </a:ext>
                </a:extLst>
              </p:cNvPr>
              <p:cNvSpPr/>
              <p:nvPr/>
            </p:nvSpPr>
            <p:spPr>
              <a:xfrm>
                <a:off x="548680" y="8625408"/>
                <a:ext cx="5760640" cy="823392"/>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08000" rtlCol="0" anchor="t" anchorCtr="0"/>
              <a:lstStyle/>
              <a:p>
                <a:pPr>
                  <a:spcAft>
                    <a:spcPts val="600"/>
                  </a:spcAft>
                </a:pPr>
                <a:endParaRPr lang="ko-KR" altLang="en-US" sz="1300" spc="-60" dirty="0">
                  <a:ln>
                    <a:solidFill>
                      <a:schemeClr val="accent1">
                        <a:alpha val="0"/>
                      </a:schemeClr>
                    </a:solidFill>
                  </a:ln>
                  <a:solidFill>
                    <a:schemeClr val="tx1">
                      <a:lumMod val="85000"/>
                      <a:lumOff val="15000"/>
                    </a:schemeClr>
                  </a:solidFill>
                </a:endParaRPr>
              </a:p>
            </p:txBody>
          </p:sp>
          <p:sp>
            <p:nvSpPr>
              <p:cNvPr id="16" name="사각형: 둥근 모서리 15">
                <a:extLst>
                  <a:ext uri="{FF2B5EF4-FFF2-40B4-BE49-F238E27FC236}">
                    <a16:creationId xmlns:a16="http://schemas.microsoft.com/office/drawing/2014/main" id="{DC058981-CF9D-EA43-C1CF-A5FA6FEAA851}"/>
                  </a:ext>
                </a:extLst>
              </p:cNvPr>
              <p:cNvSpPr/>
              <p:nvPr/>
            </p:nvSpPr>
            <p:spPr>
              <a:xfrm>
                <a:off x="548681" y="8741829"/>
                <a:ext cx="619896" cy="590550"/>
              </a:xfrm>
              <a:prstGeom prst="roundRect">
                <a:avLst>
                  <a:gd name="adj" fmla="val 699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lvl="0" algn="ctr"/>
                <a:r>
                  <a:rPr lang="en-US" altLang="ko-KR" sz="1300" b="1" spc="-60" dirty="0">
                    <a:ln>
                      <a:solidFill>
                        <a:srgbClr val="4472C4">
                          <a:alpha val="0"/>
                        </a:srgbClr>
                      </a:solidFill>
                    </a:ln>
                    <a:solidFill>
                      <a:schemeClr val="tx1">
                        <a:lumMod val="85000"/>
                        <a:lumOff val="15000"/>
                      </a:schemeClr>
                    </a:solidFill>
                  </a:rPr>
                  <a:t>Inquiry</a:t>
                </a:r>
                <a:endParaRPr lang="ko-KR" altLang="en-US" sz="1300" spc="-60" dirty="0">
                  <a:ln>
                    <a:solidFill>
                      <a:srgbClr val="4472C4">
                        <a:alpha val="0"/>
                      </a:srgbClr>
                    </a:solidFill>
                  </a:ln>
                  <a:solidFill>
                    <a:schemeClr val="tx1">
                      <a:lumMod val="85000"/>
                      <a:lumOff val="15000"/>
                    </a:schemeClr>
                  </a:solidFill>
                </a:endParaRPr>
              </a:p>
            </p:txBody>
          </p:sp>
          <p:cxnSp>
            <p:nvCxnSpPr>
              <p:cNvPr id="18" name="직선 연결선 17">
                <a:extLst>
                  <a:ext uri="{FF2B5EF4-FFF2-40B4-BE49-F238E27FC236}">
                    <a16:creationId xmlns:a16="http://schemas.microsoft.com/office/drawing/2014/main" id="{A3952AA8-FA8E-12C0-728B-91E8D56C6B9E}"/>
                  </a:ext>
                </a:extLst>
              </p:cNvPr>
              <p:cNvCxnSpPr/>
              <p:nvPr/>
            </p:nvCxnSpPr>
            <p:spPr>
              <a:xfrm>
                <a:off x="1176983" y="8778019"/>
                <a:ext cx="0" cy="518170"/>
              </a:xfrm>
              <a:prstGeom prst="line">
                <a:avLst/>
              </a:prstGeom>
              <a:ln w="952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4" name="직사각형 3">
              <a:extLst>
                <a:ext uri="{FF2B5EF4-FFF2-40B4-BE49-F238E27FC236}">
                  <a16:creationId xmlns:a16="http://schemas.microsoft.com/office/drawing/2014/main" id="{9826E22E-94DB-DDB9-C71B-4625855ED3EE}"/>
                </a:ext>
              </a:extLst>
            </p:cNvPr>
            <p:cNvSpPr/>
            <p:nvPr/>
          </p:nvSpPr>
          <p:spPr>
            <a:xfrm>
              <a:off x="1265940" y="8684963"/>
              <a:ext cx="1450942" cy="628377"/>
            </a:xfrm>
            <a:prstGeom prst="rect">
              <a:avLst/>
            </a:prstGeom>
          </p:spPr>
          <p:txBody>
            <a:bodyPr wrap="square" lIns="0">
              <a:spAutoFit/>
            </a:bodyPr>
            <a:lstStyle/>
            <a:p>
              <a:pPr lvl="0">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Hyun Kim (MD)</a:t>
              </a:r>
              <a:endParaRPr lang="en-US" altLang="ko-KR" sz="1050"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endParaRPr>
            </a:p>
            <a:p>
              <a:pPr lvl="0">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Park, </a:t>
              </a:r>
              <a:r>
                <a:rPr lang="en-US" altLang="ko-KR" sz="1050" b="1" spc="-60" dirty="0" err="1">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Seungpyo</a:t>
              </a: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 (ED)</a:t>
              </a:r>
            </a:p>
            <a:p>
              <a:pPr>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Jung, Dongwon (GM)</a:t>
              </a:r>
            </a:p>
          </p:txBody>
        </p:sp>
        <p:sp>
          <p:nvSpPr>
            <p:cNvPr id="5" name="직사각형 4">
              <a:extLst>
                <a:ext uri="{FF2B5EF4-FFF2-40B4-BE49-F238E27FC236}">
                  <a16:creationId xmlns:a16="http://schemas.microsoft.com/office/drawing/2014/main" id="{86D590C8-3345-9541-4787-DCE744B55468}"/>
                </a:ext>
              </a:extLst>
            </p:cNvPr>
            <p:cNvSpPr/>
            <p:nvPr/>
          </p:nvSpPr>
          <p:spPr>
            <a:xfrm>
              <a:off x="3094112" y="8684963"/>
              <a:ext cx="3592438" cy="720000"/>
            </a:xfrm>
            <a:prstGeom prst="rect">
              <a:avLst/>
            </a:prstGeom>
          </p:spPr>
          <p:txBody>
            <a:bodyPr wrap="square" lIns="0">
              <a:spAutoFit/>
            </a:bodyPr>
            <a:lstStyle/>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02-6004-7665            	hyun.kim@consumerinsight.kr</a:t>
              </a:r>
            </a:p>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02-6004-7661             sammy.park@consumerinsight.kr	</a:t>
              </a:r>
            </a:p>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02-6004-7616             jungdw@consumerinsight.kr</a:t>
              </a:r>
            </a:p>
          </p:txBody>
        </p:sp>
        <p:grpSp>
          <p:nvGrpSpPr>
            <p:cNvPr id="6" name="그룹 5">
              <a:extLst>
                <a:ext uri="{FF2B5EF4-FFF2-40B4-BE49-F238E27FC236}">
                  <a16:creationId xmlns:a16="http://schemas.microsoft.com/office/drawing/2014/main" id="{8009C32A-1E36-5906-B021-38978CF48E92}"/>
                </a:ext>
              </a:extLst>
            </p:cNvPr>
            <p:cNvGrpSpPr/>
            <p:nvPr/>
          </p:nvGrpSpPr>
          <p:grpSpPr>
            <a:xfrm>
              <a:off x="2870299" y="8738291"/>
              <a:ext cx="161509" cy="613553"/>
              <a:chOff x="2870299" y="8738291"/>
              <a:chExt cx="161509" cy="613553"/>
            </a:xfrm>
          </p:grpSpPr>
          <p:sp>
            <p:nvSpPr>
              <p:cNvPr id="12" name="Freeform 5">
                <a:extLst>
                  <a:ext uri="{FF2B5EF4-FFF2-40B4-BE49-F238E27FC236}">
                    <a16:creationId xmlns:a16="http://schemas.microsoft.com/office/drawing/2014/main" id="{5F618BF9-DCCB-10CC-8084-ACB64D9359CA}"/>
                  </a:ext>
                </a:extLst>
              </p:cNvPr>
              <p:cNvSpPr>
                <a:spLocks noEditPoints="1"/>
              </p:cNvSpPr>
              <p:nvPr/>
            </p:nvSpPr>
            <p:spPr bwMode="auto">
              <a:xfrm>
                <a:off x="2870299" y="8738291"/>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sp>
            <p:nvSpPr>
              <p:cNvPr id="13" name="Freeform 5">
                <a:extLst>
                  <a:ext uri="{FF2B5EF4-FFF2-40B4-BE49-F238E27FC236}">
                    <a16:creationId xmlns:a16="http://schemas.microsoft.com/office/drawing/2014/main" id="{0095407B-84EC-0809-9912-7AD8D3DD8F40}"/>
                  </a:ext>
                </a:extLst>
              </p:cNvPr>
              <p:cNvSpPr>
                <a:spLocks noEditPoints="1"/>
              </p:cNvSpPr>
              <p:nvPr/>
            </p:nvSpPr>
            <p:spPr bwMode="auto">
              <a:xfrm>
                <a:off x="2877919" y="8968494"/>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sp>
            <p:nvSpPr>
              <p:cNvPr id="14" name="Freeform 5">
                <a:extLst>
                  <a:ext uri="{FF2B5EF4-FFF2-40B4-BE49-F238E27FC236}">
                    <a16:creationId xmlns:a16="http://schemas.microsoft.com/office/drawing/2014/main" id="{6709AF13-E841-F187-EB96-9CA5A615F892}"/>
                  </a:ext>
                </a:extLst>
              </p:cNvPr>
              <p:cNvSpPr>
                <a:spLocks noEditPoints="1"/>
              </p:cNvSpPr>
              <p:nvPr/>
            </p:nvSpPr>
            <p:spPr bwMode="auto">
              <a:xfrm>
                <a:off x="2877919" y="9203568"/>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grpSp>
        <p:grpSp>
          <p:nvGrpSpPr>
            <p:cNvPr id="7" name="그룹 6">
              <a:extLst>
                <a:ext uri="{FF2B5EF4-FFF2-40B4-BE49-F238E27FC236}">
                  <a16:creationId xmlns:a16="http://schemas.microsoft.com/office/drawing/2014/main" id="{411F6F87-0732-D066-444E-CE3666501349}"/>
                </a:ext>
              </a:extLst>
            </p:cNvPr>
            <p:cNvGrpSpPr/>
            <p:nvPr/>
          </p:nvGrpSpPr>
          <p:grpSpPr>
            <a:xfrm>
              <a:off x="4077722" y="8760914"/>
              <a:ext cx="185664" cy="587166"/>
              <a:chOff x="3991997" y="8760914"/>
              <a:chExt cx="185664" cy="587166"/>
            </a:xfrm>
          </p:grpSpPr>
          <p:sp>
            <p:nvSpPr>
              <p:cNvPr id="8" name="Freeform 213">
                <a:extLst>
                  <a:ext uri="{FF2B5EF4-FFF2-40B4-BE49-F238E27FC236}">
                    <a16:creationId xmlns:a16="http://schemas.microsoft.com/office/drawing/2014/main" id="{C30BE9BE-D9D9-F9F0-BB77-35B891510864}"/>
                  </a:ext>
                </a:extLst>
              </p:cNvPr>
              <p:cNvSpPr>
                <a:spLocks noEditPoints="1"/>
              </p:cNvSpPr>
              <p:nvPr/>
            </p:nvSpPr>
            <p:spPr bwMode="auto">
              <a:xfrm>
                <a:off x="3991997" y="8760914"/>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sp>
            <p:nvSpPr>
              <p:cNvPr id="10" name="Freeform 213">
                <a:extLst>
                  <a:ext uri="{FF2B5EF4-FFF2-40B4-BE49-F238E27FC236}">
                    <a16:creationId xmlns:a16="http://schemas.microsoft.com/office/drawing/2014/main" id="{BE287FB6-B6E5-4E54-963B-54A67C51D4C6}"/>
                  </a:ext>
                </a:extLst>
              </p:cNvPr>
              <p:cNvSpPr>
                <a:spLocks noEditPoints="1"/>
              </p:cNvSpPr>
              <p:nvPr/>
            </p:nvSpPr>
            <p:spPr bwMode="auto">
              <a:xfrm>
                <a:off x="3999617" y="8991117"/>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sp>
            <p:nvSpPr>
              <p:cNvPr id="11" name="Freeform 213">
                <a:extLst>
                  <a:ext uri="{FF2B5EF4-FFF2-40B4-BE49-F238E27FC236}">
                    <a16:creationId xmlns:a16="http://schemas.microsoft.com/office/drawing/2014/main" id="{F42E9CE9-7FBE-2386-138A-8B61535A0A3C}"/>
                  </a:ext>
                </a:extLst>
              </p:cNvPr>
              <p:cNvSpPr>
                <a:spLocks noEditPoints="1"/>
              </p:cNvSpPr>
              <p:nvPr/>
            </p:nvSpPr>
            <p:spPr bwMode="auto">
              <a:xfrm>
                <a:off x="3999617" y="9226191"/>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grpSp>
      </p:grpSp>
      <p:sp>
        <p:nvSpPr>
          <p:cNvPr id="19" name="TextBox 18">
            <a:extLst>
              <a:ext uri="{FF2B5EF4-FFF2-40B4-BE49-F238E27FC236}">
                <a16:creationId xmlns:a16="http://schemas.microsoft.com/office/drawing/2014/main" id="{5A3543C3-BE92-0CE4-D123-4D29EA0E2484}"/>
              </a:ext>
            </a:extLst>
          </p:cNvPr>
          <p:cNvSpPr txBox="1"/>
          <p:nvPr/>
        </p:nvSpPr>
        <p:spPr>
          <a:xfrm>
            <a:off x="571501" y="6667500"/>
            <a:ext cx="5727700" cy="461665"/>
          </a:xfrm>
          <a:prstGeom prst="rect">
            <a:avLst/>
          </a:prstGeom>
          <a:noFill/>
        </p:spPr>
        <p:txBody>
          <a:bodyPr wrap="square" rtlCol="0">
            <a:spAutoFit/>
          </a:bodyPr>
          <a:lstStyle/>
          <a:p>
            <a:r>
              <a:rPr lang="en-US" altLang="ko-KR" sz="1200" dirty="0"/>
              <a:t>Q: I have experience in recurring problems after the repair/maintenance (Yes/No)</a:t>
            </a:r>
            <a:endParaRPr lang="ko-KR" altLang="en-US" sz="1200" dirty="0"/>
          </a:p>
        </p:txBody>
      </p:sp>
    </p:spTree>
    <p:extLst>
      <p:ext uri="{BB962C8B-B14F-4D97-AF65-F5344CB8AC3E}">
        <p14:creationId xmlns:p14="http://schemas.microsoft.com/office/powerpoint/2010/main" val="4131829455"/>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나눔바른고딕">
      <a:majorFont>
        <a:latin typeface="나눔바른고딕"/>
        <a:ea typeface="나눔바른고딕"/>
        <a:cs typeface=""/>
      </a:majorFont>
      <a:minorFont>
        <a:latin typeface="나눔바른고딕"/>
        <a:ea typeface="나눔바른고딕"/>
        <a:cs typeface=""/>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2896</TotalTime>
  <Words>1010</Words>
  <Application>Microsoft Office PowerPoint</Application>
  <PresentationFormat>A4 용지(210x297mm)</PresentationFormat>
  <Paragraphs>353</Paragraphs>
  <Slides>5</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5</vt:i4>
      </vt:variant>
    </vt:vector>
  </HeadingPairs>
  <TitlesOfParts>
    <vt:vector size="10" baseType="lpstr">
      <vt:lpstr>나눔바른고딕</vt:lpstr>
      <vt:lpstr>Arial</vt:lpstr>
      <vt:lpstr>Times New Roman</vt:lpstr>
      <vt:lpstr>맑은 고딕</vt:lpstr>
      <vt:lpstr>Office 테마</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kim</dc:creator>
  <cp:lastModifiedBy>khr</cp:lastModifiedBy>
  <cp:revision>116</cp:revision>
  <dcterms:created xsi:type="dcterms:W3CDTF">2023-01-31T04:19:23Z</dcterms:created>
  <dcterms:modified xsi:type="dcterms:W3CDTF">2023-02-21T06:51:25Z</dcterms:modified>
</cp:coreProperties>
</file>