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0" r:id="rId3"/>
    <p:sldId id="269" r:id="rId4"/>
    <p:sldId id="271"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52" userDrawn="1">
          <p15:clr>
            <a:srgbClr val="A4A3A4"/>
          </p15:clr>
        </p15:guide>
        <p15:guide id="2" pos="354" userDrawn="1">
          <p15:clr>
            <a:srgbClr val="A4A3A4"/>
          </p15:clr>
        </p15:guide>
        <p15:guide id="3" pos="238" userDrawn="1">
          <p15:clr>
            <a:srgbClr val="A4A3A4"/>
          </p15:clr>
        </p15:guide>
        <p15:guide id="4" pos="4087" userDrawn="1">
          <p15:clr>
            <a:srgbClr val="A4A3A4"/>
          </p15:clr>
        </p15:guide>
        <p15:guide id="5" pos="397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E9A9A9"/>
    <a:srgbClr val="220000"/>
    <a:srgbClr val="F9E7E7"/>
    <a:srgbClr val="D7D7D7"/>
    <a:srgbClr val="E08888"/>
    <a:srgbClr val="F2CCCC"/>
    <a:srgbClr val="F6DADA"/>
    <a:srgbClr val="EAEAEA"/>
    <a:srgbClr val="E0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2" autoAdjust="0"/>
    <p:restoredTop sz="94660"/>
  </p:normalViewPr>
  <p:slideViewPr>
    <p:cSldViewPr snapToGrid="0">
      <p:cViewPr varScale="1">
        <p:scale>
          <a:sx n="74" d="100"/>
          <a:sy n="74" d="100"/>
        </p:scale>
        <p:origin x="2490" y="66"/>
      </p:cViewPr>
      <p:guideLst>
        <p:guide orient="horz" pos="5952"/>
        <p:guide pos="354"/>
        <p:guide pos="238"/>
        <p:guide pos="4087"/>
        <p:guide pos="3974"/>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A322C3BB-CA1B-47FA-9813-265FE35DF766}"/>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5900" y="250928"/>
            <a:ext cx="6426200" cy="1047542"/>
          </a:xfrm>
          <a:prstGeom prst="rect">
            <a:avLst/>
          </a:prstGeom>
          <a:noFill/>
        </p:spPr>
      </p:pic>
    </p:spTree>
    <p:extLst>
      <p:ext uri="{BB962C8B-B14F-4D97-AF65-F5344CB8AC3E}">
        <p14:creationId xmlns:p14="http://schemas.microsoft.com/office/powerpoint/2010/main" val="3138999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572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55454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378E287D-F0D4-4F88-9659-C8B5211CD44A}"/>
              </a:ext>
            </a:extLst>
          </p:cNvPr>
          <p:cNvPicPr/>
          <p:nvPr userDrawn="1"/>
        </p:nvPicPr>
        <p:blipFill>
          <a:blip r:embed="rId2"/>
          <a:stretch>
            <a:fillRect/>
          </a:stretch>
        </p:blipFill>
        <p:spPr>
          <a:xfrm>
            <a:off x="370114" y="390628"/>
            <a:ext cx="6117772" cy="264795"/>
          </a:xfrm>
          <a:prstGeom prst="rect">
            <a:avLst/>
          </a:prstGeom>
        </p:spPr>
      </p:pic>
    </p:spTree>
    <p:extLst>
      <p:ext uri="{BB962C8B-B14F-4D97-AF65-F5344CB8AC3E}">
        <p14:creationId xmlns:p14="http://schemas.microsoft.com/office/powerpoint/2010/main" val="412020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ko-KR" altLang="en-US"/>
              <a:t>마스터 제목 스타일 편집</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322001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49906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Content Placeholder 3"/>
          <p:cNvSpPr>
            <a:spLocks noGrp="1"/>
          </p:cNvSpPr>
          <p:nvPr>
            <p:ph sz="half" idx="2"/>
          </p:nvPr>
        </p:nvSpPr>
        <p:spPr>
          <a:xfrm>
            <a:off x="472381" y="3618442"/>
            <a:ext cx="2901255"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Content Placeholder 5"/>
          <p:cNvSpPr>
            <a:spLocks noGrp="1"/>
          </p:cNvSpPr>
          <p:nvPr>
            <p:ph sz="quarter" idx="4"/>
          </p:nvPr>
        </p:nvSpPr>
        <p:spPr>
          <a:xfrm>
            <a:off x="3471863" y="3618442"/>
            <a:ext cx="2915543" cy="5322183"/>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218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44967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85755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64486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7DFD2A1E-1BCB-47A8-B7ED-918471D75CED}" type="datetimeFigureOut">
              <a:rPr lang="ko-KR" altLang="en-US" smtClean="0"/>
              <a:t>2023-02-23</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132689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DFD2A1E-1BCB-47A8-B7ED-918471D75CED}" type="datetimeFigureOut">
              <a:rPr lang="ko-KR" altLang="en-US" smtClean="0"/>
              <a:t>2023-02-23</a:t>
            </a:fld>
            <a:endParaRPr lang="ko-KR"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C1FF91E-0615-42BE-B395-BAD866455600}" type="slidenum">
              <a:rPr lang="ko-KR" altLang="en-US" smtClean="0"/>
              <a:t>‹#›</a:t>
            </a:fld>
            <a:endParaRPr lang="ko-KR" altLang="en-US"/>
          </a:p>
        </p:txBody>
      </p:sp>
    </p:spTree>
    <p:extLst>
      <p:ext uri="{BB962C8B-B14F-4D97-AF65-F5344CB8AC3E}">
        <p14:creationId xmlns:p14="http://schemas.microsoft.com/office/powerpoint/2010/main" val="25600113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1"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08E7354E-7DB7-4F26-8C07-150538FCBF18}"/>
              </a:ext>
            </a:extLst>
          </p:cNvPr>
          <p:cNvSpPr/>
          <p:nvPr/>
        </p:nvSpPr>
        <p:spPr>
          <a:xfrm>
            <a:off x="5327043" y="969022"/>
            <a:ext cx="1293046" cy="258982"/>
          </a:xfrm>
          <a:prstGeom prst="rect">
            <a:avLst/>
          </a:prstGeom>
        </p:spPr>
        <p:txBody>
          <a:bodyPr wrap="none">
            <a:spAutoFit/>
          </a:bodyPr>
          <a:lstStyle/>
          <a:p>
            <a:pPr algn="r" defTabSz="685800" fontAlgn="base">
              <a:lnSpc>
                <a:spcPct val="107000"/>
              </a:lnSpc>
            </a:pPr>
            <a:r>
              <a:rPr lang="en-US" altLang="ko-KR" sz="1100" kern="100" spc="-70" dirty="0">
                <a:ln>
                  <a:solidFill>
                    <a:schemeClr val="bg1">
                      <a:alpha val="0"/>
                    </a:schemeClr>
                  </a:solidFill>
                </a:ln>
                <a:solidFill>
                  <a:schemeClr val="bg1"/>
                </a:solidFill>
                <a:latin typeface="+mn-ea"/>
                <a:cs typeface="Times New Roman" panose="02020603050405020304" pitchFamily="18" charset="0"/>
              </a:rPr>
              <a:t>Vol.6 [Feb. 23. 2023]</a:t>
            </a:r>
            <a:endParaRPr lang="ko-KR" altLang="ko-KR" sz="1100" kern="100" spc="-70" dirty="0">
              <a:ln>
                <a:solidFill>
                  <a:schemeClr val="bg1">
                    <a:alpha val="0"/>
                  </a:schemeClr>
                </a:solidFill>
              </a:ln>
              <a:solidFill>
                <a:schemeClr val="bg1"/>
              </a:solidFill>
              <a:latin typeface="+mn-ea"/>
              <a:cs typeface="Times New Roman" panose="02020603050405020304" pitchFamily="18" charset="0"/>
            </a:endParaRPr>
          </a:p>
        </p:txBody>
      </p:sp>
      <p:sp>
        <p:nvSpPr>
          <p:cNvPr id="85" name="직사각형 84">
            <a:extLst>
              <a:ext uri="{FF2B5EF4-FFF2-40B4-BE49-F238E27FC236}">
                <a16:creationId xmlns:a16="http://schemas.microsoft.com/office/drawing/2014/main" id="{256471EB-0CB2-460F-8221-5EE1022ABA60}"/>
              </a:ext>
            </a:extLst>
          </p:cNvPr>
          <p:cNvSpPr/>
          <p:nvPr/>
        </p:nvSpPr>
        <p:spPr>
          <a:xfrm>
            <a:off x="370114" y="3015452"/>
            <a:ext cx="5889307" cy="357021"/>
          </a:xfrm>
          <a:prstGeom prst="rect">
            <a:avLst/>
          </a:prstGeom>
        </p:spPr>
        <p:txBody>
          <a:bodyPr wrap="square">
            <a:spAutoFit/>
          </a:bodyPr>
          <a:lstStyle/>
          <a:p>
            <a:pPr marL="177800" lvl="0" indent="-177800">
              <a:lnSpc>
                <a:spcPct val="110000"/>
              </a:lnSpc>
              <a:spcBef>
                <a:spcPts val="100"/>
              </a:spcBef>
              <a:spcAft>
                <a:spcPts val="100"/>
              </a:spcAft>
              <a:buFont typeface="+mj-lt"/>
              <a:buAutoNum type="romanUcPeriod"/>
            </a:pPr>
            <a:r>
              <a:rPr lang="en-US" altLang="ko-KR" sz="1600" b="1" kern="100" spc="-70" dirty="0">
                <a:ln>
                  <a:solidFill>
                    <a:schemeClr val="bg1">
                      <a:alpha val="0"/>
                    </a:schemeClr>
                  </a:solidFill>
                </a:ln>
                <a:solidFill>
                  <a:srgbClr val="C00000"/>
                </a:solidFill>
                <a:latin typeface="+mn-ea"/>
                <a:cs typeface="Times New Roman" panose="02020603050405020304" pitchFamily="18" charset="0"/>
              </a:rPr>
              <a:t>Experiences About AS process</a:t>
            </a:r>
            <a:endParaRPr lang="ko-KR" altLang="ko-KR" sz="1600" b="1" kern="100" spc="-70" dirty="0">
              <a:ln>
                <a:solidFill>
                  <a:schemeClr val="bg1">
                    <a:alpha val="0"/>
                  </a:schemeClr>
                </a:solidFill>
              </a:ln>
              <a:latin typeface="+mn-ea"/>
              <a:cs typeface="Times New Roman" panose="02020603050405020304" pitchFamily="18" charset="0"/>
            </a:endParaRPr>
          </a:p>
        </p:txBody>
      </p:sp>
      <p:grpSp>
        <p:nvGrpSpPr>
          <p:cNvPr id="46" name="그룹 45">
            <a:extLst>
              <a:ext uri="{FF2B5EF4-FFF2-40B4-BE49-F238E27FC236}">
                <a16:creationId xmlns:a16="http://schemas.microsoft.com/office/drawing/2014/main" id="{02DA3376-42DD-4E2D-BB1F-C816E7BDF279}"/>
              </a:ext>
            </a:extLst>
          </p:cNvPr>
          <p:cNvGrpSpPr/>
          <p:nvPr/>
        </p:nvGrpSpPr>
        <p:grpSpPr>
          <a:xfrm>
            <a:off x="384493" y="655380"/>
            <a:ext cx="5545455" cy="678180"/>
            <a:chOff x="498793" y="406930"/>
            <a:chExt cx="5545455" cy="678180"/>
          </a:xfrm>
        </p:grpSpPr>
        <p:sp>
          <p:nvSpPr>
            <p:cNvPr id="50" name="Text Box 1">
              <a:extLst>
                <a:ext uri="{FF2B5EF4-FFF2-40B4-BE49-F238E27FC236}">
                  <a16:creationId xmlns:a16="http://schemas.microsoft.com/office/drawing/2014/main" id="{FBF22AB0-C838-4B16-AD2F-D886B2301D98}"/>
                </a:ext>
              </a:extLst>
            </p:cNvPr>
            <p:cNvSpPr txBox="1"/>
            <p:nvPr/>
          </p:nvSpPr>
          <p:spPr>
            <a:xfrm>
              <a:off x="498793" y="406930"/>
              <a:ext cx="4722495" cy="6781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3400" b="1" kern="100" spc="-70" dirty="0">
                  <a:solidFill>
                    <a:srgbClr val="FFFFFF"/>
                  </a:solidFill>
                  <a:effectLst/>
                  <a:latin typeface="+mn-ea"/>
                  <a:cs typeface="Times New Roman" panose="02020603050405020304" pitchFamily="18" charset="0"/>
                </a:rPr>
                <a:t>ACE</a:t>
              </a:r>
              <a:endParaRPr lang="ko-KR" sz="3400" kern="100" spc="-70" dirty="0">
                <a:effectLst/>
                <a:latin typeface="+mn-ea"/>
                <a:cs typeface="Times New Roman" panose="02020603050405020304" pitchFamily="18" charset="0"/>
              </a:endParaRPr>
            </a:p>
          </p:txBody>
        </p:sp>
        <p:sp>
          <p:nvSpPr>
            <p:cNvPr id="51" name="Text Box 20">
              <a:extLst>
                <a:ext uri="{FF2B5EF4-FFF2-40B4-BE49-F238E27FC236}">
                  <a16:creationId xmlns:a16="http://schemas.microsoft.com/office/drawing/2014/main" id="{F7C22D2C-10DA-491E-AE4A-B0AF1ADB1ACE}"/>
                </a:ext>
              </a:extLst>
            </p:cNvPr>
            <p:cNvSpPr txBox="1"/>
            <p:nvPr/>
          </p:nvSpPr>
          <p:spPr>
            <a:xfrm>
              <a:off x="1321753" y="673630"/>
              <a:ext cx="4722495" cy="33528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latinLnBrk="1">
                <a:lnSpc>
                  <a:spcPct val="107000"/>
                </a:lnSpc>
                <a:spcAft>
                  <a:spcPts val="0"/>
                </a:spcAft>
              </a:pPr>
              <a:r>
                <a:rPr lang="en-US" sz="1400" kern="100" spc="-70" dirty="0">
                  <a:solidFill>
                    <a:srgbClr val="FFFFFF"/>
                  </a:solidFill>
                  <a:effectLst/>
                  <a:latin typeface="+mn-ea"/>
                  <a:cs typeface="Times New Roman" panose="02020603050405020304" pitchFamily="18" charset="0"/>
                </a:rPr>
                <a:t> Automotive Consumer Experiences</a:t>
              </a:r>
              <a:endParaRPr lang="ko-KR" sz="900" kern="100" spc="-70" dirty="0">
                <a:effectLst/>
                <a:latin typeface="+mn-ea"/>
                <a:cs typeface="Times New Roman" panose="02020603050405020304" pitchFamily="18" charset="0"/>
              </a:endParaRPr>
            </a:p>
          </p:txBody>
        </p:sp>
      </p:grpSp>
      <p:sp>
        <p:nvSpPr>
          <p:cNvPr id="49" name="직사각형 48">
            <a:extLst>
              <a:ext uri="{FF2B5EF4-FFF2-40B4-BE49-F238E27FC236}">
                <a16:creationId xmlns:a16="http://schemas.microsoft.com/office/drawing/2014/main" id="{43C3441E-BF1E-47AB-A784-BD835EBD545D}"/>
              </a:ext>
            </a:extLst>
          </p:cNvPr>
          <p:cNvSpPr/>
          <p:nvPr/>
        </p:nvSpPr>
        <p:spPr>
          <a:xfrm>
            <a:off x="377824" y="1537716"/>
            <a:ext cx="6117772" cy="12742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defTabSz="685800">
              <a:lnSpc>
                <a:spcPct val="120000"/>
              </a:lnSpc>
              <a:spcBef>
                <a:spcPts val="100"/>
              </a:spcBef>
              <a:spcAft>
                <a:spcPts val="100"/>
              </a:spcAft>
            </a:pPr>
            <a:r>
              <a:rPr lang="en-US" altLang="ko-KR" sz="1050" b="1"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Inc</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a company specializing in automotive research, launched </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'Automotive Consumer Experiences,</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quantifying consumers’ car life experiences. This project attempts to share consumer experience information obtained from the 2022 Automobile Syndicated Study with professionals in the automobile industry. For further advancement in the industry and improved customer satisfaction, </a:t>
            </a:r>
            <a:r>
              <a:rPr lang="en-US" altLang="ko-KR" sz="1050" kern="100" spc="-70" dirty="0" err="1">
                <a:ln>
                  <a:solidFill>
                    <a:schemeClr val="bg1">
                      <a:alpha val="0"/>
                    </a:schemeClr>
                  </a:solidFill>
                </a:ln>
                <a:solidFill>
                  <a:schemeClr val="tx1"/>
                </a:solidFill>
                <a:latin typeface="+mn-ea"/>
                <a:cs typeface="Times New Roman" panose="02020603050405020304" pitchFamily="18" charset="0"/>
              </a:rPr>
              <a:t>ConsumerInsight</a:t>
            </a:r>
            <a:r>
              <a:rPr lang="en-US" altLang="ko-KR" sz="1050" kern="100" spc="-70" dirty="0">
                <a:ln>
                  <a:solidFill>
                    <a:schemeClr val="bg1">
                      <a:alpha val="0"/>
                    </a:schemeClr>
                  </a:solidFill>
                </a:ln>
                <a:solidFill>
                  <a:schemeClr val="tx1"/>
                </a:solidFill>
                <a:latin typeface="+mn-ea"/>
                <a:cs typeface="Times New Roman" panose="02020603050405020304" pitchFamily="18" charset="0"/>
              </a:rPr>
              <a:t> will provide information about the various moment of truth (MOT). The first one is the moments of truth of the</a:t>
            </a:r>
            <a:r>
              <a:rPr lang="en-US" altLang="ko-KR" sz="1050" b="1" kern="100" spc="-70" dirty="0">
                <a:ln>
                  <a:solidFill>
                    <a:schemeClr val="bg1">
                      <a:alpha val="0"/>
                    </a:schemeClr>
                  </a:solidFill>
                </a:ln>
                <a:solidFill>
                  <a:schemeClr val="tx1"/>
                </a:solidFill>
                <a:latin typeface="+mn-ea"/>
                <a:cs typeface="Times New Roman" panose="02020603050405020304" pitchFamily="18" charset="0"/>
              </a:rPr>
              <a:t> AS process experiences.</a:t>
            </a:r>
            <a:endParaRPr lang="ko-KR" altLang="ko-KR" sz="1050" b="1" kern="100" spc="-70" dirty="0">
              <a:ln>
                <a:solidFill>
                  <a:schemeClr val="bg1">
                    <a:alpha val="0"/>
                  </a:schemeClr>
                </a:solidFill>
              </a:ln>
              <a:solidFill>
                <a:schemeClr val="tx1"/>
              </a:solidFill>
              <a:highlight>
                <a:srgbClr val="FFFF00"/>
              </a:highlight>
              <a:latin typeface="+mn-ea"/>
              <a:cs typeface="Times New Roman" panose="02020603050405020304" pitchFamily="18" charset="0"/>
            </a:endParaRPr>
          </a:p>
        </p:txBody>
      </p:sp>
      <p:sp>
        <p:nvSpPr>
          <p:cNvPr id="2" name="사각형: 둥근 위쪽 모서리 1">
            <a:extLst>
              <a:ext uri="{FF2B5EF4-FFF2-40B4-BE49-F238E27FC236}">
                <a16:creationId xmlns:a16="http://schemas.microsoft.com/office/drawing/2014/main" id="{8E5A121E-80C5-1FAE-BF91-6A6E8625F3AF}"/>
              </a:ext>
            </a:extLst>
          </p:cNvPr>
          <p:cNvSpPr/>
          <p:nvPr/>
        </p:nvSpPr>
        <p:spPr>
          <a:xfrm>
            <a:off x="377825" y="5008054"/>
            <a:ext cx="6110288" cy="288000"/>
          </a:xfrm>
          <a:prstGeom prst="round2SameRect">
            <a:avLst/>
          </a:prstGeom>
          <a:solidFill>
            <a:schemeClr val="tx1">
              <a:lumMod val="75000"/>
              <a:lumOff val="25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400" b="1" kern="100" spc="-70" dirty="0">
                <a:ln>
                  <a:solidFill>
                    <a:schemeClr val="bg1">
                      <a:alpha val="0"/>
                    </a:schemeClr>
                  </a:solidFill>
                </a:ln>
                <a:solidFill>
                  <a:schemeClr val="bg1"/>
                </a:solidFill>
                <a:latin typeface="+mn-ea"/>
                <a:cs typeface="Times New Roman" panose="02020603050405020304" pitchFamily="18" charset="0"/>
              </a:rPr>
              <a:t>Experienced AS Process</a:t>
            </a:r>
            <a:endParaRPr lang="ko-KR" altLang="en-US" sz="1400" b="1" kern="100" spc="-70" dirty="0">
              <a:ln>
                <a:solidFill>
                  <a:schemeClr val="bg1">
                    <a:alpha val="0"/>
                  </a:schemeClr>
                </a:solidFill>
              </a:ln>
              <a:solidFill>
                <a:schemeClr val="bg1"/>
              </a:solidFill>
              <a:latin typeface="+mn-ea"/>
              <a:cs typeface="Times New Roman" panose="02020603050405020304" pitchFamily="18" charset="0"/>
            </a:endParaRPr>
          </a:p>
        </p:txBody>
      </p:sp>
      <p:grpSp>
        <p:nvGrpSpPr>
          <p:cNvPr id="3" name="그룹 2">
            <a:extLst>
              <a:ext uri="{FF2B5EF4-FFF2-40B4-BE49-F238E27FC236}">
                <a16:creationId xmlns:a16="http://schemas.microsoft.com/office/drawing/2014/main" id="{FE06B48D-2054-B78F-7C68-05630D633FD4}"/>
              </a:ext>
            </a:extLst>
          </p:cNvPr>
          <p:cNvGrpSpPr/>
          <p:nvPr/>
        </p:nvGrpSpPr>
        <p:grpSpPr>
          <a:xfrm>
            <a:off x="377825" y="3457662"/>
            <a:ext cx="6242264" cy="1235693"/>
            <a:chOff x="377825" y="3279862"/>
            <a:chExt cx="6110287" cy="1235693"/>
          </a:xfrm>
        </p:grpSpPr>
        <p:sp>
          <p:nvSpPr>
            <p:cNvPr id="4" name="사각형: 둥근 모서리 3">
              <a:extLst>
                <a:ext uri="{FF2B5EF4-FFF2-40B4-BE49-F238E27FC236}">
                  <a16:creationId xmlns:a16="http://schemas.microsoft.com/office/drawing/2014/main" id="{D6E227E7-AA4B-5948-0367-58B9F6ABD91A}"/>
                </a:ext>
              </a:extLst>
            </p:cNvPr>
            <p:cNvSpPr/>
            <p:nvPr/>
          </p:nvSpPr>
          <p:spPr>
            <a:xfrm>
              <a:off x="377825" y="3279862"/>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Outline </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5" name="직사각형 4">
              <a:extLst>
                <a:ext uri="{FF2B5EF4-FFF2-40B4-BE49-F238E27FC236}">
                  <a16:creationId xmlns:a16="http://schemas.microsoft.com/office/drawing/2014/main" id="{7D466BDD-4100-BCDA-D62D-34CBA8BDB1BB}"/>
                </a:ext>
              </a:extLst>
            </p:cNvPr>
            <p:cNvSpPr/>
            <p:nvPr/>
          </p:nvSpPr>
          <p:spPr>
            <a:xfrm>
              <a:off x="1536700" y="3279862"/>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Presenting 16 MOT of AS process that consumers recently</a:t>
              </a:r>
              <a:r>
                <a:rPr lang="ko-KR" altLang="en-US"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kern="100" spc="-70" dirty="0">
                  <a:ln>
                    <a:solidFill>
                      <a:schemeClr val="bg1">
                        <a:alpha val="0"/>
                      </a:schemeClr>
                    </a:solidFill>
                  </a:ln>
                  <a:solidFill>
                    <a:schemeClr val="tx1"/>
                  </a:solidFill>
                  <a:latin typeface="+mn-ea"/>
                  <a:cs typeface="Times New Roman" panose="02020603050405020304" pitchFamily="18" charset="0"/>
                </a:rPr>
                <a:t>have experienced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official service centers</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from reservation to check-out.</a:t>
              </a:r>
              <a:endParaRPr lang="ko-KR" altLang="en-US" sz="1200" kern="100" spc="-70" dirty="0">
                <a:ln>
                  <a:solidFill>
                    <a:schemeClr val="bg1">
                      <a:alpha val="0"/>
                    </a:schemeClr>
                  </a:solidFill>
                </a:ln>
                <a:solidFill>
                  <a:schemeClr val="tx1"/>
                </a:solidFill>
                <a:latin typeface="+mn-ea"/>
                <a:cs typeface="Times New Roman" panose="02020603050405020304" pitchFamily="18" charset="0"/>
              </a:endParaRPr>
            </a:p>
          </p:txBody>
        </p:sp>
        <p:sp>
          <p:nvSpPr>
            <p:cNvPr id="6" name="사각형: 둥근 모서리 5">
              <a:extLst>
                <a:ext uri="{FF2B5EF4-FFF2-40B4-BE49-F238E27FC236}">
                  <a16:creationId xmlns:a16="http://schemas.microsoft.com/office/drawing/2014/main" id="{E187136D-C4B2-9A81-06B8-BD4DCC189C55}"/>
                </a:ext>
              </a:extLst>
            </p:cNvPr>
            <p:cNvSpPr/>
            <p:nvPr/>
          </p:nvSpPr>
          <p:spPr>
            <a:xfrm>
              <a:off x="377825" y="3939555"/>
              <a:ext cx="1003300" cy="576000"/>
            </a:xfrm>
            <a:prstGeom prst="roundRect">
              <a:avLst>
                <a:gd name="adj" fmla="val 8975"/>
              </a:avLst>
            </a:prstGeom>
            <a:solidFill>
              <a:srgbClr val="F9E7E7"/>
            </a:solidFill>
            <a:ln w="15875">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Analysis</a:t>
              </a:r>
            </a:p>
            <a:p>
              <a:pPr algn="ctr" defTabSz="685800"/>
              <a:r>
                <a:rPr lang="en-US" altLang="ko-KR" sz="1300" b="1" kern="100" spc="-70" dirty="0">
                  <a:ln>
                    <a:solidFill>
                      <a:schemeClr val="bg1">
                        <a:alpha val="0"/>
                      </a:schemeClr>
                    </a:solidFill>
                  </a:ln>
                  <a:solidFill>
                    <a:schemeClr val="tx1"/>
                  </a:solidFill>
                  <a:latin typeface="+mn-ea"/>
                  <a:cs typeface="Times New Roman" panose="02020603050405020304" pitchFamily="18" charset="0"/>
                </a:rPr>
                <a:t>Data</a:t>
              </a:r>
              <a:endParaRPr lang="ko-KR" altLang="en-US" sz="1300" b="1" kern="100" spc="-70" dirty="0">
                <a:ln>
                  <a:solidFill>
                    <a:schemeClr val="bg1">
                      <a:alpha val="0"/>
                    </a:schemeClr>
                  </a:solidFill>
                </a:ln>
                <a:solidFill>
                  <a:schemeClr val="tx1"/>
                </a:solidFill>
                <a:latin typeface="+mn-ea"/>
                <a:cs typeface="Times New Roman" panose="02020603050405020304" pitchFamily="18" charset="0"/>
              </a:endParaRPr>
            </a:p>
          </p:txBody>
        </p:sp>
        <p:sp>
          <p:nvSpPr>
            <p:cNvPr id="7" name="직사각형 6">
              <a:extLst>
                <a:ext uri="{FF2B5EF4-FFF2-40B4-BE49-F238E27FC236}">
                  <a16:creationId xmlns:a16="http://schemas.microsoft.com/office/drawing/2014/main" id="{468A0FF4-6F92-8DAF-0D34-A6CA07EA5AD5}"/>
                </a:ext>
              </a:extLst>
            </p:cNvPr>
            <p:cNvSpPr/>
            <p:nvPr/>
          </p:nvSpPr>
          <p:spPr>
            <a:xfrm>
              <a:off x="1536700" y="3939555"/>
              <a:ext cx="4951412" cy="57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Target</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a:t>
              </a: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Those who experienced AS service at the official center within the last 1 year</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a:p>
              <a:pPr defTabSz="685800">
                <a:spcBef>
                  <a:spcPts val="100"/>
                </a:spcBef>
                <a:spcAft>
                  <a:spcPts val="100"/>
                </a:spcAft>
              </a:pPr>
              <a:r>
                <a:rPr lang="en-US" altLang="ko-KR" sz="1200"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Total No. of Cases</a:t>
              </a:r>
              <a:r>
                <a:rPr lang="ko-KR" altLang="en-US"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200" b="1" kern="100" spc="-70" dirty="0">
                  <a:ln>
                    <a:solidFill>
                      <a:schemeClr val="bg1">
                        <a:alpha val="0"/>
                      </a:schemeClr>
                    </a:solidFill>
                  </a:ln>
                  <a:solidFill>
                    <a:schemeClr val="tx1"/>
                  </a:solidFill>
                  <a:latin typeface="+mn-ea"/>
                  <a:cs typeface="Times New Roman" panose="02020603050405020304" pitchFamily="18" charset="0"/>
                </a:rPr>
                <a:t>: </a:t>
              </a:r>
              <a:r>
                <a:rPr lang="en-US" altLang="ko-KR" sz="1100" kern="100" spc="-70" dirty="0">
                  <a:ln>
                    <a:solidFill>
                      <a:schemeClr val="bg1">
                        <a:alpha val="0"/>
                      </a:schemeClr>
                    </a:solidFill>
                  </a:ln>
                  <a:solidFill>
                    <a:schemeClr val="tx1"/>
                  </a:solidFill>
                  <a:latin typeface="+mn-ea"/>
                  <a:cs typeface="Times New Roman" panose="02020603050405020304" pitchFamily="18" charset="0"/>
                </a:rPr>
                <a:t>8,921 (2,151 domestic car owners &amp; 6,770 imported car owners)</a:t>
              </a:r>
              <a:endParaRPr lang="ko-KR" altLang="en-US" sz="1100" kern="100" spc="-70" dirty="0">
                <a:ln>
                  <a:solidFill>
                    <a:schemeClr val="bg1">
                      <a:alpha val="0"/>
                    </a:schemeClr>
                  </a:solidFill>
                </a:ln>
                <a:solidFill>
                  <a:schemeClr val="tx1"/>
                </a:solidFill>
                <a:latin typeface="+mn-ea"/>
                <a:cs typeface="Times New Roman" panose="02020603050405020304" pitchFamily="18" charset="0"/>
              </a:endParaRPr>
            </a:p>
          </p:txBody>
        </p:sp>
      </p:grpSp>
      <p:sp>
        <p:nvSpPr>
          <p:cNvPr id="8" name="사각형: 둥근 모서리 7">
            <a:extLst>
              <a:ext uri="{FF2B5EF4-FFF2-40B4-BE49-F238E27FC236}">
                <a16:creationId xmlns:a16="http://schemas.microsoft.com/office/drawing/2014/main" id="{AFFFC7E5-C1E3-C4A1-E3ED-AC461D407485}"/>
              </a:ext>
            </a:extLst>
          </p:cNvPr>
          <p:cNvSpPr/>
          <p:nvPr/>
        </p:nvSpPr>
        <p:spPr>
          <a:xfrm>
            <a:off x="370115" y="619179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Visit/Car take-in</a:t>
            </a:r>
          </a:p>
        </p:txBody>
      </p:sp>
      <p:sp>
        <p:nvSpPr>
          <p:cNvPr id="9" name="사각형: 둥근 모서리 8">
            <a:extLst>
              <a:ext uri="{FF2B5EF4-FFF2-40B4-BE49-F238E27FC236}">
                <a16:creationId xmlns:a16="http://schemas.microsoft.com/office/drawing/2014/main" id="{49677559-1EF1-B638-C6F0-8D1659C93708}"/>
              </a:ext>
            </a:extLst>
          </p:cNvPr>
          <p:cNvSpPr/>
          <p:nvPr/>
        </p:nvSpPr>
        <p:spPr>
          <a:xfrm>
            <a:off x="370115" y="720855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Wait/Monitor</a:t>
            </a:r>
          </a:p>
        </p:txBody>
      </p:sp>
      <p:sp>
        <p:nvSpPr>
          <p:cNvPr id="10" name="사각형: 둥근 모서리 9">
            <a:extLst>
              <a:ext uri="{FF2B5EF4-FFF2-40B4-BE49-F238E27FC236}">
                <a16:creationId xmlns:a16="http://schemas.microsoft.com/office/drawing/2014/main" id="{D1678841-A819-FA1F-2814-D8C2C257D6A1}"/>
              </a:ext>
            </a:extLst>
          </p:cNvPr>
          <p:cNvSpPr/>
          <p:nvPr/>
        </p:nvSpPr>
        <p:spPr>
          <a:xfrm>
            <a:off x="370115" y="771693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Outcome Check</a:t>
            </a:r>
          </a:p>
        </p:txBody>
      </p:sp>
      <p:sp>
        <p:nvSpPr>
          <p:cNvPr id="11" name="사각형: 둥근 모서리 10">
            <a:extLst>
              <a:ext uri="{FF2B5EF4-FFF2-40B4-BE49-F238E27FC236}">
                <a16:creationId xmlns:a16="http://schemas.microsoft.com/office/drawing/2014/main" id="{1E370C48-C669-F324-8EBC-CBEC7A127491}"/>
              </a:ext>
            </a:extLst>
          </p:cNvPr>
          <p:cNvSpPr/>
          <p:nvPr/>
        </p:nvSpPr>
        <p:spPr>
          <a:xfrm>
            <a:off x="370115" y="8225315"/>
            <a:ext cx="1368960" cy="317050"/>
          </a:xfrm>
          <a:prstGeom prst="round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bg1"/>
                </a:solidFill>
                <a:latin typeface="+mn-ea"/>
                <a:cs typeface="Times New Roman" panose="02020603050405020304" pitchFamily="18" charset="0"/>
              </a:rPr>
              <a:t>Payment</a:t>
            </a:r>
          </a:p>
        </p:txBody>
      </p:sp>
      <p:sp>
        <p:nvSpPr>
          <p:cNvPr id="13" name="사각형: 둥근 모서리 12">
            <a:extLst>
              <a:ext uri="{FF2B5EF4-FFF2-40B4-BE49-F238E27FC236}">
                <a16:creationId xmlns:a16="http://schemas.microsoft.com/office/drawing/2014/main" id="{75852609-A162-3690-1B93-2A88CD00658E}"/>
              </a:ext>
            </a:extLst>
          </p:cNvPr>
          <p:cNvSpPr/>
          <p:nvPr/>
        </p:nvSpPr>
        <p:spPr>
          <a:xfrm>
            <a:off x="370115" y="8733697"/>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Check-out</a:t>
            </a:r>
          </a:p>
        </p:txBody>
      </p:sp>
      <p:sp>
        <p:nvSpPr>
          <p:cNvPr id="14" name="사각형: 둥근 모서리 13">
            <a:extLst>
              <a:ext uri="{FF2B5EF4-FFF2-40B4-BE49-F238E27FC236}">
                <a16:creationId xmlns:a16="http://schemas.microsoft.com/office/drawing/2014/main" id="{7F08A310-3EF9-297A-9107-CCA25E6A14DF}"/>
              </a:ext>
            </a:extLst>
          </p:cNvPr>
          <p:cNvSpPr/>
          <p:nvPr/>
        </p:nvSpPr>
        <p:spPr>
          <a:xfrm>
            <a:off x="370115" y="67001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15" name="직사각형 14">
            <a:extLst>
              <a:ext uri="{FF2B5EF4-FFF2-40B4-BE49-F238E27FC236}">
                <a16:creationId xmlns:a16="http://schemas.microsoft.com/office/drawing/2014/main" id="{F8BD74C8-A5DE-A38A-9CF6-75CC2480337E}"/>
              </a:ext>
            </a:extLst>
          </p:cNvPr>
          <p:cNvSpPr/>
          <p:nvPr/>
        </p:nvSpPr>
        <p:spPr>
          <a:xfrm>
            <a:off x="1888256" y="5683414"/>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Booking accessibility</a:t>
            </a:r>
          </a:p>
        </p:txBody>
      </p:sp>
      <p:sp>
        <p:nvSpPr>
          <p:cNvPr id="16" name="직사각형 15">
            <a:extLst>
              <a:ext uri="{FF2B5EF4-FFF2-40B4-BE49-F238E27FC236}">
                <a16:creationId xmlns:a16="http://schemas.microsoft.com/office/drawing/2014/main" id="{53C2E894-A5F1-90A3-9E0D-7AC2A915F7AB}"/>
              </a:ext>
            </a:extLst>
          </p:cNvPr>
          <p:cNvSpPr/>
          <p:nvPr/>
        </p:nvSpPr>
        <p:spPr>
          <a:xfrm>
            <a:off x="1888256" y="6294537"/>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Work handling capability</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Consultation fulfillment</a:t>
            </a:r>
          </a:p>
        </p:txBody>
      </p:sp>
      <p:sp>
        <p:nvSpPr>
          <p:cNvPr id="17" name="직사각형 16">
            <a:extLst>
              <a:ext uri="{FF2B5EF4-FFF2-40B4-BE49-F238E27FC236}">
                <a16:creationId xmlns:a16="http://schemas.microsoft.com/office/drawing/2014/main" id="{72670B71-2A32-919F-FC2A-95D7EE34D41C}"/>
              </a:ext>
            </a:extLst>
          </p:cNvPr>
          <p:cNvSpPr/>
          <p:nvPr/>
        </p:nvSpPr>
        <p:spPr>
          <a:xfrm>
            <a:off x="1888256" y="6905660"/>
            <a:ext cx="1620000" cy="736052"/>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speed</a:t>
            </a:r>
          </a:p>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Customer care</a:t>
            </a:r>
          </a:p>
          <a:p>
            <a:pPr marL="88900">
              <a:buClr>
                <a:schemeClr val="bg1">
                  <a:lumMod val="50000"/>
                </a:schemeClr>
              </a:buCl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  during wait</a:t>
            </a:r>
          </a:p>
        </p:txBody>
      </p:sp>
      <p:sp>
        <p:nvSpPr>
          <p:cNvPr id="20" name="직사각형 19">
            <a:extLst>
              <a:ext uri="{FF2B5EF4-FFF2-40B4-BE49-F238E27FC236}">
                <a16:creationId xmlns:a16="http://schemas.microsoft.com/office/drawing/2014/main" id="{1F99AD30-0AE8-72A4-CF91-35AE5E764962}"/>
              </a:ext>
            </a:extLst>
          </p:cNvPr>
          <p:cNvSpPr/>
          <p:nvPr/>
        </p:nvSpPr>
        <p:spPr>
          <a:xfrm>
            <a:off x="1888256" y="7703572"/>
            <a:ext cx="1620000" cy="501700"/>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Repair/maintenance quality</a:t>
            </a:r>
          </a:p>
        </p:txBody>
      </p:sp>
      <p:sp>
        <p:nvSpPr>
          <p:cNvPr id="21" name="직사각형 20">
            <a:extLst>
              <a:ext uri="{FF2B5EF4-FFF2-40B4-BE49-F238E27FC236}">
                <a16:creationId xmlns:a16="http://schemas.microsoft.com/office/drawing/2014/main" id="{BEB64CBA-B36D-B576-C748-5255AAF1B974}"/>
              </a:ext>
            </a:extLst>
          </p:cNvPr>
          <p:cNvSpPr/>
          <p:nvPr/>
        </p:nvSpPr>
        <p:spPr>
          <a:xfrm>
            <a:off x="1888256" y="8768184"/>
            <a:ext cx="1620000" cy="549263"/>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Care after the repair/maintenance</a:t>
            </a:r>
          </a:p>
        </p:txBody>
      </p:sp>
      <p:sp>
        <p:nvSpPr>
          <p:cNvPr id="22" name="직사각형 21">
            <a:extLst>
              <a:ext uri="{FF2B5EF4-FFF2-40B4-BE49-F238E27FC236}">
                <a16:creationId xmlns:a16="http://schemas.microsoft.com/office/drawing/2014/main" id="{9DB44DF9-7731-4CF7-A5D9-2DE3BBC2F007}"/>
              </a:ext>
            </a:extLst>
          </p:cNvPr>
          <p:cNvSpPr/>
          <p:nvPr/>
        </p:nvSpPr>
        <p:spPr>
          <a:xfrm>
            <a:off x="3557797" y="568341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Online booking rate</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No. of call attempts for reservation</a:t>
            </a:r>
          </a:p>
          <a:p>
            <a:pPr marL="88900" indent="-228600">
              <a:buClr>
                <a:schemeClr val="tx1"/>
              </a:buClr>
              <a:buFont typeface="+mj-ea"/>
              <a:buAutoNum type="circleNumDbPlain"/>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Success rate within the first call</a:t>
            </a:r>
          </a:p>
        </p:txBody>
      </p:sp>
      <p:sp>
        <p:nvSpPr>
          <p:cNvPr id="23" name="직사각형 22">
            <a:extLst>
              <a:ext uri="{FF2B5EF4-FFF2-40B4-BE49-F238E27FC236}">
                <a16:creationId xmlns:a16="http://schemas.microsoft.com/office/drawing/2014/main" id="{9898FFFB-96DF-C6CD-9346-5909BA18C746}"/>
              </a:ext>
            </a:extLst>
          </p:cNvPr>
          <p:cNvSpPr/>
          <p:nvPr/>
        </p:nvSpPr>
        <p:spPr>
          <a:xfrm>
            <a:off x="3557797" y="6294537"/>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from booking to service</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Waiting time for Pre-consultation</a:t>
            </a:r>
          </a:p>
          <a:p>
            <a:pPr marL="88900" indent="-228600">
              <a:buClr>
                <a:schemeClr val="tx1">
                  <a:lumMod val="75000"/>
                  <a:lumOff val="25000"/>
                </a:schemeClr>
              </a:buClr>
              <a:buFont typeface="+mj-ea"/>
              <a:buAutoNum type="circleNumDbPlain" startAt="4"/>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Key explanation missing rate</a:t>
            </a:r>
          </a:p>
        </p:txBody>
      </p:sp>
      <p:sp>
        <p:nvSpPr>
          <p:cNvPr id="24" name="이등변 삼각형 23">
            <a:extLst>
              <a:ext uri="{FF2B5EF4-FFF2-40B4-BE49-F238E27FC236}">
                <a16:creationId xmlns:a16="http://schemas.microsoft.com/office/drawing/2014/main" id="{0D390085-9775-F1EE-317B-52578EB70CFC}"/>
              </a:ext>
            </a:extLst>
          </p:cNvPr>
          <p:cNvSpPr/>
          <p:nvPr/>
        </p:nvSpPr>
        <p:spPr>
          <a:xfrm flipV="1">
            <a:off x="1009595" y="60601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5" name="이등변 삼각형 24">
            <a:extLst>
              <a:ext uri="{FF2B5EF4-FFF2-40B4-BE49-F238E27FC236}">
                <a16:creationId xmlns:a16="http://schemas.microsoft.com/office/drawing/2014/main" id="{0EB4D94E-6A04-9096-DAD8-F1C65DECC1DD}"/>
              </a:ext>
            </a:extLst>
          </p:cNvPr>
          <p:cNvSpPr/>
          <p:nvPr/>
        </p:nvSpPr>
        <p:spPr>
          <a:xfrm flipV="1">
            <a:off x="1009595" y="656851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6" name="이등변 삼각형 25">
            <a:extLst>
              <a:ext uri="{FF2B5EF4-FFF2-40B4-BE49-F238E27FC236}">
                <a16:creationId xmlns:a16="http://schemas.microsoft.com/office/drawing/2014/main" id="{D0BB09A5-217B-BF61-577E-6398A2160B39}"/>
              </a:ext>
            </a:extLst>
          </p:cNvPr>
          <p:cNvSpPr/>
          <p:nvPr/>
        </p:nvSpPr>
        <p:spPr>
          <a:xfrm flipV="1">
            <a:off x="1009595" y="707689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7" name="이등변 삼각형 26">
            <a:extLst>
              <a:ext uri="{FF2B5EF4-FFF2-40B4-BE49-F238E27FC236}">
                <a16:creationId xmlns:a16="http://schemas.microsoft.com/office/drawing/2014/main" id="{CE069F3B-414B-68B5-8ECB-8E35B219D1E9}"/>
              </a:ext>
            </a:extLst>
          </p:cNvPr>
          <p:cNvSpPr/>
          <p:nvPr/>
        </p:nvSpPr>
        <p:spPr>
          <a:xfrm flipV="1">
            <a:off x="1009595" y="758527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8" name="이등변 삼각형 27">
            <a:extLst>
              <a:ext uri="{FF2B5EF4-FFF2-40B4-BE49-F238E27FC236}">
                <a16:creationId xmlns:a16="http://schemas.microsoft.com/office/drawing/2014/main" id="{C1ED03EC-A910-D020-D707-78C53C053747}"/>
              </a:ext>
            </a:extLst>
          </p:cNvPr>
          <p:cNvSpPr/>
          <p:nvPr/>
        </p:nvSpPr>
        <p:spPr>
          <a:xfrm flipV="1">
            <a:off x="1009595" y="809365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29" name="이등변 삼각형 28">
            <a:extLst>
              <a:ext uri="{FF2B5EF4-FFF2-40B4-BE49-F238E27FC236}">
                <a16:creationId xmlns:a16="http://schemas.microsoft.com/office/drawing/2014/main" id="{1656FDFC-4AF1-519E-8CFD-CFFB62F53DCE}"/>
              </a:ext>
            </a:extLst>
          </p:cNvPr>
          <p:cNvSpPr/>
          <p:nvPr/>
        </p:nvSpPr>
        <p:spPr>
          <a:xfrm flipV="1">
            <a:off x="1009595" y="86020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30" name="직사각형 29">
            <a:extLst>
              <a:ext uri="{FF2B5EF4-FFF2-40B4-BE49-F238E27FC236}">
                <a16:creationId xmlns:a16="http://schemas.microsoft.com/office/drawing/2014/main" id="{78EE75D6-69D3-2D8D-F9EC-EEF5E171199C}"/>
              </a:ext>
            </a:extLst>
          </p:cNvPr>
          <p:cNvSpPr/>
          <p:nvPr/>
        </p:nvSpPr>
        <p:spPr>
          <a:xfrm>
            <a:off x="3557796" y="6905660"/>
            <a:ext cx="2930087" cy="736052"/>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Repair/maintenance time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On the day repair completion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Parts supply shortage experience rate</a:t>
            </a:r>
          </a:p>
          <a:p>
            <a:pPr marL="88900" indent="-228600">
              <a:buClr>
                <a:schemeClr val="tx1">
                  <a:lumMod val="75000"/>
                  <a:lumOff val="25000"/>
                </a:schemeClr>
              </a:buClr>
              <a:buFont typeface="+mj-ea"/>
              <a:buAutoNum type="circleNumDbPlain" startAt="7"/>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Furnished customer facilities</a:t>
            </a:r>
          </a:p>
        </p:txBody>
      </p:sp>
      <p:sp>
        <p:nvSpPr>
          <p:cNvPr id="31" name="직사각형 30">
            <a:extLst>
              <a:ext uri="{FF2B5EF4-FFF2-40B4-BE49-F238E27FC236}">
                <a16:creationId xmlns:a16="http://schemas.microsoft.com/office/drawing/2014/main" id="{28B8F17E-6E62-4E8D-BBC3-882F2718A79B}"/>
              </a:ext>
            </a:extLst>
          </p:cNvPr>
          <p:cNvSpPr/>
          <p:nvPr/>
        </p:nvSpPr>
        <p:spPr>
          <a:xfrm>
            <a:off x="3557797" y="7703572"/>
            <a:ext cx="2937745" cy="501700"/>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1"/>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Inaccurate repair/maintenance experience rate</a:t>
            </a:r>
          </a:p>
          <a:p>
            <a:pPr marL="88900" indent="-228600">
              <a:buClr>
                <a:schemeClr val="tx1">
                  <a:lumMod val="75000"/>
                  <a:lumOff val="25000"/>
                </a:schemeClr>
              </a:buClr>
              <a:buFont typeface="+mj-ea"/>
              <a:buAutoNum type="circleNumDbPlain" startAt="11"/>
            </a:pPr>
            <a:r>
              <a:rPr lang="en-US" altLang="ko-KR" sz="1200" kern="100" spc="-70" dirty="0">
                <a:ln>
                  <a:solidFill>
                    <a:schemeClr val="bg1">
                      <a:alpha val="0"/>
                    </a:schemeClr>
                  </a:solidFill>
                </a:ln>
                <a:solidFill>
                  <a:schemeClr val="tx1">
                    <a:lumMod val="75000"/>
                    <a:lumOff val="25000"/>
                  </a:schemeClr>
                </a:solidFill>
                <a:latin typeface="Arial Narrow" panose="020B0606020202030204" pitchFamily="34" charset="0"/>
                <a:cs typeface="Times New Roman" panose="02020603050405020304" pitchFamily="18" charset="0"/>
              </a:rPr>
              <a:t>Recurring problem experience rate</a:t>
            </a:r>
          </a:p>
        </p:txBody>
      </p:sp>
      <p:sp>
        <p:nvSpPr>
          <p:cNvPr id="32" name="직사각형 31">
            <a:extLst>
              <a:ext uri="{FF2B5EF4-FFF2-40B4-BE49-F238E27FC236}">
                <a16:creationId xmlns:a16="http://schemas.microsoft.com/office/drawing/2014/main" id="{CA3D0C23-5FC9-3FF9-23C0-8C570B553CC1}"/>
              </a:ext>
            </a:extLst>
          </p:cNvPr>
          <p:cNvSpPr/>
          <p:nvPr/>
        </p:nvSpPr>
        <p:spPr>
          <a:xfrm>
            <a:off x="3557797" y="8768184"/>
            <a:ext cx="2930086" cy="54926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Free service experienced</a:t>
            </a:r>
          </a:p>
          <a:p>
            <a:pPr marL="88900" indent="-228600">
              <a:buClr>
                <a:schemeClr val="tx1">
                  <a:lumMod val="75000"/>
                  <a:lumOff val="25000"/>
                </a:schemeClr>
              </a:buClr>
              <a:buFont typeface="+mj-ea"/>
              <a:buAutoNum type="circleNumDbPlain" startAt="15"/>
            </a:pPr>
            <a:r>
              <a:rPr lang="en-US" altLang="ko-KR" sz="1100"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Preferred free services</a:t>
            </a:r>
          </a:p>
        </p:txBody>
      </p:sp>
      <p:sp>
        <p:nvSpPr>
          <p:cNvPr id="33" name="사각형: 둥근 모서리 32">
            <a:extLst>
              <a:ext uri="{FF2B5EF4-FFF2-40B4-BE49-F238E27FC236}">
                <a16:creationId xmlns:a16="http://schemas.microsoft.com/office/drawing/2014/main" id="{AD0C0DA0-9433-45C1-C590-A5D449F5E89A}"/>
              </a:ext>
            </a:extLst>
          </p:cNvPr>
          <p:cNvSpPr/>
          <p:nvPr/>
        </p:nvSpPr>
        <p:spPr>
          <a:xfrm>
            <a:off x="370115" y="568341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Reservation</a:t>
            </a:r>
            <a:endParaRPr lang="ko-KR" altLang="en-US"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endParaRPr>
          </a:p>
        </p:txBody>
      </p:sp>
      <p:sp>
        <p:nvSpPr>
          <p:cNvPr id="34" name="이등변 삼각형 33">
            <a:extLst>
              <a:ext uri="{FF2B5EF4-FFF2-40B4-BE49-F238E27FC236}">
                <a16:creationId xmlns:a16="http://schemas.microsoft.com/office/drawing/2014/main" id="{2914621A-C366-FFF4-7766-D996A0CF9855}"/>
              </a:ext>
            </a:extLst>
          </p:cNvPr>
          <p:cNvSpPr/>
          <p:nvPr/>
        </p:nvSpPr>
        <p:spPr>
          <a:xfrm flipV="1">
            <a:off x="1009595" y="8602030"/>
            <a:ext cx="90000" cy="72000"/>
          </a:xfrm>
          <a:prstGeom prst="triangle">
            <a:avLst/>
          </a:prstGeom>
          <a:solidFill>
            <a:schemeClr val="tx1"/>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p>
        </p:txBody>
      </p:sp>
      <p:sp>
        <p:nvSpPr>
          <p:cNvPr id="35" name="사각형: 둥근 모서리 34">
            <a:extLst>
              <a:ext uri="{FF2B5EF4-FFF2-40B4-BE49-F238E27FC236}">
                <a16:creationId xmlns:a16="http://schemas.microsoft.com/office/drawing/2014/main" id="{4BFFF659-FBF9-D96F-16CB-592CF7A79172}"/>
              </a:ext>
            </a:extLst>
          </p:cNvPr>
          <p:cNvSpPr/>
          <p:nvPr/>
        </p:nvSpPr>
        <p:spPr>
          <a:xfrm>
            <a:off x="370115" y="6700175"/>
            <a:ext cx="1368960" cy="317050"/>
          </a:xfrm>
          <a:prstGeom prst="roundRect">
            <a:avLst/>
          </a:prstGeom>
          <a:solidFill>
            <a:schemeClr val="bg1">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75000"/>
                    <a:lumOff val="25000"/>
                  </a:schemeClr>
                </a:solidFill>
                <a:latin typeface="+mn-ea"/>
                <a:cs typeface="Times New Roman" panose="02020603050405020304" pitchFamily="18" charset="0"/>
              </a:rPr>
              <a:t>Consultation</a:t>
            </a:r>
          </a:p>
        </p:txBody>
      </p:sp>
      <p:grpSp>
        <p:nvGrpSpPr>
          <p:cNvPr id="36" name="그룹 35">
            <a:extLst>
              <a:ext uri="{FF2B5EF4-FFF2-40B4-BE49-F238E27FC236}">
                <a16:creationId xmlns:a16="http://schemas.microsoft.com/office/drawing/2014/main" id="{CFEF157F-5453-089D-886C-5431C5293E75}"/>
              </a:ext>
            </a:extLst>
          </p:cNvPr>
          <p:cNvGrpSpPr/>
          <p:nvPr/>
        </p:nvGrpSpPr>
        <p:grpSpPr>
          <a:xfrm>
            <a:off x="370114" y="5344437"/>
            <a:ext cx="6117771" cy="261610"/>
            <a:chOff x="370114" y="5344437"/>
            <a:chExt cx="6117771" cy="261610"/>
          </a:xfrm>
        </p:grpSpPr>
        <p:grpSp>
          <p:nvGrpSpPr>
            <p:cNvPr id="37" name="그룹 36">
              <a:extLst>
                <a:ext uri="{FF2B5EF4-FFF2-40B4-BE49-F238E27FC236}">
                  <a16:creationId xmlns:a16="http://schemas.microsoft.com/office/drawing/2014/main" id="{939572B9-2730-A908-DF89-A64A22FFDA11}"/>
                </a:ext>
              </a:extLst>
            </p:cNvPr>
            <p:cNvGrpSpPr/>
            <p:nvPr/>
          </p:nvGrpSpPr>
          <p:grpSpPr>
            <a:xfrm>
              <a:off x="370114" y="5344437"/>
              <a:ext cx="1368960" cy="261610"/>
              <a:chOff x="629879" y="5490424"/>
              <a:chExt cx="1274322" cy="261610"/>
            </a:xfrm>
          </p:grpSpPr>
          <p:sp>
            <p:nvSpPr>
              <p:cNvPr id="43" name="사각형: 둥근 모서리 42">
                <a:extLst>
                  <a:ext uri="{FF2B5EF4-FFF2-40B4-BE49-F238E27FC236}">
                    <a16:creationId xmlns:a16="http://schemas.microsoft.com/office/drawing/2014/main" id="{B9DD9390-0EC6-8D40-34C2-A22D2F7108A6}"/>
                  </a:ext>
                </a:extLst>
              </p:cNvPr>
              <p:cNvSpPr/>
              <p:nvPr/>
            </p:nvSpPr>
            <p:spPr>
              <a:xfrm>
                <a:off x="689461" y="5490424"/>
                <a:ext cx="1155160"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PROCESS</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47" name="직선 연결선 46">
                <a:extLst>
                  <a:ext uri="{FF2B5EF4-FFF2-40B4-BE49-F238E27FC236}">
                    <a16:creationId xmlns:a16="http://schemas.microsoft.com/office/drawing/2014/main" id="{E1604B1B-33D4-9EC7-C8B8-6D43138DEA4E}"/>
                  </a:ext>
                </a:extLst>
              </p:cNvPr>
              <p:cNvCxnSpPr>
                <a:cxnSpLocks/>
              </p:cNvCxnSpPr>
              <p:nvPr/>
            </p:nvCxnSpPr>
            <p:spPr>
              <a:xfrm>
                <a:off x="629879"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38" name="그룹 37">
              <a:extLst>
                <a:ext uri="{FF2B5EF4-FFF2-40B4-BE49-F238E27FC236}">
                  <a16:creationId xmlns:a16="http://schemas.microsoft.com/office/drawing/2014/main" id="{591A53E3-8DF9-9C98-4F97-1C77A2DF5A7E}"/>
                </a:ext>
              </a:extLst>
            </p:cNvPr>
            <p:cNvGrpSpPr/>
            <p:nvPr/>
          </p:nvGrpSpPr>
          <p:grpSpPr>
            <a:xfrm>
              <a:off x="1840560" y="5344437"/>
              <a:ext cx="1615753" cy="261610"/>
              <a:chOff x="2460339" y="5490424"/>
              <a:chExt cx="1354279" cy="261610"/>
            </a:xfrm>
          </p:grpSpPr>
          <p:sp>
            <p:nvSpPr>
              <p:cNvPr id="41" name="사각형: 둥근 모서리 40">
                <a:extLst>
                  <a:ext uri="{FF2B5EF4-FFF2-40B4-BE49-F238E27FC236}">
                    <a16:creationId xmlns:a16="http://schemas.microsoft.com/office/drawing/2014/main" id="{030191A8-7300-20A3-DA78-862AFA4D84C8}"/>
                  </a:ext>
                </a:extLst>
              </p:cNvPr>
              <p:cNvSpPr/>
              <p:nvPr/>
            </p:nvSpPr>
            <p:spPr>
              <a:xfrm>
                <a:off x="2460339" y="5490424"/>
                <a:ext cx="1354279"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STUDY CONTENT</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42" name="직선 연결선 41">
                <a:extLst>
                  <a:ext uri="{FF2B5EF4-FFF2-40B4-BE49-F238E27FC236}">
                    <a16:creationId xmlns:a16="http://schemas.microsoft.com/office/drawing/2014/main" id="{1FD7ACA2-35DB-24E1-D689-A0AFEDD512D4}"/>
                  </a:ext>
                </a:extLst>
              </p:cNvPr>
              <p:cNvCxnSpPr/>
              <p:nvPr/>
            </p:nvCxnSpPr>
            <p:spPr>
              <a:xfrm>
                <a:off x="2500317" y="5752034"/>
                <a:ext cx="1274322"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39" name="사각형: 둥근 모서리 38">
              <a:extLst>
                <a:ext uri="{FF2B5EF4-FFF2-40B4-BE49-F238E27FC236}">
                  <a16:creationId xmlns:a16="http://schemas.microsoft.com/office/drawing/2014/main" id="{03AE3115-2367-8AEE-C70B-23C6DA930279}"/>
                </a:ext>
              </a:extLst>
            </p:cNvPr>
            <p:cNvSpPr/>
            <p:nvPr/>
          </p:nvSpPr>
          <p:spPr>
            <a:xfrm>
              <a:off x="3815202" y="5344437"/>
              <a:ext cx="2415282"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rPr>
                <a:t>MOMENTS OF TRUTH</a:t>
              </a:r>
              <a:endParaRPr lang="ko-KR" altLang="en-US" sz="1200" b="1" kern="100" spc="-70" dirty="0">
                <a:ln>
                  <a:solidFill>
                    <a:schemeClr val="bg1">
                      <a:alpha val="0"/>
                    </a:schemeClr>
                  </a:solidFill>
                </a:ln>
                <a:solidFill>
                  <a:schemeClr val="tx1">
                    <a:lumMod val="85000"/>
                    <a:lumOff val="15000"/>
                  </a:schemeClr>
                </a:solidFill>
                <a:latin typeface="+mn-ea"/>
                <a:cs typeface="Times New Roman" panose="02020603050405020304" pitchFamily="18" charset="0"/>
              </a:endParaRPr>
            </a:p>
          </p:txBody>
        </p:sp>
        <p:cxnSp>
          <p:nvCxnSpPr>
            <p:cNvPr id="40" name="직선 연결선 39">
              <a:extLst>
                <a:ext uri="{FF2B5EF4-FFF2-40B4-BE49-F238E27FC236}">
                  <a16:creationId xmlns:a16="http://schemas.microsoft.com/office/drawing/2014/main" id="{44981936-F3B1-1149-6EFB-C098839FE638}"/>
                </a:ext>
              </a:extLst>
            </p:cNvPr>
            <p:cNvCxnSpPr/>
            <p:nvPr/>
          </p:nvCxnSpPr>
          <p:spPr>
            <a:xfrm>
              <a:off x="3557797" y="5606047"/>
              <a:ext cx="2930088" cy="0"/>
            </a:xfrm>
            <a:prstGeom prst="line">
              <a:avLst/>
            </a:prstGeom>
            <a:ln w="25400"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55" name="직사각형 54">
            <a:extLst>
              <a:ext uri="{FF2B5EF4-FFF2-40B4-BE49-F238E27FC236}">
                <a16:creationId xmlns:a16="http://schemas.microsoft.com/office/drawing/2014/main" id="{788B0E2B-8160-B965-68E6-7AF8369F6347}"/>
              </a:ext>
            </a:extLst>
          </p:cNvPr>
          <p:cNvSpPr/>
          <p:nvPr/>
        </p:nvSpPr>
        <p:spPr>
          <a:xfrm>
            <a:off x="1880828" y="8252224"/>
            <a:ext cx="4607285" cy="501701"/>
          </a:xfrm>
          <a:prstGeom prst="rect">
            <a:avLst/>
          </a:prstGeom>
          <a:noFill/>
          <a:ln w="254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pc="-70">
              <a:latin typeface="+mn-ea"/>
            </a:endParaRPr>
          </a:p>
        </p:txBody>
      </p:sp>
      <p:sp>
        <p:nvSpPr>
          <p:cNvPr id="60" name="직사각형 59">
            <a:extLst>
              <a:ext uri="{FF2B5EF4-FFF2-40B4-BE49-F238E27FC236}">
                <a16:creationId xmlns:a16="http://schemas.microsoft.com/office/drawing/2014/main" id="{128F978E-7B72-9563-7C97-77625DB76149}"/>
              </a:ext>
            </a:extLst>
          </p:cNvPr>
          <p:cNvSpPr/>
          <p:nvPr/>
        </p:nvSpPr>
        <p:spPr>
          <a:xfrm>
            <a:off x="1888579" y="8298651"/>
            <a:ext cx="1620000" cy="404956"/>
          </a:xfrm>
          <a:prstGeom prst="rect">
            <a:avLst/>
          </a:prstGeom>
          <a:solidFill>
            <a:schemeClr val="bg1">
              <a:lumMod val="9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88900">
              <a:buClr>
                <a:schemeClr val="bg1">
                  <a:lumMod val="50000"/>
                </a:schemeClr>
              </a:buClr>
              <a:buFont typeface="Arial" panose="020B0604020202020204" pitchFamily="34" charset="0"/>
              <a:buChar char="•"/>
            </a:pPr>
            <a:r>
              <a:rPr lang="en-US" altLang="ko-KR" sz="1100" b="1" kern="100" spc="-70" dirty="0">
                <a:ln>
                  <a:solidFill>
                    <a:schemeClr val="bg1">
                      <a:alpha val="0"/>
                    </a:schemeClr>
                  </a:solidFill>
                </a:ln>
                <a:solidFill>
                  <a:schemeClr val="tx1"/>
                </a:solidFill>
                <a:latin typeface="Arial Narrow" panose="020B0606020202030204" pitchFamily="34" charset="0"/>
                <a:cs typeface="Times New Roman" panose="02020603050405020304" pitchFamily="18" charset="0"/>
              </a:rPr>
              <a:t>Repair/maintenance economy</a:t>
            </a:r>
          </a:p>
        </p:txBody>
      </p:sp>
      <p:sp>
        <p:nvSpPr>
          <p:cNvPr id="61" name="직사각형 60">
            <a:extLst>
              <a:ext uri="{FF2B5EF4-FFF2-40B4-BE49-F238E27FC236}">
                <a16:creationId xmlns:a16="http://schemas.microsoft.com/office/drawing/2014/main" id="{B9C9D15D-6A2D-95EE-F276-F68B20B3A86E}"/>
              </a:ext>
            </a:extLst>
          </p:cNvPr>
          <p:cNvSpPr/>
          <p:nvPr/>
        </p:nvSpPr>
        <p:spPr>
          <a:xfrm>
            <a:off x="3558119" y="8298651"/>
            <a:ext cx="2929764" cy="404956"/>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228600">
              <a:buClr>
                <a:schemeClr val="tx1">
                  <a:lumMod val="75000"/>
                  <a:lumOff val="25000"/>
                </a:schemeClr>
              </a:buClr>
              <a:buFont typeface="+mj-ea"/>
              <a:buAutoNum type="circleNumDbPlain" startAt="13"/>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Recent repair/maintenance cost</a:t>
            </a:r>
          </a:p>
          <a:p>
            <a:pPr marL="88900" indent="-228600">
              <a:buClr>
                <a:schemeClr val="tx1">
                  <a:lumMod val="75000"/>
                  <a:lumOff val="25000"/>
                </a:schemeClr>
              </a:buClr>
              <a:buFont typeface="+mj-ea"/>
              <a:buAutoNum type="circleNumDbPlain" startAt="13"/>
            </a:pPr>
            <a:r>
              <a:rPr lang="en-US" altLang="ko-KR" sz="1100" b="1" kern="100" spc="-70" dirty="0">
                <a:ln>
                  <a:solidFill>
                    <a:schemeClr val="bg1">
                      <a:alpha val="0"/>
                    </a:schemeClr>
                  </a:solidFill>
                </a:ln>
                <a:solidFill>
                  <a:schemeClr val="tx1"/>
                </a:solidFill>
                <a:latin typeface="+mn-ea"/>
                <a:cs typeface="Times New Roman" panose="02020603050405020304" pitchFamily="18" charset="0"/>
              </a:rPr>
              <a:t>Complaint filing rates</a:t>
            </a:r>
          </a:p>
        </p:txBody>
      </p:sp>
      <p:sp>
        <p:nvSpPr>
          <p:cNvPr id="62" name="직사각형 61">
            <a:extLst>
              <a:ext uri="{FF2B5EF4-FFF2-40B4-BE49-F238E27FC236}">
                <a16:creationId xmlns:a16="http://schemas.microsoft.com/office/drawing/2014/main" id="{9487EC0E-C6FC-08AE-CA43-F80E3B558F4C}"/>
              </a:ext>
            </a:extLst>
          </p:cNvPr>
          <p:cNvSpPr/>
          <p:nvPr/>
        </p:nvSpPr>
        <p:spPr>
          <a:xfrm>
            <a:off x="5461209" y="8297256"/>
            <a:ext cx="1034333" cy="4049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ctr"/>
          <a:lstStyle/>
          <a:p>
            <a:pPr algn="ctr"/>
            <a:r>
              <a:rPr lang="en-US" altLang="ko-KR" sz="1100" dirty="0"/>
              <a:t>5</a:t>
            </a:r>
            <a:r>
              <a:rPr lang="en-US" altLang="ko-KR" sz="1100" smtClean="0"/>
              <a:t>. </a:t>
            </a:r>
            <a:r>
              <a:rPr lang="en-US" altLang="ko-KR" sz="1100" dirty="0"/>
              <a:t>Payment</a:t>
            </a:r>
            <a:endParaRPr lang="ko-KR" altLang="en-US" sz="1100" dirty="0"/>
          </a:p>
        </p:txBody>
      </p:sp>
    </p:spTree>
    <p:extLst>
      <p:ext uri="{BB962C8B-B14F-4D97-AF65-F5344CB8AC3E}">
        <p14:creationId xmlns:p14="http://schemas.microsoft.com/office/powerpoint/2010/main" val="340796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직사각형 13">
            <a:extLst>
              <a:ext uri="{FF2B5EF4-FFF2-40B4-BE49-F238E27FC236}">
                <a16:creationId xmlns:a16="http://schemas.microsoft.com/office/drawing/2014/main" id="{A79A2247-5F5C-4AD8-9788-9982F53F0C9A}"/>
              </a:ext>
            </a:extLst>
          </p:cNvPr>
          <p:cNvSpPr/>
          <p:nvPr/>
        </p:nvSpPr>
        <p:spPr>
          <a:xfrm>
            <a:off x="377825" y="927100"/>
            <a:ext cx="6110288" cy="396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9750">
              <a:lnSpc>
                <a:spcPct val="110000"/>
              </a:lnSpc>
              <a:spcBef>
                <a:spcPts val="100"/>
              </a:spcBef>
              <a:spcAft>
                <a:spcPts val="100"/>
              </a:spcAft>
            </a:pPr>
            <a:r>
              <a:rPr lang="en-US" altLang="ko-KR" b="1" kern="100" spc="-70" dirty="0">
                <a:ln>
                  <a:solidFill>
                    <a:schemeClr val="bg1">
                      <a:alpha val="0"/>
                    </a:schemeClr>
                  </a:solidFill>
                </a:ln>
                <a:latin typeface="+mn-ea"/>
                <a:cs typeface="Times New Roman" panose="02020603050405020304" pitchFamily="18" charset="0"/>
              </a:rPr>
              <a:t>Payment</a:t>
            </a:r>
            <a:endParaRPr lang="ko-KR" altLang="ko-KR" b="1" kern="100" spc="-70" dirty="0">
              <a:ln>
                <a:solidFill>
                  <a:schemeClr val="bg1">
                    <a:alpha val="0"/>
                  </a:schemeClr>
                </a:solidFill>
              </a:ln>
              <a:latin typeface="+mn-ea"/>
              <a:cs typeface="Times New Roman" panose="02020603050405020304" pitchFamily="18" charset="0"/>
            </a:endParaRPr>
          </a:p>
        </p:txBody>
      </p:sp>
      <p:sp>
        <p:nvSpPr>
          <p:cNvPr id="22" name="사각형: 둥근 모서리 21">
            <a:extLst>
              <a:ext uri="{FF2B5EF4-FFF2-40B4-BE49-F238E27FC236}">
                <a16:creationId xmlns:a16="http://schemas.microsoft.com/office/drawing/2014/main" id="{4861980E-E73D-4DE2-8C81-77E6B6C5C984}"/>
              </a:ext>
            </a:extLst>
          </p:cNvPr>
          <p:cNvSpPr/>
          <p:nvPr/>
        </p:nvSpPr>
        <p:spPr>
          <a:xfrm>
            <a:off x="451736" y="927100"/>
            <a:ext cx="411906" cy="396000"/>
          </a:xfrm>
          <a:prstGeom prst="roundRect">
            <a:avLst>
              <a:gd name="adj" fmla="val 0"/>
            </a:avLst>
          </a:prstGeom>
          <a:solidFill>
            <a:srgbClr val="C00000"/>
          </a:solidFill>
          <a:ln>
            <a:noFill/>
          </a:ln>
        </p:spPr>
        <p:txBody>
          <a:bodyPr vert="horz" wrap="square" lIns="0" tIns="36000" rIns="0" bIns="0" numCol="1" anchor="ctr" anchorCtr="0" compatLnSpc="1">
            <a:prstTxWarp prst="textNoShape">
              <a:avLst/>
            </a:prstTxWarp>
          </a:bodyPr>
          <a:lstStyle/>
          <a:p>
            <a:pPr algn="ctr" defTabSz="914400" fontAlgn="ctr">
              <a:defRPr/>
            </a:pPr>
            <a:r>
              <a:rPr lang="en-US" altLang="ko-KR" b="1" kern="0" spc="-30" dirty="0">
                <a:ln>
                  <a:solidFill>
                    <a:srgbClr val="4472C4">
                      <a:alpha val="0"/>
                    </a:srgbClr>
                  </a:solidFill>
                </a:ln>
                <a:solidFill>
                  <a:prstClr val="white"/>
                </a:solidFill>
                <a:latin typeface="+mn-ea"/>
              </a:rPr>
              <a:t>05</a:t>
            </a:r>
            <a:endParaRPr lang="ko-KR" altLang="en-US" b="1" kern="0" spc="-30" dirty="0">
              <a:ln>
                <a:solidFill>
                  <a:srgbClr val="4472C4">
                    <a:alpha val="0"/>
                  </a:srgbClr>
                </a:solidFill>
              </a:ln>
              <a:solidFill>
                <a:prstClr val="white"/>
              </a:solidFill>
              <a:latin typeface="+mn-ea"/>
            </a:endParaRPr>
          </a:p>
        </p:txBody>
      </p:sp>
      <p:graphicFrame>
        <p:nvGraphicFramePr>
          <p:cNvPr id="2" name="표 1">
            <a:extLst>
              <a:ext uri="{FF2B5EF4-FFF2-40B4-BE49-F238E27FC236}">
                <a16:creationId xmlns:a16="http://schemas.microsoft.com/office/drawing/2014/main" id="{7FA1DECE-0DE7-DDF1-DF63-B360E33BD21B}"/>
              </a:ext>
            </a:extLst>
          </p:cNvPr>
          <p:cNvGraphicFramePr>
            <a:graphicFrameLocks noGrp="1"/>
          </p:cNvGraphicFramePr>
          <p:nvPr>
            <p:extLst>
              <p:ext uri="{D42A27DB-BD31-4B8C-83A1-F6EECF244321}">
                <p14:modId xmlns:p14="http://schemas.microsoft.com/office/powerpoint/2010/main" val="482056677"/>
              </p:ext>
            </p:extLst>
          </p:nvPr>
        </p:nvGraphicFramePr>
        <p:xfrm>
          <a:off x="571501" y="2918868"/>
          <a:ext cx="5727700" cy="4032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Repair Cost (10,000 KRW)</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41.3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Hyundai</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(269)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44.9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Kia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(440)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45.3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47.4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51.2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Renault Korea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66.6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68.6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69.2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MINI</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71.4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76.4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Peugeot</a:t>
                      </a:r>
                    </a:p>
                  </a:txBody>
                  <a:tcPr marL="13716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81.3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82.8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48.8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 </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98.2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3" name="직사각형 2">
            <a:extLst>
              <a:ext uri="{FF2B5EF4-FFF2-40B4-BE49-F238E27FC236}">
                <a16:creationId xmlns:a16="http://schemas.microsoft.com/office/drawing/2014/main" id="{DBD54B51-44BC-F10B-3A83-B2AA95D60B62}"/>
              </a:ext>
            </a:extLst>
          </p:cNvPr>
          <p:cNvSpPr/>
          <p:nvPr/>
        </p:nvSpPr>
        <p:spPr>
          <a:xfrm>
            <a:off x="484347" y="2641495"/>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19] Cost per repair by brand</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lowest)</a:t>
            </a:r>
          </a:p>
        </p:txBody>
      </p:sp>
      <p:sp>
        <p:nvSpPr>
          <p:cNvPr id="4" name="직사각형 3">
            <a:extLst>
              <a:ext uri="{FF2B5EF4-FFF2-40B4-BE49-F238E27FC236}">
                <a16:creationId xmlns:a16="http://schemas.microsoft.com/office/drawing/2014/main" id="{86D4FBFC-D82B-AC4D-62E5-3C55149CA133}"/>
              </a:ext>
            </a:extLst>
          </p:cNvPr>
          <p:cNvSpPr/>
          <p:nvPr/>
        </p:nvSpPr>
        <p:spPr>
          <a:xfrm>
            <a:off x="692695" y="1606681"/>
            <a:ext cx="6198643" cy="1077603"/>
          </a:xfrm>
          <a:prstGeom prst="rect">
            <a:avLst/>
          </a:prstGeom>
        </p:spPr>
        <p:txBody>
          <a:bodyPr wrap="square">
            <a:spAutoFit/>
          </a:bodyPr>
          <a:lstStyle/>
          <a:p>
            <a:pPr>
              <a:lnSpc>
                <a:spcPct val="130000"/>
              </a:lnSpc>
            </a:pPr>
            <a:r>
              <a:rPr lang="en-US" altLang="ko-KR" sz="1300" b="1" kern="100" spc="-70" dirty="0">
                <a:ln>
                  <a:solidFill>
                    <a:prstClr val="white">
                      <a:alpha val="0"/>
                    </a:prstClr>
                  </a:solidFill>
                </a:ln>
                <a:solidFill>
                  <a:prstClr val="black"/>
                </a:solidFill>
                <a:cs typeface="Times New Roman" panose="02020603050405020304" pitchFamily="18" charset="0"/>
              </a:rPr>
              <a:t>The average cost per repair/maintenance was </a:t>
            </a:r>
            <a:r>
              <a:rPr lang="en-US" altLang="ko-KR" sz="1300" b="1" u="sng" kern="100" spc="-70" dirty="0">
                <a:ln>
                  <a:solidFill>
                    <a:prstClr val="white">
                      <a:alpha val="0"/>
                    </a:prstClr>
                  </a:solidFill>
                </a:ln>
                <a:solidFill>
                  <a:prstClr val="black"/>
                </a:solidFill>
                <a:cs typeface="Times New Roman" panose="02020603050405020304" pitchFamily="18" charset="0"/>
              </a:rPr>
              <a:t>828,000 KRW</a:t>
            </a:r>
          </a:p>
          <a:p>
            <a:pPr marL="171450" indent="-171450">
              <a:lnSpc>
                <a:spcPct val="130000"/>
              </a:lnSpc>
              <a:buFontTx/>
              <a:buChar char="-"/>
            </a:pPr>
            <a:r>
              <a:rPr lang="en-US" altLang="ko-KR" sz="1200" kern="100" spc="-70" dirty="0">
                <a:ln>
                  <a:solidFill>
                    <a:prstClr val="white">
                      <a:alpha val="0"/>
                    </a:prstClr>
                  </a:solidFill>
                </a:ln>
                <a:solidFill>
                  <a:prstClr val="black"/>
                </a:solidFill>
                <a:cs typeface="Times New Roman" panose="02020603050405020304" pitchFamily="18" charset="0"/>
              </a:rPr>
              <a:t>GM Korea (413,000 KRW) and Hyundai (449,000 KRW) showed a relatively low repair/maintenance cost.</a:t>
            </a:r>
          </a:p>
          <a:p>
            <a:pPr marL="171450" indent="-171450">
              <a:lnSpc>
                <a:spcPct val="130000"/>
              </a:lnSpc>
              <a:buFontTx/>
              <a:buChar char="-"/>
            </a:pPr>
            <a:r>
              <a:rPr lang="en-US" altLang="ko-KR" sz="1300" kern="100" spc="-70" dirty="0">
                <a:ln>
                  <a:solidFill>
                    <a:schemeClr val="bg1">
                      <a:alpha val="0"/>
                    </a:schemeClr>
                  </a:solidFill>
                </a:ln>
                <a:latin typeface="+mn-ea"/>
                <a:cs typeface="Times New Roman" panose="02020603050405020304" pitchFamily="18" charset="0"/>
              </a:rPr>
              <a:t>Toyota was the only imported brand included in the lowest 5 brands at 512,000 KRW.</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5" name="사각형: 둥근 모서리 4">
            <a:extLst>
              <a:ext uri="{FF2B5EF4-FFF2-40B4-BE49-F238E27FC236}">
                <a16:creationId xmlns:a16="http://schemas.microsoft.com/office/drawing/2014/main" id="{E9694BF0-CA79-A994-7FD6-554243A1D3BD}"/>
              </a:ext>
            </a:extLst>
          </p:cNvPr>
          <p:cNvSpPr/>
          <p:nvPr/>
        </p:nvSpPr>
        <p:spPr>
          <a:xfrm>
            <a:off x="485032" y="16597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1</a:t>
            </a:r>
            <a:endParaRPr lang="ko-KR" altLang="en-US" sz="1300" b="1" kern="0" spc="-30" dirty="0">
              <a:ln>
                <a:solidFill>
                  <a:srgbClr val="4472C4">
                    <a:alpha val="0"/>
                  </a:srgbClr>
                </a:solidFill>
              </a:ln>
              <a:latin typeface="+mn-ea"/>
            </a:endParaRPr>
          </a:p>
        </p:txBody>
      </p:sp>
      <p:sp>
        <p:nvSpPr>
          <p:cNvPr id="6" name="TextBox 5">
            <a:extLst>
              <a:ext uri="{FF2B5EF4-FFF2-40B4-BE49-F238E27FC236}">
                <a16:creationId xmlns:a16="http://schemas.microsoft.com/office/drawing/2014/main" id="{7E62BA58-D074-7871-29E8-548BF0A08466}"/>
              </a:ext>
            </a:extLst>
          </p:cNvPr>
          <p:cNvSpPr txBox="1"/>
          <p:nvPr/>
        </p:nvSpPr>
        <p:spPr>
          <a:xfrm>
            <a:off x="565150" y="7076282"/>
            <a:ext cx="5727700" cy="461665"/>
          </a:xfrm>
          <a:prstGeom prst="rect">
            <a:avLst/>
          </a:prstGeom>
          <a:noFill/>
        </p:spPr>
        <p:txBody>
          <a:bodyPr wrap="square" rtlCol="0">
            <a:spAutoFit/>
          </a:bodyPr>
          <a:lstStyle/>
          <a:p>
            <a:r>
              <a:rPr lang="en-US" altLang="ko-KR" sz="1200" dirty="0"/>
              <a:t>Q: What was the approximate cost of the total service you paid when you had your vehicle serviced at the garage?</a:t>
            </a:r>
            <a:endParaRPr lang="ko-KR" altLang="en-US" sz="1200" dirty="0"/>
          </a:p>
        </p:txBody>
      </p:sp>
    </p:spTree>
    <p:extLst>
      <p:ext uri="{BB962C8B-B14F-4D97-AF65-F5344CB8AC3E}">
        <p14:creationId xmlns:p14="http://schemas.microsoft.com/office/powerpoint/2010/main" val="361363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직사각형 24">
            <a:extLst>
              <a:ext uri="{FF2B5EF4-FFF2-40B4-BE49-F238E27FC236}">
                <a16:creationId xmlns:a16="http://schemas.microsoft.com/office/drawing/2014/main" id="{E0B8B227-50E2-44B2-8D81-6C1574967345}"/>
              </a:ext>
            </a:extLst>
          </p:cNvPr>
          <p:cNvSpPr/>
          <p:nvPr/>
        </p:nvSpPr>
        <p:spPr>
          <a:xfrm>
            <a:off x="484346" y="1859038"/>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 20] Discount experience rate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 the order of highest)</a:t>
            </a:r>
            <a:endParaRPr lang="ko-KR" altLang="ko-KR" sz="1200" kern="100" spc="-70" dirty="0">
              <a:ln>
                <a:solidFill>
                  <a:schemeClr val="bg1">
                    <a:alpha val="0"/>
                  </a:schemeClr>
                </a:solidFill>
              </a:ln>
              <a:latin typeface="+mn-ea"/>
              <a:cs typeface="Times New Roman" panose="02020603050405020304" pitchFamily="18" charset="0"/>
            </a:endParaRPr>
          </a:p>
        </p:txBody>
      </p:sp>
      <p:graphicFrame>
        <p:nvGraphicFramePr>
          <p:cNvPr id="48" name="표 47">
            <a:extLst>
              <a:ext uri="{FF2B5EF4-FFF2-40B4-BE49-F238E27FC236}">
                <a16:creationId xmlns:a16="http://schemas.microsoft.com/office/drawing/2014/main" id="{31405F39-0D7A-43DE-ADE2-1D093E4C2018}"/>
              </a:ext>
            </a:extLst>
          </p:cNvPr>
          <p:cNvGraphicFramePr>
            <a:graphicFrameLocks noGrp="1"/>
          </p:cNvGraphicFramePr>
          <p:nvPr>
            <p:extLst>
              <p:ext uri="{D42A27DB-BD31-4B8C-83A1-F6EECF244321}">
                <p14:modId xmlns:p14="http://schemas.microsoft.com/office/powerpoint/2010/main" val="3215078422"/>
              </p:ext>
            </p:extLst>
          </p:nvPr>
        </p:nvGraphicFramePr>
        <p:xfrm>
          <a:off x="571500" y="2132274"/>
          <a:ext cx="5727700" cy="4284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Repair discount experience</a:t>
                      </a:r>
                      <a:r>
                        <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 </a:t>
                      </a: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Nissan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(123)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36.1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a:solidFill>
                            <a:srgbClr val="000000"/>
                          </a:solidFill>
                          <a:effectLst/>
                          <a:latin typeface="Arial" panose="020B0604020202020204" pitchFamily="34" charset="0"/>
                          <a:ea typeface="맑은 고딕" panose="020B0503020000020004" pitchFamily="50" charset="-127"/>
                          <a:cs typeface="+mn-cs"/>
                        </a:rPr>
                        <a:t>Porsche</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(90)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34.1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GM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33.8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Jaguar</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33.3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29.7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29.4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29.4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Infiniti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29.3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28.9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3162485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MINI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27.4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689938432"/>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Peugeot</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(144)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8271417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BMW</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(1,505)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26.3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3087298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25.8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9298838"/>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25.4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27.0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r h="252000">
                <a:tc vMerge="1">
                  <a:txBody>
                    <a:bodyPr/>
                    <a:lstStyle/>
                    <a:p>
                      <a:pPr latinLnBrk="1"/>
                      <a:endParaRPr lang="ko-KR" altLang="en-US"/>
                    </a:p>
                  </a:txBody>
                  <a:tcPr>
                    <a:lnT w="9525" cap="flat" cmpd="sng" algn="ctr">
                      <a:solidFill>
                        <a:schemeClr val="bg1">
                          <a:lumMod val="75000"/>
                        </a:schemeClr>
                      </a:solidFill>
                      <a:prstDash val="solid"/>
                      <a:round/>
                      <a:headEnd type="none" w="med" len="med"/>
                      <a:tailEnd type="none" w="med" len="med"/>
                    </a:lnT>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24.9</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6566759"/>
                  </a:ext>
                </a:extLst>
              </a:tr>
            </a:tbl>
          </a:graphicData>
        </a:graphic>
      </p:graphicFrame>
      <p:sp>
        <p:nvSpPr>
          <p:cNvPr id="5" name="직사각형 4">
            <a:extLst>
              <a:ext uri="{FF2B5EF4-FFF2-40B4-BE49-F238E27FC236}">
                <a16:creationId xmlns:a16="http://schemas.microsoft.com/office/drawing/2014/main" id="{9CAEB1DA-CDBF-431E-A22F-91EF47B7FD61}"/>
              </a:ext>
            </a:extLst>
          </p:cNvPr>
          <p:cNvSpPr/>
          <p:nvPr/>
        </p:nvSpPr>
        <p:spPr>
          <a:xfrm>
            <a:off x="683171" y="879794"/>
            <a:ext cx="5999569" cy="818686"/>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solidFill>
                  <a:prstClr val="black"/>
                </a:solidFill>
                <a:cs typeface="Times New Roman" panose="02020603050405020304" pitchFamily="18" charset="0"/>
              </a:rPr>
              <a:t>25.4%</a:t>
            </a:r>
            <a:r>
              <a:rPr lang="en-US" altLang="ko-KR" sz="1300" b="1" kern="100" spc="-70" dirty="0">
                <a:ln>
                  <a:solidFill>
                    <a:prstClr val="white">
                      <a:alpha val="0"/>
                    </a:prstClr>
                  </a:solidFill>
                </a:ln>
                <a:solidFill>
                  <a:prstClr val="black"/>
                </a:solidFill>
                <a:cs typeface="Times New Roman" panose="02020603050405020304" pitchFamily="18" charset="0"/>
              </a:rPr>
              <a:t> of customers experienced ‘Discount on the repair/maintenance bill’.</a:t>
            </a:r>
          </a:p>
          <a:p>
            <a:pPr>
              <a:lnSpc>
                <a:spcPct val="130000"/>
              </a:lnSpc>
            </a:pPr>
            <a:r>
              <a:rPr lang="en-US" altLang="ko-KR" sz="1200" kern="100" spc="-70" dirty="0">
                <a:ln>
                  <a:solidFill>
                    <a:prstClr val="white">
                      <a:alpha val="0"/>
                    </a:prstClr>
                  </a:solidFill>
                </a:ln>
                <a:solidFill>
                  <a:prstClr val="black"/>
                </a:solidFill>
                <a:latin typeface="+mn-ea"/>
                <a:cs typeface="Times New Roman" panose="02020603050405020304" pitchFamily="18" charset="0"/>
              </a:rPr>
              <a:t>- Brands with the most discounts on the repair/maintenance bill were Nissan (36.1%) and Porsche (34.1%)</a:t>
            </a:r>
            <a:endParaRPr lang="ko-KR" altLang="en-US" sz="1300" kern="100" spc="-70" dirty="0">
              <a:ln>
                <a:solidFill>
                  <a:schemeClr val="bg1">
                    <a:alpha val="0"/>
                  </a:schemeClr>
                </a:solidFill>
              </a:ln>
              <a:latin typeface="+mn-ea"/>
              <a:cs typeface="Times New Roman" panose="02020603050405020304" pitchFamily="18" charset="0"/>
            </a:endParaRPr>
          </a:p>
        </p:txBody>
      </p:sp>
      <p:sp>
        <p:nvSpPr>
          <p:cNvPr id="30" name="사각형: 둥근 모서리 29">
            <a:extLst>
              <a:ext uri="{FF2B5EF4-FFF2-40B4-BE49-F238E27FC236}">
                <a16:creationId xmlns:a16="http://schemas.microsoft.com/office/drawing/2014/main" id="{AA8B4054-D3B6-4515-A3F5-11502748C0F6}"/>
              </a:ext>
            </a:extLst>
          </p:cNvPr>
          <p:cNvSpPr/>
          <p:nvPr/>
        </p:nvSpPr>
        <p:spPr>
          <a:xfrm>
            <a:off x="485032" y="9231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2</a:t>
            </a:r>
            <a:endParaRPr lang="ko-KR" altLang="en-US" sz="1300" b="1" kern="0" spc="-30" dirty="0">
              <a:ln>
                <a:solidFill>
                  <a:srgbClr val="4472C4">
                    <a:alpha val="0"/>
                  </a:srgbClr>
                </a:solidFill>
              </a:ln>
              <a:latin typeface="+mn-ea"/>
            </a:endParaRPr>
          </a:p>
        </p:txBody>
      </p:sp>
      <p:sp>
        <p:nvSpPr>
          <p:cNvPr id="2" name="TextBox 1">
            <a:extLst>
              <a:ext uri="{FF2B5EF4-FFF2-40B4-BE49-F238E27FC236}">
                <a16:creationId xmlns:a16="http://schemas.microsoft.com/office/drawing/2014/main" id="{84BF6A74-B9BE-E0AC-D67D-F7B522FF12CB}"/>
              </a:ext>
            </a:extLst>
          </p:cNvPr>
          <p:cNvSpPr txBox="1"/>
          <p:nvPr/>
        </p:nvSpPr>
        <p:spPr>
          <a:xfrm>
            <a:off x="565150" y="6504782"/>
            <a:ext cx="5727700" cy="461665"/>
          </a:xfrm>
          <a:prstGeom prst="rect">
            <a:avLst/>
          </a:prstGeom>
          <a:noFill/>
        </p:spPr>
        <p:txBody>
          <a:bodyPr wrap="square" rtlCol="0">
            <a:spAutoFit/>
          </a:bodyPr>
          <a:lstStyle/>
          <a:p>
            <a:r>
              <a:rPr lang="en-US" altLang="ko-KR" sz="1200" dirty="0"/>
              <a:t>Q: On my recent visit to that garage, they gave me a discount on repairs. (Yes/No)</a:t>
            </a:r>
            <a:endParaRPr lang="ko-KR" altLang="en-US" sz="1200" dirty="0"/>
          </a:p>
        </p:txBody>
      </p:sp>
    </p:spTree>
    <p:extLst>
      <p:ext uri="{BB962C8B-B14F-4D97-AF65-F5344CB8AC3E}">
        <p14:creationId xmlns:p14="http://schemas.microsoft.com/office/powerpoint/2010/main" val="284078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표 6">
            <a:extLst>
              <a:ext uri="{FF2B5EF4-FFF2-40B4-BE49-F238E27FC236}">
                <a16:creationId xmlns:a16="http://schemas.microsoft.com/office/drawing/2014/main" id="{24CE4851-74B8-466E-91A9-12AC3382D468}"/>
              </a:ext>
            </a:extLst>
          </p:cNvPr>
          <p:cNvGraphicFramePr>
            <a:graphicFrameLocks noGrp="1"/>
          </p:cNvGraphicFramePr>
          <p:nvPr>
            <p:extLst>
              <p:ext uri="{D42A27DB-BD31-4B8C-83A1-F6EECF244321}">
                <p14:modId xmlns:p14="http://schemas.microsoft.com/office/powerpoint/2010/main" val="3935893127"/>
              </p:ext>
            </p:extLst>
          </p:nvPr>
        </p:nvGraphicFramePr>
        <p:xfrm>
          <a:off x="571501" y="2436268"/>
          <a:ext cx="5727700" cy="4032000"/>
        </p:xfrm>
        <a:graphic>
          <a:graphicData uri="http://schemas.openxmlformats.org/drawingml/2006/table">
            <a:tbl>
              <a:tblPr firstRow="1" firstCol="1" bandRow="1">
                <a:tableStyleId>{5C22544A-7EE6-4342-B048-85BDC9FD1C3A}</a:tableStyleId>
              </a:tblPr>
              <a:tblGrid>
                <a:gridCol w="535925">
                  <a:extLst>
                    <a:ext uri="{9D8B030D-6E8A-4147-A177-3AD203B41FA5}">
                      <a16:colId xmlns:a16="http://schemas.microsoft.com/office/drawing/2014/main" val="375294787"/>
                    </a:ext>
                  </a:extLst>
                </a:gridCol>
                <a:gridCol w="2311177">
                  <a:extLst>
                    <a:ext uri="{9D8B030D-6E8A-4147-A177-3AD203B41FA5}">
                      <a16:colId xmlns:a16="http://schemas.microsoft.com/office/drawing/2014/main" val="2160277957"/>
                    </a:ext>
                  </a:extLst>
                </a:gridCol>
                <a:gridCol w="569421">
                  <a:extLst>
                    <a:ext uri="{9D8B030D-6E8A-4147-A177-3AD203B41FA5}">
                      <a16:colId xmlns:a16="http://schemas.microsoft.com/office/drawing/2014/main" val="577226620"/>
                    </a:ext>
                  </a:extLst>
                </a:gridCol>
                <a:gridCol w="2311177">
                  <a:extLst>
                    <a:ext uri="{9D8B030D-6E8A-4147-A177-3AD203B41FA5}">
                      <a16:colId xmlns:a16="http://schemas.microsoft.com/office/drawing/2014/main" val="1246180645"/>
                    </a:ext>
                  </a:extLst>
                </a:gridCol>
              </a:tblGrid>
              <a:tr h="252000">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Rank</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Brand</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(N)</a:t>
                      </a:r>
                      <a:endParaRPr lang="ko-KR" altLang="en-US"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bg1"/>
                          </a:solidFill>
                          <a:latin typeface="Arial" panose="020B0604020202020204" pitchFamily="34" charset="0"/>
                          <a:ea typeface="+mn-ea"/>
                          <a:cs typeface="Arial" panose="020B0604020202020204" pitchFamily="34" charset="0"/>
                        </a:rPr>
                        <a:t>Complaint filing rate (%)</a:t>
                      </a:r>
                    </a:p>
                  </a:txBody>
                  <a:tcPr marL="0" marR="0" marT="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4007510916"/>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Lexus</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(304)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4.8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9972850"/>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Toyota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(346)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6.4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24820718"/>
                  </a:ext>
                </a:extLst>
              </a:tr>
              <a:tr h="252000">
                <a:tc>
                  <a:txBody>
                    <a:bodyPr/>
                    <a:lstStyle/>
                    <a:p>
                      <a:pPr marL="0" algn="ctr" defTabSz="685800" rtl="0" eaLnBrk="1" fontAlgn="ctr" latinLnBrk="0" hangingPunct="1">
                        <a:lnSpc>
                          <a:spcPct val="100000"/>
                        </a:lnSpc>
                        <a:spcAft>
                          <a:spcPts val="0"/>
                        </a:spcAft>
                      </a:pPr>
                      <a:r>
                        <a:rPr lang="en-US" altLang="ko-KR" sz="1100" b="1" kern="100" spc="-70" baseline="0">
                          <a:ln>
                            <a:solidFill>
                              <a:schemeClr val="bg1">
                                <a:alpha val="0"/>
                              </a:schemeClr>
                            </a:solidFill>
                          </a:ln>
                          <a:solidFill>
                            <a:schemeClr val="tx1"/>
                          </a:solidFill>
                          <a:latin typeface="Arial" panose="020B0604020202020204" pitchFamily="34" charset="0"/>
                          <a:ea typeface="+mn-ea"/>
                          <a:cs typeface="Arial" panose="020B0604020202020204" pitchFamily="34" charset="0"/>
                        </a:rPr>
                        <a:t>3</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Infiniti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(75)</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8.3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195500"/>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4</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Volvo</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8.7</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86759626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5</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err="1">
                          <a:solidFill>
                            <a:srgbClr val="000000"/>
                          </a:solidFill>
                          <a:effectLst/>
                          <a:latin typeface="Arial" panose="020B0604020202020204" pitchFamily="34" charset="0"/>
                          <a:ea typeface="맑은 고딕" panose="020B0503020000020004" pitchFamily="50" charset="-127"/>
                          <a:cs typeface="+mn-cs"/>
                        </a:rPr>
                        <a:t>Ssangyong</a:t>
                      </a:r>
                      <a:endPar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endParaRP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(797)</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4239312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6</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Honda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(289)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a:solidFill>
                            <a:srgbClr val="000000"/>
                          </a:solidFill>
                          <a:effectLst/>
                          <a:latin typeface="Arial" panose="020B0604020202020204" pitchFamily="34" charset="0"/>
                          <a:ea typeface="맑은 고딕" panose="020B0503020000020004" pitchFamily="50" charset="-127"/>
                          <a:cs typeface="+mn-cs"/>
                        </a:rPr>
                        <a:t>9.6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10763713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7</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Mercedes-Benz</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(1,354)</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9.8</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027935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8</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Ford</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(272)</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10.3</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32262378"/>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9</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Volkswagen</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(593)</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10.5</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1690043"/>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10</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Renault Korea</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(229)</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11.2</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24485347"/>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11</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Audi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(496)</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12.0</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2507601"/>
                  </a:ext>
                </a:extLst>
              </a:tr>
              <a:tr h="252000">
                <a:tc>
                  <a:txBody>
                    <a:bodyPr/>
                    <a:lstStyle/>
                    <a:p>
                      <a:pPr marL="0" algn="ctr" defTabSz="685800" rtl="0" eaLnBrk="1" fontAlgn="ctr"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12</a:t>
                      </a:r>
                    </a:p>
                  </a:txBody>
                  <a:tcPr marL="9525" marR="9525" marT="9525" marB="0" anchor="ctr">
                    <a:lnL w="12700" cmpd="sng">
                      <a:noFill/>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sz="1100" b="0" i="0" u="none" strike="noStrike" kern="1200" dirty="0">
                          <a:solidFill>
                            <a:srgbClr val="000000"/>
                          </a:solidFill>
                          <a:effectLst/>
                          <a:latin typeface="Arial" panose="020B0604020202020204" pitchFamily="34" charset="0"/>
                          <a:ea typeface="맑은 고딕" panose="020B0503020000020004" pitchFamily="50" charset="-127"/>
                          <a:cs typeface="+mn-cs"/>
                        </a:rPr>
                        <a:t>MINI</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(200)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EEEEE"/>
                    </a:solidFill>
                  </a:tcPr>
                </a:tc>
                <a:extLst>
                  <a:ext uri="{0D108BD9-81ED-4DB2-BD59-A6C34878D82A}">
                    <a16:rowId xmlns:a16="http://schemas.microsoft.com/office/drawing/2014/main" val="2506036383"/>
                  </a:ext>
                </a:extLst>
              </a:tr>
              <a:tr h="252000">
                <a:tc rowSpan="3">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Average</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12700" cmpd="sng">
                      <a:noFill/>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rPr>
                        <a:t>Total</a:t>
                      </a:r>
                      <a:endParaRPr lang="ko-KR" altLang="en-US" sz="1100" b="1" kern="100" spc="-70" baseline="0" dirty="0">
                        <a:ln>
                          <a:solidFill>
                            <a:schemeClr val="bg1">
                              <a:alpha val="0"/>
                            </a:schemeClr>
                          </a:solidFill>
                        </a:ln>
                        <a:solidFill>
                          <a:schemeClr val="tx1"/>
                        </a:solidFill>
                        <a:latin typeface="Arial" panose="020B0604020202020204" pitchFamily="34" charset="0"/>
                        <a:ea typeface="+mn-ea"/>
                        <a:cs typeface="Arial" panose="020B0604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(8,921)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12.6</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9525" cap="flat" cmpd="sng" algn="ctr">
                      <a:solidFill>
                        <a:schemeClr val="bg1">
                          <a:lumMod val="75000"/>
                        </a:schemeClr>
                      </a:solidFill>
                      <a:prstDash val="solid"/>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8465469"/>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Domestic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(2,151)</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14.4</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6350" cap="flat" cmpd="sng" algn="ctr">
                      <a:solidFill>
                        <a:schemeClr val="bg1">
                          <a:lumMod val="65000"/>
                        </a:schemeClr>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1805231"/>
                  </a:ext>
                </a:extLst>
              </a:tr>
              <a:tr h="252000">
                <a:tc vMerge="1">
                  <a:txBody>
                    <a:bodyPr/>
                    <a:lstStyle/>
                    <a:p>
                      <a:pPr latinLnBrk="1"/>
                      <a:endParaRPr lang="ko-KR" altLang="en-US"/>
                    </a:p>
                  </a:txBody>
                  <a:tcPr/>
                </a:tc>
                <a:tc>
                  <a:txBody>
                    <a:bodyPr/>
                    <a:lstStyle/>
                    <a:p>
                      <a:pPr marL="0" algn="ctr" defTabSz="685800" rtl="0" eaLnBrk="1" latinLnBrk="0" hangingPunct="1">
                        <a:lnSpc>
                          <a:spcPct val="100000"/>
                        </a:lnSpc>
                        <a:spcAft>
                          <a:spcPts val="0"/>
                        </a:spcAft>
                      </a:pPr>
                      <a:r>
                        <a:rPr lang="en-US" altLang="ko-KR" sz="1100" b="1" kern="100" spc="-70" baseline="0" dirty="0">
                          <a:ln>
                            <a:solidFill>
                              <a:schemeClr val="bg1">
                                <a:alpha val="0"/>
                              </a:schemeClr>
                            </a:solidFill>
                          </a:ln>
                          <a:solidFill>
                            <a:schemeClr val="tx1"/>
                          </a:solidFill>
                          <a:latin typeface="+mn-ea"/>
                          <a:ea typeface="+mn-ea"/>
                          <a:cs typeface="Times New Roman" panose="02020603050405020304" pitchFamily="18" charset="0"/>
                        </a:rPr>
                        <a:t>Imported Vehicle Owners</a:t>
                      </a:r>
                      <a:endParaRPr lang="ko-KR" altLang="en-US" sz="1100" b="1" kern="100" spc="-70" baseline="0" dirty="0">
                        <a:ln>
                          <a:solidFill>
                            <a:schemeClr val="bg1">
                              <a:alpha val="0"/>
                            </a:schemeClr>
                          </a:solidFill>
                        </a:ln>
                        <a:solidFill>
                          <a:schemeClr val="tx1"/>
                        </a:solidFill>
                        <a:latin typeface="+mn-ea"/>
                        <a:ea typeface="+mn-ea"/>
                        <a:cs typeface="Times New Roman" panose="02020603050405020304" pitchFamily="18"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950" kern="100" spc="-70" baseline="0" dirty="0">
                          <a:ln>
                            <a:solidFill>
                              <a:schemeClr val="bg1">
                                <a:alpha val="0"/>
                              </a:schemeClr>
                            </a:solidFill>
                          </a:ln>
                          <a:solidFill>
                            <a:schemeClr val="tx1">
                              <a:lumMod val="65000"/>
                              <a:lumOff val="35000"/>
                            </a:schemeClr>
                          </a:solidFill>
                          <a:latin typeface="+mn-ea"/>
                          <a:ea typeface="+mn-ea"/>
                          <a:cs typeface="Times New Roman" panose="02020603050405020304" pitchFamily="18" charset="0"/>
                        </a:rPr>
                        <a:t>(6,770)</a:t>
                      </a:r>
                    </a:p>
                  </a:txBody>
                  <a:tcPr marL="7620" marR="7620" marT="762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685800" rtl="0" eaLnBrk="1" fontAlgn="ctr" latinLnBrk="1" hangingPunct="1"/>
                      <a:r>
                        <a:rPr lang="en-US" altLang="ko-KR" sz="1100" b="0" i="0" u="none" strike="noStrike" kern="1200" dirty="0">
                          <a:solidFill>
                            <a:srgbClr val="000000"/>
                          </a:solidFill>
                          <a:effectLst/>
                          <a:latin typeface="Arial" panose="020B0604020202020204" pitchFamily="34" charset="0"/>
                          <a:ea typeface="맑은 고딕" panose="020B0503020000020004" pitchFamily="50" charset="-127"/>
                          <a:cs typeface="+mn-cs"/>
                        </a:rPr>
                        <a:t>12.1</a:t>
                      </a:r>
                    </a:p>
                  </a:txBody>
                  <a:tcPr marL="7620" marR="7620" marT="7620" marB="0" anchor="ctr">
                    <a:lnL w="6350" cap="flat" cmpd="sng" algn="ctr">
                      <a:solidFill>
                        <a:schemeClr val="bg1">
                          <a:lumMod val="75000"/>
                        </a:schemeClr>
                      </a:solidFill>
                      <a:prstDash val="solid"/>
                      <a:round/>
                      <a:headEnd type="none" w="med" len="med"/>
                      <a:tailEnd type="none" w="med" len="med"/>
                    </a:lnL>
                    <a:lnR w="12700" cmpd="sng">
                      <a:noFill/>
                    </a:lnR>
                    <a:lnT w="6350" cap="flat" cmpd="sng" algn="ctr">
                      <a:solidFill>
                        <a:schemeClr val="bg1">
                          <a:lumMod val="65000"/>
                        </a:schemeClr>
                      </a:solidFill>
                      <a:prstDash val="dot"/>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7051553"/>
                  </a:ext>
                </a:extLst>
              </a:tr>
            </a:tbl>
          </a:graphicData>
        </a:graphic>
      </p:graphicFrame>
      <p:sp>
        <p:nvSpPr>
          <p:cNvPr id="8" name="직사각형 7">
            <a:extLst>
              <a:ext uri="{FF2B5EF4-FFF2-40B4-BE49-F238E27FC236}">
                <a16:creationId xmlns:a16="http://schemas.microsoft.com/office/drawing/2014/main" id="{8C89FEC7-5E7A-4006-9086-F2D519A1C86F}"/>
              </a:ext>
            </a:extLst>
          </p:cNvPr>
          <p:cNvSpPr/>
          <p:nvPr/>
        </p:nvSpPr>
        <p:spPr>
          <a:xfrm>
            <a:off x="484347" y="2158895"/>
            <a:ext cx="5889307" cy="278218"/>
          </a:xfrm>
          <a:prstGeom prst="rect">
            <a:avLst/>
          </a:prstGeom>
        </p:spPr>
        <p:txBody>
          <a:bodyPr wrap="square">
            <a:spAutoFit/>
          </a:bodyPr>
          <a:lstStyle/>
          <a:p>
            <a:pPr>
              <a:lnSpc>
                <a:spcPct val="110000"/>
              </a:lnSpc>
              <a:spcBef>
                <a:spcPts val="100"/>
              </a:spcBef>
              <a:spcAft>
                <a:spcPts val="100"/>
              </a:spcAft>
            </a:pPr>
            <a:r>
              <a:rPr lang="en-US" altLang="ko-KR" sz="1200" kern="100" spc="-70" dirty="0">
                <a:ln>
                  <a:solidFill>
                    <a:schemeClr val="bg1">
                      <a:alpha val="0"/>
                    </a:schemeClr>
                  </a:solidFill>
                </a:ln>
                <a:latin typeface="+mn-ea"/>
                <a:cs typeface="Times New Roman" panose="02020603050405020304" pitchFamily="18" charset="0"/>
              </a:rPr>
              <a:t>[Table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21] Complaints filing rate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(In</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the</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order</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of</a:t>
            </a:r>
            <a:r>
              <a:rPr lang="ko-KR" altLang="en-US" sz="1200" kern="100" spc="-70" dirty="0">
                <a:ln>
                  <a:solidFill>
                    <a:schemeClr val="bg1">
                      <a:alpha val="0"/>
                    </a:schemeClr>
                  </a:solidFill>
                </a:ln>
                <a:latin typeface="+mn-ea"/>
                <a:cs typeface="Times New Roman" panose="02020603050405020304" pitchFamily="18" charset="0"/>
              </a:rPr>
              <a:t> </a:t>
            </a:r>
            <a:r>
              <a:rPr lang="en-US" altLang="ko-KR" sz="1200" kern="100" spc="-70" dirty="0">
                <a:ln>
                  <a:solidFill>
                    <a:schemeClr val="bg1">
                      <a:alpha val="0"/>
                    </a:schemeClr>
                  </a:solidFill>
                </a:ln>
                <a:latin typeface="+mn-ea"/>
                <a:cs typeface="Times New Roman" panose="02020603050405020304" pitchFamily="18" charset="0"/>
              </a:rPr>
              <a:t>lowest)</a:t>
            </a:r>
          </a:p>
        </p:txBody>
      </p:sp>
      <p:sp>
        <p:nvSpPr>
          <p:cNvPr id="29" name="직사각형 28">
            <a:extLst>
              <a:ext uri="{FF2B5EF4-FFF2-40B4-BE49-F238E27FC236}">
                <a16:creationId xmlns:a16="http://schemas.microsoft.com/office/drawing/2014/main" id="{EB684E7C-FD73-4E0F-B789-BA4D8C0D5DAB}"/>
              </a:ext>
            </a:extLst>
          </p:cNvPr>
          <p:cNvSpPr/>
          <p:nvPr/>
        </p:nvSpPr>
        <p:spPr>
          <a:xfrm>
            <a:off x="692695" y="1124081"/>
            <a:ext cx="5616029" cy="818686"/>
          </a:xfrm>
          <a:prstGeom prst="rect">
            <a:avLst/>
          </a:prstGeom>
        </p:spPr>
        <p:txBody>
          <a:bodyPr wrap="square">
            <a:spAutoFit/>
          </a:bodyPr>
          <a:lstStyle/>
          <a:p>
            <a:pPr>
              <a:lnSpc>
                <a:spcPct val="130000"/>
              </a:lnSpc>
            </a:pPr>
            <a:r>
              <a:rPr lang="en-US" altLang="ko-KR" sz="1300" b="1" u="sng" kern="100" spc="-70" dirty="0">
                <a:ln>
                  <a:solidFill>
                    <a:prstClr val="white">
                      <a:alpha val="0"/>
                    </a:prstClr>
                  </a:solidFill>
                </a:ln>
                <a:solidFill>
                  <a:prstClr val="black"/>
                </a:solidFill>
                <a:cs typeface="Times New Roman" panose="02020603050405020304" pitchFamily="18" charset="0"/>
              </a:rPr>
              <a:t>12.6%</a:t>
            </a:r>
            <a:r>
              <a:rPr lang="en-US" altLang="ko-KR" sz="1300" b="1" kern="100" spc="-70" dirty="0">
                <a:ln>
                  <a:solidFill>
                    <a:prstClr val="white">
                      <a:alpha val="0"/>
                    </a:prstClr>
                  </a:solidFill>
                </a:ln>
                <a:solidFill>
                  <a:prstClr val="black"/>
                </a:solidFill>
                <a:cs typeface="Times New Roman" panose="02020603050405020304" pitchFamily="18" charset="0"/>
              </a:rPr>
              <a:t> of customers filed complaints about the repair/maintenance received.</a:t>
            </a:r>
            <a:r>
              <a:rPr lang="ko-KR" altLang="en-US" sz="1300" b="1" u="sng" kern="100" spc="-70" dirty="0">
                <a:ln>
                  <a:solidFill>
                    <a:prstClr val="white">
                      <a:alpha val="0"/>
                    </a:prstClr>
                  </a:solidFill>
                </a:ln>
                <a:solidFill>
                  <a:srgbClr val="C00000"/>
                </a:solidFill>
                <a:cs typeface="Times New Roman" panose="02020603050405020304" pitchFamily="18" charset="0"/>
              </a:rPr>
              <a:t/>
            </a:r>
            <a:br>
              <a:rPr lang="ko-KR" altLang="en-US" sz="1300" b="1" u="sng" kern="100" spc="-70" dirty="0">
                <a:ln>
                  <a:solidFill>
                    <a:prstClr val="white">
                      <a:alpha val="0"/>
                    </a:prstClr>
                  </a:solidFill>
                </a:ln>
                <a:solidFill>
                  <a:srgbClr val="C00000"/>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Brands with a low complaints filing rate were Lexus(4.8%)</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and</a:t>
            </a:r>
            <a:r>
              <a:rPr lang="ko-KR" altLang="en-US"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a:ln>
                  <a:solidFill>
                    <a:prstClr val="white">
                      <a:alpha val="0"/>
                    </a:prstClr>
                  </a:solidFill>
                </a:ln>
                <a:solidFill>
                  <a:prstClr val="black"/>
                </a:solidFill>
                <a:cs typeface="Times New Roman" panose="02020603050405020304" pitchFamily="18" charset="0"/>
              </a:rPr>
              <a:t>Toyota(6.4%)</a:t>
            </a:r>
            <a:r>
              <a:rPr lang="ko-KR" altLang="en-US" sz="1200" kern="100" spc="-70" dirty="0">
                <a:ln>
                  <a:solidFill>
                    <a:prstClr val="white">
                      <a:alpha val="0"/>
                    </a:prstClr>
                  </a:solidFill>
                </a:ln>
                <a:solidFill>
                  <a:prstClr val="black"/>
                </a:solidFill>
                <a:cs typeface="Times New Roman" panose="02020603050405020304" pitchFamily="18" charset="0"/>
              </a:rPr>
              <a:t/>
            </a:r>
            <a:br>
              <a:rPr lang="ko-KR" altLang="en-US" sz="1200" kern="100" spc="-70" dirty="0">
                <a:ln>
                  <a:solidFill>
                    <a:prstClr val="white">
                      <a:alpha val="0"/>
                    </a:prstClr>
                  </a:solidFill>
                </a:ln>
                <a:solidFill>
                  <a:prstClr val="black"/>
                </a:solidFill>
                <a:cs typeface="Times New Roman" panose="02020603050405020304" pitchFamily="18" charset="0"/>
              </a:rPr>
            </a:br>
            <a:r>
              <a:rPr lang="en-US" altLang="ko-KR" sz="1200" kern="100" spc="-70" dirty="0">
                <a:ln>
                  <a:solidFill>
                    <a:prstClr val="white">
                      <a:alpha val="0"/>
                    </a:prstClr>
                  </a:solidFill>
                </a:ln>
                <a:solidFill>
                  <a:prstClr val="black"/>
                </a:solidFill>
                <a:cs typeface="Times New Roman" panose="02020603050405020304" pitchFamily="18" charset="0"/>
              </a:rPr>
              <a:t>- </a:t>
            </a:r>
            <a:r>
              <a:rPr lang="en-US" altLang="ko-KR" sz="1200" kern="100" spc="-70" dirty="0" err="1">
                <a:ln>
                  <a:solidFill>
                    <a:prstClr val="white">
                      <a:alpha val="0"/>
                    </a:prstClr>
                  </a:solidFill>
                </a:ln>
                <a:solidFill>
                  <a:prstClr val="black"/>
                </a:solidFill>
                <a:cs typeface="Times New Roman" panose="02020603050405020304" pitchFamily="18" charset="0"/>
              </a:rPr>
              <a:t>Ssangyong</a:t>
            </a:r>
            <a:r>
              <a:rPr lang="en-US" altLang="ko-KR" sz="1200" kern="100" spc="-70" dirty="0">
                <a:ln>
                  <a:solidFill>
                    <a:prstClr val="white">
                      <a:alpha val="0"/>
                    </a:prstClr>
                  </a:solidFill>
                </a:ln>
                <a:solidFill>
                  <a:prstClr val="black"/>
                </a:solidFill>
                <a:cs typeface="Times New Roman" panose="02020603050405020304" pitchFamily="18" charset="0"/>
              </a:rPr>
              <a:t>, among domestic brands had the lowest rate at 9.3%</a:t>
            </a:r>
            <a:endParaRPr lang="ko-KR" altLang="en-US" sz="1300" b="1" kern="100" spc="-70" dirty="0">
              <a:ln>
                <a:solidFill>
                  <a:schemeClr val="bg1">
                    <a:alpha val="0"/>
                  </a:schemeClr>
                </a:solidFill>
              </a:ln>
              <a:latin typeface="+mn-ea"/>
              <a:cs typeface="Times New Roman" panose="02020603050405020304" pitchFamily="18" charset="0"/>
            </a:endParaRPr>
          </a:p>
        </p:txBody>
      </p:sp>
      <p:sp>
        <p:nvSpPr>
          <p:cNvPr id="9" name="사각형: 둥근 모서리 8">
            <a:extLst>
              <a:ext uri="{FF2B5EF4-FFF2-40B4-BE49-F238E27FC236}">
                <a16:creationId xmlns:a16="http://schemas.microsoft.com/office/drawing/2014/main" id="{8564D47E-0F12-451F-A6A2-764D4A8B0C01}"/>
              </a:ext>
            </a:extLst>
          </p:cNvPr>
          <p:cNvSpPr/>
          <p:nvPr/>
        </p:nvSpPr>
        <p:spPr>
          <a:xfrm>
            <a:off x="485032" y="1177186"/>
            <a:ext cx="196142" cy="223572"/>
          </a:xfrm>
          <a:prstGeom prst="roundRect">
            <a:avLst>
              <a:gd name="adj" fmla="val 0"/>
            </a:avLst>
          </a:prstGeom>
          <a:solidFill>
            <a:schemeClr val="bg1"/>
          </a:solidFill>
          <a:ln w="3175">
            <a:solidFill>
              <a:schemeClr val="bg1">
                <a:lumMod val="85000"/>
              </a:schemeClr>
            </a:solidFill>
          </a:ln>
          <a:effectLst>
            <a:outerShdw dist="31750" dir="2700000" algn="tl" rotWithShape="0">
              <a:schemeClr val="tx1">
                <a:lumMod val="65000"/>
                <a:lumOff val="35000"/>
              </a:schemeClr>
            </a:outerShdw>
          </a:effectLst>
        </p:spPr>
        <p:txBody>
          <a:bodyPr rot="0" spcFirstLastPara="0" vertOverflow="overflow" horzOverflow="overflow" vert="horz" wrap="square" lIns="0" tIns="36000" rIns="0" bIns="0" numCol="1" spcCol="0" rtlCol="0" fromWordArt="0" anchor="ctr" anchorCtr="0" forceAA="0" compatLnSpc="1">
            <a:prstTxWarp prst="textNoShape">
              <a:avLst/>
            </a:prstTxWarp>
            <a:noAutofit/>
          </a:bodyPr>
          <a:lstStyle/>
          <a:p>
            <a:pPr algn="ctr" defTabSz="914400" fontAlgn="ctr"/>
            <a:r>
              <a:rPr lang="en-US" altLang="ko-KR" sz="1300" b="1" kern="0" spc="-30" dirty="0">
                <a:ln>
                  <a:solidFill>
                    <a:srgbClr val="4472C4">
                      <a:alpha val="0"/>
                    </a:srgbClr>
                  </a:solidFill>
                </a:ln>
                <a:latin typeface="+mn-ea"/>
              </a:rPr>
              <a:t>3</a:t>
            </a:r>
            <a:endParaRPr lang="ko-KR" altLang="en-US" sz="1300" b="1" kern="0" spc="-30" dirty="0">
              <a:ln>
                <a:solidFill>
                  <a:srgbClr val="4472C4">
                    <a:alpha val="0"/>
                  </a:srgbClr>
                </a:solidFill>
              </a:ln>
              <a:latin typeface="+mn-ea"/>
            </a:endParaRPr>
          </a:p>
        </p:txBody>
      </p:sp>
      <p:grpSp>
        <p:nvGrpSpPr>
          <p:cNvPr id="20" name="그룹 19">
            <a:extLst>
              <a:ext uri="{FF2B5EF4-FFF2-40B4-BE49-F238E27FC236}">
                <a16:creationId xmlns:a16="http://schemas.microsoft.com/office/drawing/2014/main" id="{5F1EAC8E-4355-CECE-6997-6DE06B9EC116}"/>
              </a:ext>
            </a:extLst>
          </p:cNvPr>
          <p:cNvGrpSpPr/>
          <p:nvPr/>
        </p:nvGrpSpPr>
        <p:grpSpPr>
          <a:xfrm>
            <a:off x="548680" y="7926625"/>
            <a:ext cx="6137870" cy="823392"/>
            <a:chOff x="548680" y="8640365"/>
            <a:chExt cx="6137870" cy="823392"/>
          </a:xfrm>
        </p:grpSpPr>
        <p:grpSp>
          <p:nvGrpSpPr>
            <p:cNvPr id="21" name="그룹 20">
              <a:extLst>
                <a:ext uri="{FF2B5EF4-FFF2-40B4-BE49-F238E27FC236}">
                  <a16:creationId xmlns:a16="http://schemas.microsoft.com/office/drawing/2014/main" id="{09B4B536-5A02-EA17-4522-4D9A5FAA7C7F}"/>
                </a:ext>
              </a:extLst>
            </p:cNvPr>
            <p:cNvGrpSpPr/>
            <p:nvPr/>
          </p:nvGrpSpPr>
          <p:grpSpPr>
            <a:xfrm>
              <a:off x="548680" y="8640365"/>
              <a:ext cx="5760640" cy="823392"/>
              <a:chOff x="548680" y="8640365"/>
              <a:chExt cx="5760640" cy="823392"/>
            </a:xfrm>
          </p:grpSpPr>
          <p:sp>
            <p:nvSpPr>
              <p:cNvPr id="33" name="직사각형 32">
                <a:extLst>
                  <a:ext uri="{FF2B5EF4-FFF2-40B4-BE49-F238E27FC236}">
                    <a16:creationId xmlns:a16="http://schemas.microsoft.com/office/drawing/2014/main" id="{FB8D40D0-7FAE-CD1A-A52C-DBC998BD5D89}"/>
                  </a:ext>
                </a:extLst>
              </p:cNvPr>
              <p:cNvSpPr/>
              <p:nvPr/>
            </p:nvSpPr>
            <p:spPr>
              <a:xfrm>
                <a:off x="548680" y="8640365"/>
                <a:ext cx="5760640" cy="823392"/>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288000" tIns="108000" rtlCol="0" anchor="t" anchorCtr="0"/>
              <a:lstStyle/>
              <a:p>
                <a:pPr>
                  <a:spcAft>
                    <a:spcPts val="600"/>
                  </a:spcAft>
                </a:pPr>
                <a:endParaRPr lang="ko-KR" altLang="en-US" sz="1300" spc="-60" dirty="0">
                  <a:ln>
                    <a:solidFill>
                      <a:schemeClr val="accent1">
                        <a:alpha val="0"/>
                      </a:schemeClr>
                    </a:solidFill>
                  </a:ln>
                  <a:solidFill>
                    <a:schemeClr val="tx1">
                      <a:lumMod val="85000"/>
                      <a:lumOff val="15000"/>
                    </a:schemeClr>
                  </a:solidFill>
                </a:endParaRPr>
              </a:p>
            </p:txBody>
          </p:sp>
          <p:sp>
            <p:nvSpPr>
              <p:cNvPr id="34" name="사각형: 둥근 모서리 33">
                <a:extLst>
                  <a:ext uri="{FF2B5EF4-FFF2-40B4-BE49-F238E27FC236}">
                    <a16:creationId xmlns:a16="http://schemas.microsoft.com/office/drawing/2014/main" id="{1FC76DA8-C7FD-253C-1F24-178D4D0B3BCB}"/>
                  </a:ext>
                </a:extLst>
              </p:cNvPr>
              <p:cNvSpPr/>
              <p:nvPr/>
            </p:nvSpPr>
            <p:spPr>
              <a:xfrm>
                <a:off x="548681" y="8741829"/>
                <a:ext cx="619896" cy="590550"/>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lvl="0" algn="ctr"/>
                <a:r>
                  <a:rPr lang="en-US" altLang="ko-KR" sz="1300" b="1" spc="-60" dirty="0">
                    <a:ln>
                      <a:solidFill>
                        <a:srgbClr val="4472C4">
                          <a:alpha val="0"/>
                        </a:srgbClr>
                      </a:solidFill>
                    </a:ln>
                    <a:solidFill>
                      <a:schemeClr val="tx1">
                        <a:lumMod val="85000"/>
                        <a:lumOff val="15000"/>
                      </a:schemeClr>
                    </a:solidFill>
                  </a:rPr>
                  <a:t>Inquiry</a:t>
                </a:r>
                <a:endParaRPr lang="ko-KR" altLang="en-US" sz="1300" spc="-60" dirty="0">
                  <a:ln>
                    <a:solidFill>
                      <a:srgbClr val="4472C4">
                        <a:alpha val="0"/>
                      </a:srgbClr>
                    </a:solidFill>
                  </a:ln>
                  <a:solidFill>
                    <a:schemeClr val="tx1">
                      <a:lumMod val="85000"/>
                      <a:lumOff val="15000"/>
                    </a:schemeClr>
                  </a:solidFill>
                </a:endParaRPr>
              </a:p>
            </p:txBody>
          </p:sp>
          <p:cxnSp>
            <p:nvCxnSpPr>
              <p:cNvPr id="35" name="직선 연결선 34">
                <a:extLst>
                  <a:ext uri="{FF2B5EF4-FFF2-40B4-BE49-F238E27FC236}">
                    <a16:creationId xmlns:a16="http://schemas.microsoft.com/office/drawing/2014/main" id="{B148D4BF-2F56-E60D-02EC-FEACDC8DA0B5}"/>
                  </a:ext>
                </a:extLst>
              </p:cNvPr>
              <p:cNvCxnSpPr/>
              <p:nvPr/>
            </p:nvCxnSpPr>
            <p:spPr>
              <a:xfrm>
                <a:off x="1176983" y="8778019"/>
                <a:ext cx="0" cy="518170"/>
              </a:xfrm>
              <a:prstGeom prst="line">
                <a:avLst/>
              </a:prstGeom>
              <a:ln w="952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22" name="직사각형 21">
              <a:extLst>
                <a:ext uri="{FF2B5EF4-FFF2-40B4-BE49-F238E27FC236}">
                  <a16:creationId xmlns:a16="http://schemas.microsoft.com/office/drawing/2014/main" id="{7AD467FD-3CE9-4DCC-8867-DDEE2806EFF9}"/>
                </a:ext>
              </a:extLst>
            </p:cNvPr>
            <p:cNvSpPr/>
            <p:nvPr/>
          </p:nvSpPr>
          <p:spPr>
            <a:xfrm>
              <a:off x="1278658" y="8760942"/>
              <a:ext cx="1450942" cy="628377"/>
            </a:xfrm>
            <a:prstGeom prst="rect">
              <a:avLst/>
            </a:prstGeom>
          </p:spPr>
          <p:txBody>
            <a:bodyPr wrap="square" lIns="0">
              <a:spAutoFit/>
            </a:bodyPr>
            <a:lstStyle/>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Hyun Kim (MD)</a:t>
              </a:r>
              <a:endParaRPr lang="en-US" altLang="ko-KR" sz="1050"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endParaRPr>
            </a:p>
            <a:p>
              <a:pPr lvl="0">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Park, </a:t>
              </a:r>
              <a:r>
                <a:rPr lang="en-US" altLang="ko-KR" sz="1050" b="1" spc="-60" dirty="0" err="1">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Seungpyo</a:t>
              </a: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 (ED)</a:t>
              </a:r>
            </a:p>
            <a:p>
              <a:pPr>
                <a:spcAft>
                  <a:spcPts val="200"/>
                </a:spcAft>
              </a:pPr>
              <a:r>
                <a:rPr lang="en-US" altLang="ko-KR" sz="1050" b="1" spc="-60" dirty="0">
                  <a:ln>
                    <a:solidFill>
                      <a:srgbClr val="4472C4">
                        <a:alpha val="0"/>
                      </a:srgbClr>
                    </a:solidFill>
                  </a:ln>
                  <a:solidFill>
                    <a:prstClr val="black">
                      <a:lumMod val="85000"/>
                      <a:lumOff val="15000"/>
                    </a:prstClr>
                  </a:solidFill>
                  <a:latin typeface="Arial" panose="020B0604020202020204" pitchFamily="34" charset="0"/>
                  <a:cs typeface="Arial" panose="020B0604020202020204" pitchFamily="34" charset="0"/>
                </a:rPr>
                <a:t>Jung, Dongwon (GM)</a:t>
              </a:r>
            </a:p>
          </p:txBody>
        </p:sp>
        <p:sp>
          <p:nvSpPr>
            <p:cNvPr id="23" name="직사각형 22">
              <a:extLst>
                <a:ext uri="{FF2B5EF4-FFF2-40B4-BE49-F238E27FC236}">
                  <a16:creationId xmlns:a16="http://schemas.microsoft.com/office/drawing/2014/main" id="{5249357D-8037-4F70-EB9F-FB4F7A39F5DE}"/>
                </a:ext>
              </a:extLst>
            </p:cNvPr>
            <p:cNvSpPr/>
            <p:nvPr/>
          </p:nvSpPr>
          <p:spPr>
            <a:xfrm>
              <a:off x="3094112" y="8684963"/>
              <a:ext cx="3592438" cy="720000"/>
            </a:xfrm>
            <a:prstGeom prst="rect">
              <a:avLst/>
            </a:prstGeom>
          </p:spPr>
          <p:txBody>
            <a:bodyPr wrap="square" lIns="0">
              <a:spAutoFit/>
            </a:bodyPr>
            <a:lstStyle/>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02-6004-7665            	hyun.kim@consumerinsight.kr</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02-6004-7661             sammy.park@consumerinsight.kr	</a:t>
              </a:r>
            </a:p>
            <a:p>
              <a:pPr marL="0" lvl="1" defTabSz="628650">
                <a:spcAft>
                  <a:spcPts val="600"/>
                </a:spcAft>
              </a:pPr>
              <a:r>
                <a:rPr lang="en-US" altLang="ko-KR" sz="1050" spc="-60" dirty="0">
                  <a:ln>
                    <a:solidFill>
                      <a:srgbClr val="4472C4">
                        <a:alpha val="0"/>
                      </a:srgbClr>
                    </a:solidFill>
                  </a:ln>
                  <a:solidFill>
                    <a:prstClr val="black">
                      <a:lumMod val="85000"/>
                      <a:lumOff val="15000"/>
                    </a:prstClr>
                  </a:solidFill>
                </a:rPr>
                <a:t>02-6004-7616             jungdw@consumerinsight.kr</a:t>
              </a:r>
            </a:p>
          </p:txBody>
        </p:sp>
        <p:grpSp>
          <p:nvGrpSpPr>
            <p:cNvPr id="24" name="그룹 23">
              <a:extLst>
                <a:ext uri="{FF2B5EF4-FFF2-40B4-BE49-F238E27FC236}">
                  <a16:creationId xmlns:a16="http://schemas.microsoft.com/office/drawing/2014/main" id="{1ADE7F2B-855D-13DF-3997-6E9C8761AB0C}"/>
                </a:ext>
              </a:extLst>
            </p:cNvPr>
            <p:cNvGrpSpPr/>
            <p:nvPr/>
          </p:nvGrpSpPr>
          <p:grpSpPr>
            <a:xfrm>
              <a:off x="2870299" y="8738291"/>
              <a:ext cx="161509" cy="613553"/>
              <a:chOff x="2870299" y="8738291"/>
              <a:chExt cx="161509" cy="613553"/>
            </a:xfrm>
          </p:grpSpPr>
          <p:sp>
            <p:nvSpPr>
              <p:cNvPr id="30" name="Freeform 5">
                <a:extLst>
                  <a:ext uri="{FF2B5EF4-FFF2-40B4-BE49-F238E27FC236}">
                    <a16:creationId xmlns:a16="http://schemas.microsoft.com/office/drawing/2014/main" id="{3F8CF29E-9E52-3A0D-ABDE-1A39BC972213}"/>
                  </a:ext>
                </a:extLst>
              </p:cNvPr>
              <p:cNvSpPr>
                <a:spLocks noEditPoints="1"/>
              </p:cNvSpPr>
              <p:nvPr/>
            </p:nvSpPr>
            <p:spPr bwMode="auto">
              <a:xfrm>
                <a:off x="2870299" y="8738291"/>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31" name="Freeform 5">
                <a:extLst>
                  <a:ext uri="{FF2B5EF4-FFF2-40B4-BE49-F238E27FC236}">
                    <a16:creationId xmlns:a16="http://schemas.microsoft.com/office/drawing/2014/main" id="{A72A8F5E-B576-5E6E-8E38-8916CB475162}"/>
                  </a:ext>
                </a:extLst>
              </p:cNvPr>
              <p:cNvSpPr>
                <a:spLocks noEditPoints="1"/>
              </p:cNvSpPr>
              <p:nvPr/>
            </p:nvSpPr>
            <p:spPr bwMode="auto">
              <a:xfrm>
                <a:off x="2877919" y="8968494"/>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sp>
            <p:nvSpPr>
              <p:cNvPr id="32" name="Freeform 5">
                <a:extLst>
                  <a:ext uri="{FF2B5EF4-FFF2-40B4-BE49-F238E27FC236}">
                    <a16:creationId xmlns:a16="http://schemas.microsoft.com/office/drawing/2014/main" id="{E2227A0E-BEFA-2280-DBF4-4D1B896C36D9}"/>
                  </a:ext>
                </a:extLst>
              </p:cNvPr>
              <p:cNvSpPr>
                <a:spLocks noEditPoints="1"/>
              </p:cNvSpPr>
              <p:nvPr/>
            </p:nvSpPr>
            <p:spPr bwMode="auto">
              <a:xfrm>
                <a:off x="2877919" y="9203568"/>
                <a:ext cx="153889" cy="148276"/>
              </a:xfrm>
              <a:custGeom>
                <a:avLst/>
                <a:gdLst>
                  <a:gd name="T0" fmla="*/ 282 w 413"/>
                  <a:gd name="T1" fmla="*/ 398 h 398"/>
                  <a:gd name="T2" fmla="*/ 169 w 413"/>
                  <a:gd name="T3" fmla="*/ 351 h 398"/>
                  <a:gd name="T4" fmla="*/ 62 w 413"/>
                  <a:gd name="T5" fmla="*/ 243 h 398"/>
                  <a:gd name="T6" fmla="*/ 63 w 413"/>
                  <a:gd name="T7" fmla="*/ 19 h 398"/>
                  <a:gd name="T8" fmla="*/ 77 w 413"/>
                  <a:gd name="T9" fmla="*/ 5 h 398"/>
                  <a:gd name="T10" fmla="*/ 97 w 413"/>
                  <a:gd name="T11" fmla="*/ 5 h 398"/>
                  <a:gd name="T12" fmla="*/ 174 w 413"/>
                  <a:gd name="T13" fmla="*/ 84 h 398"/>
                  <a:gd name="T14" fmla="*/ 174 w 413"/>
                  <a:gd name="T15" fmla="*/ 104 h 398"/>
                  <a:gd name="T16" fmla="*/ 157 w 413"/>
                  <a:gd name="T17" fmla="*/ 144 h 398"/>
                  <a:gd name="T18" fmla="*/ 174 w 413"/>
                  <a:gd name="T19" fmla="*/ 185 h 398"/>
                  <a:gd name="T20" fmla="*/ 229 w 413"/>
                  <a:gd name="T21" fmla="*/ 240 h 398"/>
                  <a:gd name="T22" fmla="*/ 269 w 413"/>
                  <a:gd name="T23" fmla="*/ 257 h 398"/>
                  <a:gd name="T24" fmla="*/ 310 w 413"/>
                  <a:gd name="T25" fmla="*/ 240 h 398"/>
                  <a:gd name="T26" fmla="*/ 329 w 413"/>
                  <a:gd name="T27" fmla="*/ 240 h 398"/>
                  <a:gd name="T28" fmla="*/ 407 w 413"/>
                  <a:gd name="T29" fmla="*/ 319 h 398"/>
                  <a:gd name="T30" fmla="*/ 407 w 413"/>
                  <a:gd name="T31" fmla="*/ 339 h 398"/>
                  <a:gd name="T32" fmla="*/ 393 w 413"/>
                  <a:gd name="T33" fmla="*/ 353 h 398"/>
                  <a:gd name="T34" fmla="*/ 282 w 413"/>
                  <a:gd name="T35" fmla="*/ 398 h 398"/>
                  <a:gd name="T36" fmla="*/ 87 w 413"/>
                  <a:gd name="T37" fmla="*/ 35 h 398"/>
                  <a:gd name="T38" fmla="*/ 83 w 413"/>
                  <a:gd name="T39" fmla="*/ 39 h 398"/>
                  <a:gd name="T40" fmla="*/ 82 w 413"/>
                  <a:gd name="T41" fmla="*/ 223 h 398"/>
                  <a:gd name="T42" fmla="*/ 189 w 413"/>
                  <a:gd name="T43" fmla="*/ 332 h 398"/>
                  <a:gd name="T44" fmla="*/ 282 w 413"/>
                  <a:gd name="T45" fmla="*/ 370 h 398"/>
                  <a:gd name="T46" fmla="*/ 374 w 413"/>
                  <a:gd name="T47" fmla="*/ 333 h 398"/>
                  <a:gd name="T48" fmla="*/ 377 w 413"/>
                  <a:gd name="T49" fmla="*/ 329 h 398"/>
                  <a:gd name="T50" fmla="*/ 318 w 413"/>
                  <a:gd name="T51" fmla="*/ 269 h 398"/>
                  <a:gd name="T52" fmla="*/ 269 w 413"/>
                  <a:gd name="T53" fmla="*/ 285 h 398"/>
                  <a:gd name="T54" fmla="*/ 209 w 413"/>
                  <a:gd name="T55" fmla="*/ 260 h 398"/>
                  <a:gd name="T56" fmla="*/ 154 w 413"/>
                  <a:gd name="T57" fmla="*/ 204 h 398"/>
                  <a:gd name="T58" fmla="*/ 129 w 413"/>
                  <a:gd name="T59" fmla="*/ 144 h 398"/>
                  <a:gd name="T60" fmla="*/ 145 w 413"/>
                  <a:gd name="T61" fmla="*/ 95 h 398"/>
                  <a:gd name="T62" fmla="*/ 87 w 413"/>
                  <a:gd name="T63" fmla="*/ 35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3" h="398">
                    <a:moveTo>
                      <a:pt x="282" y="398"/>
                    </a:moveTo>
                    <a:cubicBezTo>
                      <a:pt x="239" y="398"/>
                      <a:pt x="199" y="382"/>
                      <a:pt x="169" y="351"/>
                    </a:cubicBezTo>
                    <a:cubicBezTo>
                      <a:pt x="62" y="243"/>
                      <a:pt x="62" y="243"/>
                      <a:pt x="62" y="243"/>
                    </a:cubicBezTo>
                    <a:cubicBezTo>
                      <a:pt x="0" y="181"/>
                      <a:pt x="1" y="80"/>
                      <a:pt x="63" y="19"/>
                    </a:cubicBezTo>
                    <a:cubicBezTo>
                      <a:pt x="77" y="5"/>
                      <a:pt x="77" y="5"/>
                      <a:pt x="77" y="5"/>
                    </a:cubicBezTo>
                    <a:cubicBezTo>
                      <a:pt x="82" y="0"/>
                      <a:pt x="91" y="0"/>
                      <a:pt x="97" y="5"/>
                    </a:cubicBezTo>
                    <a:cubicBezTo>
                      <a:pt x="174" y="84"/>
                      <a:pt x="174" y="84"/>
                      <a:pt x="174" y="84"/>
                    </a:cubicBezTo>
                    <a:cubicBezTo>
                      <a:pt x="180" y="89"/>
                      <a:pt x="180" y="98"/>
                      <a:pt x="174" y="104"/>
                    </a:cubicBezTo>
                    <a:cubicBezTo>
                      <a:pt x="163" y="115"/>
                      <a:pt x="157" y="129"/>
                      <a:pt x="157" y="144"/>
                    </a:cubicBezTo>
                    <a:cubicBezTo>
                      <a:pt x="157" y="159"/>
                      <a:pt x="163" y="174"/>
                      <a:pt x="174" y="185"/>
                    </a:cubicBezTo>
                    <a:cubicBezTo>
                      <a:pt x="229" y="240"/>
                      <a:pt x="229" y="240"/>
                      <a:pt x="229" y="240"/>
                    </a:cubicBezTo>
                    <a:cubicBezTo>
                      <a:pt x="239" y="251"/>
                      <a:pt x="254" y="257"/>
                      <a:pt x="269" y="257"/>
                    </a:cubicBezTo>
                    <a:cubicBezTo>
                      <a:pt x="284" y="257"/>
                      <a:pt x="299" y="251"/>
                      <a:pt x="310" y="240"/>
                    </a:cubicBezTo>
                    <a:cubicBezTo>
                      <a:pt x="315" y="235"/>
                      <a:pt x="324" y="235"/>
                      <a:pt x="329" y="240"/>
                    </a:cubicBezTo>
                    <a:cubicBezTo>
                      <a:pt x="407" y="319"/>
                      <a:pt x="407" y="319"/>
                      <a:pt x="407" y="319"/>
                    </a:cubicBezTo>
                    <a:cubicBezTo>
                      <a:pt x="413" y="325"/>
                      <a:pt x="413" y="333"/>
                      <a:pt x="407" y="339"/>
                    </a:cubicBezTo>
                    <a:cubicBezTo>
                      <a:pt x="393" y="353"/>
                      <a:pt x="393" y="353"/>
                      <a:pt x="393" y="353"/>
                    </a:cubicBezTo>
                    <a:cubicBezTo>
                      <a:pt x="363" y="382"/>
                      <a:pt x="324" y="398"/>
                      <a:pt x="282" y="398"/>
                    </a:cubicBezTo>
                    <a:close/>
                    <a:moveTo>
                      <a:pt x="87" y="35"/>
                    </a:moveTo>
                    <a:cubicBezTo>
                      <a:pt x="83" y="39"/>
                      <a:pt x="83" y="39"/>
                      <a:pt x="83" y="39"/>
                    </a:cubicBezTo>
                    <a:cubicBezTo>
                      <a:pt x="32" y="89"/>
                      <a:pt x="31" y="172"/>
                      <a:pt x="82" y="223"/>
                    </a:cubicBezTo>
                    <a:cubicBezTo>
                      <a:pt x="189" y="332"/>
                      <a:pt x="189" y="332"/>
                      <a:pt x="189" y="332"/>
                    </a:cubicBezTo>
                    <a:cubicBezTo>
                      <a:pt x="214" y="357"/>
                      <a:pt x="247" y="370"/>
                      <a:pt x="282" y="370"/>
                    </a:cubicBezTo>
                    <a:cubicBezTo>
                      <a:pt x="316" y="370"/>
                      <a:pt x="349" y="357"/>
                      <a:pt x="374" y="333"/>
                    </a:cubicBezTo>
                    <a:cubicBezTo>
                      <a:pt x="377" y="329"/>
                      <a:pt x="377" y="329"/>
                      <a:pt x="377" y="329"/>
                    </a:cubicBezTo>
                    <a:cubicBezTo>
                      <a:pt x="318" y="269"/>
                      <a:pt x="318" y="269"/>
                      <a:pt x="318" y="269"/>
                    </a:cubicBezTo>
                    <a:cubicBezTo>
                      <a:pt x="304" y="279"/>
                      <a:pt x="287" y="285"/>
                      <a:pt x="269" y="285"/>
                    </a:cubicBezTo>
                    <a:cubicBezTo>
                      <a:pt x="246" y="285"/>
                      <a:pt x="225" y="276"/>
                      <a:pt x="209" y="260"/>
                    </a:cubicBezTo>
                    <a:cubicBezTo>
                      <a:pt x="154" y="204"/>
                      <a:pt x="154" y="204"/>
                      <a:pt x="154" y="204"/>
                    </a:cubicBezTo>
                    <a:cubicBezTo>
                      <a:pt x="138" y="188"/>
                      <a:pt x="129" y="167"/>
                      <a:pt x="129" y="144"/>
                    </a:cubicBezTo>
                    <a:cubicBezTo>
                      <a:pt x="129" y="126"/>
                      <a:pt x="135" y="109"/>
                      <a:pt x="145" y="95"/>
                    </a:cubicBezTo>
                    <a:lnTo>
                      <a:pt x="87" y="35"/>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ko-KR" altLang="en-US" sz="1600"/>
              </a:p>
            </p:txBody>
          </p:sp>
        </p:grpSp>
        <p:grpSp>
          <p:nvGrpSpPr>
            <p:cNvPr id="25" name="그룹 24">
              <a:extLst>
                <a:ext uri="{FF2B5EF4-FFF2-40B4-BE49-F238E27FC236}">
                  <a16:creationId xmlns:a16="http://schemas.microsoft.com/office/drawing/2014/main" id="{2E64474C-3752-E5DA-E680-51445D5C46DE}"/>
                </a:ext>
              </a:extLst>
            </p:cNvPr>
            <p:cNvGrpSpPr/>
            <p:nvPr/>
          </p:nvGrpSpPr>
          <p:grpSpPr>
            <a:xfrm>
              <a:off x="4077722" y="8760914"/>
              <a:ext cx="185664" cy="587166"/>
              <a:chOff x="3991997" y="8760914"/>
              <a:chExt cx="185664" cy="587166"/>
            </a:xfrm>
          </p:grpSpPr>
          <p:sp>
            <p:nvSpPr>
              <p:cNvPr id="26" name="Freeform 213">
                <a:extLst>
                  <a:ext uri="{FF2B5EF4-FFF2-40B4-BE49-F238E27FC236}">
                    <a16:creationId xmlns:a16="http://schemas.microsoft.com/office/drawing/2014/main" id="{71C73CD9-33FB-7B1A-ED44-E22758D31B5E}"/>
                  </a:ext>
                </a:extLst>
              </p:cNvPr>
              <p:cNvSpPr>
                <a:spLocks noEditPoints="1"/>
              </p:cNvSpPr>
              <p:nvPr/>
            </p:nvSpPr>
            <p:spPr bwMode="auto">
              <a:xfrm>
                <a:off x="3991997" y="8760914"/>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27" name="Freeform 213">
                <a:extLst>
                  <a:ext uri="{FF2B5EF4-FFF2-40B4-BE49-F238E27FC236}">
                    <a16:creationId xmlns:a16="http://schemas.microsoft.com/office/drawing/2014/main" id="{79706740-29AC-13F2-E102-8BF93D6D6696}"/>
                  </a:ext>
                </a:extLst>
              </p:cNvPr>
              <p:cNvSpPr>
                <a:spLocks noEditPoints="1"/>
              </p:cNvSpPr>
              <p:nvPr/>
            </p:nvSpPr>
            <p:spPr bwMode="auto">
              <a:xfrm>
                <a:off x="3999617" y="8991117"/>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sp>
            <p:nvSpPr>
              <p:cNvPr id="28" name="Freeform 213">
                <a:extLst>
                  <a:ext uri="{FF2B5EF4-FFF2-40B4-BE49-F238E27FC236}">
                    <a16:creationId xmlns:a16="http://schemas.microsoft.com/office/drawing/2014/main" id="{A41EB775-9D9B-7311-4504-457791DB2FC2}"/>
                  </a:ext>
                </a:extLst>
              </p:cNvPr>
              <p:cNvSpPr>
                <a:spLocks noEditPoints="1"/>
              </p:cNvSpPr>
              <p:nvPr/>
            </p:nvSpPr>
            <p:spPr bwMode="auto">
              <a:xfrm>
                <a:off x="3999617" y="9226191"/>
                <a:ext cx="178044" cy="121889"/>
              </a:xfrm>
              <a:custGeom>
                <a:avLst/>
                <a:gdLst>
                  <a:gd name="T0" fmla="*/ 1120 w 1141"/>
                  <a:gd name="T1" fmla="*/ 50 h 781"/>
                  <a:gd name="T2" fmla="*/ 1125 w 1141"/>
                  <a:gd name="T3" fmla="*/ 45 h 781"/>
                  <a:gd name="T4" fmla="*/ 1120 w 1141"/>
                  <a:gd name="T5" fmla="*/ 50 h 781"/>
                  <a:gd name="T6" fmla="*/ 1025 w 1141"/>
                  <a:gd name="T7" fmla="*/ 0 h 781"/>
                  <a:gd name="T8" fmla="*/ 116 w 1141"/>
                  <a:gd name="T9" fmla="*/ 0 h 781"/>
                  <a:gd name="T10" fmla="*/ 23 w 1141"/>
                  <a:gd name="T11" fmla="*/ 48 h 781"/>
                  <a:gd name="T12" fmla="*/ 19 w 1141"/>
                  <a:gd name="T13" fmla="*/ 45 h 781"/>
                  <a:gd name="T14" fmla="*/ 22 w 1141"/>
                  <a:gd name="T15" fmla="*/ 48 h 781"/>
                  <a:gd name="T16" fmla="*/ 0 w 1141"/>
                  <a:gd name="T17" fmla="*/ 116 h 781"/>
                  <a:gd name="T18" fmla="*/ 0 w 1141"/>
                  <a:gd name="T19" fmla="*/ 665 h 781"/>
                  <a:gd name="T20" fmla="*/ 116 w 1141"/>
                  <a:gd name="T21" fmla="*/ 781 h 781"/>
                  <a:gd name="T22" fmla="*/ 1025 w 1141"/>
                  <a:gd name="T23" fmla="*/ 781 h 781"/>
                  <a:gd name="T24" fmla="*/ 1141 w 1141"/>
                  <a:gd name="T25" fmla="*/ 665 h 781"/>
                  <a:gd name="T26" fmla="*/ 1141 w 1141"/>
                  <a:gd name="T27" fmla="*/ 116 h 781"/>
                  <a:gd name="T28" fmla="*/ 1120 w 1141"/>
                  <a:gd name="T29" fmla="*/ 50 h 781"/>
                  <a:gd name="T30" fmla="*/ 1069 w 1141"/>
                  <a:gd name="T31" fmla="*/ 116 h 781"/>
                  <a:gd name="T32" fmla="*/ 1069 w 1141"/>
                  <a:gd name="T33" fmla="*/ 665 h 781"/>
                  <a:gd name="T34" fmla="*/ 1035 w 1141"/>
                  <a:gd name="T35" fmla="*/ 708 h 781"/>
                  <a:gd name="T36" fmla="*/ 722 w 1141"/>
                  <a:gd name="T37" fmla="*/ 429 h 781"/>
                  <a:gd name="T38" fmla="*/ 1066 w 1141"/>
                  <a:gd name="T39" fmla="*/ 101 h 781"/>
                  <a:gd name="T40" fmla="*/ 1069 w 1141"/>
                  <a:gd name="T41" fmla="*/ 116 h 781"/>
                  <a:gd name="T42" fmla="*/ 631 w 1141"/>
                  <a:gd name="T43" fmla="*/ 409 h 781"/>
                  <a:gd name="T44" fmla="*/ 514 w 1141"/>
                  <a:gd name="T45" fmla="*/ 409 h 781"/>
                  <a:gd name="T46" fmla="*/ 164 w 1141"/>
                  <a:gd name="T47" fmla="*/ 71 h 781"/>
                  <a:gd name="T48" fmla="*/ 981 w 1141"/>
                  <a:gd name="T49" fmla="*/ 71 h 781"/>
                  <a:gd name="T50" fmla="*/ 631 w 1141"/>
                  <a:gd name="T51" fmla="*/ 409 h 781"/>
                  <a:gd name="T52" fmla="*/ 469 w 1141"/>
                  <a:gd name="T53" fmla="*/ 472 h 781"/>
                  <a:gd name="T54" fmla="*/ 572 w 1141"/>
                  <a:gd name="T55" fmla="*/ 507 h 781"/>
                  <a:gd name="T56" fmla="*/ 669 w 1141"/>
                  <a:gd name="T57" fmla="*/ 476 h 781"/>
                  <a:gd name="T58" fmla="*/ 930 w 1141"/>
                  <a:gd name="T59" fmla="*/ 710 h 781"/>
                  <a:gd name="T60" fmla="*/ 203 w 1141"/>
                  <a:gd name="T61" fmla="*/ 710 h 781"/>
                  <a:gd name="T62" fmla="*/ 469 w 1141"/>
                  <a:gd name="T63" fmla="*/ 472 h 781"/>
                  <a:gd name="T64" fmla="*/ 417 w 1141"/>
                  <a:gd name="T65" fmla="*/ 424 h 781"/>
                  <a:gd name="T66" fmla="*/ 100 w 1141"/>
                  <a:gd name="T67" fmla="*/ 707 h 781"/>
                  <a:gd name="T68" fmla="*/ 71 w 1141"/>
                  <a:gd name="T69" fmla="*/ 665 h 781"/>
                  <a:gd name="T70" fmla="*/ 71 w 1141"/>
                  <a:gd name="T71" fmla="*/ 116 h 781"/>
                  <a:gd name="T72" fmla="*/ 75 w 1141"/>
                  <a:gd name="T73" fmla="*/ 98 h 781"/>
                  <a:gd name="T74" fmla="*/ 417 w 1141"/>
                  <a:gd name="T75" fmla="*/ 424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41" h="781">
                    <a:moveTo>
                      <a:pt x="1120" y="50"/>
                    </a:moveTo>
                    <a:cubicBezTo>
                      <a:pt x="1125" y="45"/>
                      <a:pt x="1125" y="45"/>
                      <a:pt x="1125" y="45"/>
                    </a:cubicBezTo>
                    <a:cubicBezTo>
                      <a:pt x="1123" y="47"/>
                      <a:pt x="1122" y="48"/>
                      <a:pt x="1120" y="50"/>
                    </a:cubicBezTo>
                    <a:cubicBezTo>
                      <a:pt x="1099" y="20"/>
                      <a:pt x="1064" y="0"/>
                      <a:pt x="1025" y="0"/>
                    </a:cubicBezTo>
                    <a:cubicBezTo>
                      <a:pt x="116" y="0"/>
                      <a:pt x="116" y="0"/>
                      <a:pt x="116" y="0"/>
                    </a:cubicBezTo>
                    <a:cubicBezTo>
                      <a:pt x="78" y="0"/>
                      <a:pt x="44" y="19"/>
                      <a:pt x="23" y="48"/>
                    </a:cubicBezTo>
                    <a:cubicBezTo>
                      <a:pt x="22" y="47"/>
                      <a:pt x="20" y="46"/>
                      <a:pt x="19" y="45"/>
                    </a:cubicBezTo>
                    <a:cubicBezTo>
                      <a:pt x="22" y="48"/>
                      <a:pt x="22" y="48"/>
                      <a:pt x="22" y="48"/>
                    </a:cubicBezTo>
                    <a:cubicBezTo>
                      <a:pt x="8" y="67"/>
                      <a:pt x="0" y="91"/>
                      <a:pt x="0" y="116"/>
                    </a:cubicBezTo>
                    <a:cubicBezTo>
                      <a:pt x="0" y="665"/>
                      <a:pt x="0" y="665"/>
                      <a:pt x="0" y="665"/>
                    </a:cubicBezTo>
                    <a:cubicBezTo>
                      <a:pt x="0" y="729"/>
                      <a:pt x="52" y="781"/>
                      <a:pt x="116" y="781"/>
                    </a:cubicBezTo>
                    <a:cubicBezTo>
                      <a:pt x="1025" y="781"/>
                      <a:pt x="1025" y="781"/>
                      <a:pt x="1025" y="781"/>
                    </a:cubicBezTo>
                    <a:cubicBezTo>
                      <a:pt x="1089" y="781"/>
                      <a:pt x="1141" y="729"/>
                      <a:pt x="1141" y="665"/>
                    </a:cubicBezTo>
                    <a:cubicBezTo>
                      <a:pt x="1141" y="116"/>
                      <a:pt x="1141" y="116"/>
                      <a:pt x="1141" y="116"/>
                    </a:cubicBezTo>
                    <a:cubicBezTo>
                      <a:pt x="1141" y="92"/>
                      <a:pt x="1133" y="69"/>
                      <a:pt x="1120" y="50"/>
                    </a:cubicBezTo>
                    <a:close/>
                    <a:moveTo>
                      <a:pt x="1069" y="116"/>
                    </a:moveTo>
                    <a:cubicBezTo>
                      <a:pt x="1069" y="665"/>
                      <a:pt x="1069" y="665"/>
                      <a:pt x="1069" y="665"/>
                    </a:cubicBezTo>
                    <a:cubicBezTo>
                      <a:pt x="1069" y="686"/>
                      <a:pt x="1054" y="703"/>
                      <a:pt x="1035" y="708"/>
                    </a:cubicBezTo>
                    <a:cubicBezTo>
                      <a:pt x="722" y="429"/>
                      <a:pt x="722" y="429"/>
                      <a:pt x="722" y="429"/>
                    </a:cubicBezTo>
                    <a:cubicBezTo>
                      <a:pt x="1066" y="101"/>
                      <a:pt x="1066" y="101"/>
                      <a:pt x="1066" y="101"/>
                    </a:cubicBezTo>
                    <a:cubicBezTo>
                      <a:pt x="1068" y="106"/>
                      <a:pt x="1069" y="111"/>
                      <a:pt x="1069" y="116"/>
                    </a:cubicBezTo>
                    <a:close/>
                    <a:moveTo>
                      <a:pt x="631" y="409"/>
                    </a:moveTo>
                    <a:cubicBezTo>
                      <a:pt x="599" y="437"/>
                      <a:pt x="546" y="437"/>
                      <a:pt x="514" y="409"/>
                    </a:cubicBezTo>
                    <a:cubicBezTo>
                      <a:pt x="164" y="71"/>
                      <a:pt x="164" y="71"/>
                      <a:pt x="164" y="71"/>
                    </a:cubicBezTo>
                    <a:cubicBezTo>
                      <a:pt x="981" y="71"/>
                      <a:pt x="981" y="71"/>
                      <a:pt x="981" y="71"/>
                    </a:cubicBezTo>
                    <a:lnTo>
                      <a:pt x="631" y="409"/>
                    </a:lnTo>
                    <a:close/>
                    <a:moveTo>
                      <a:pt x="469" y="472"/>
                    </a:moveTo>
                    <a:cubicBezTo>
                      <a:pt x="498" y="495"/>
                      <a:pt x="534" y="507"/>
                      <a:pt x="572" y="507"/>
                    </a:cubicBezTo>
                    <a:cubicBezTo>
                      <a:pt x="608" y="507"/>
                      <a:pt x="641" y="496"/>
                      <a:pt x="669" y="476"/>
                    </a:cubicBezTo>
                    <a:cubicBezTo>
                      <a:pt x="930" y="710"/>
                      <a:pt x="930" y="710"/>
                      <a:pt x="930" y="710"/>
                    </a:cubicBezTo>
                    <a:cubicBezTo>
                      <a:pt x="203" y="710"/>
                      <a:pt x="203" y="710"/>
                      <a:pt x="203" y="710"/>
                    </a:cubicBezTo>
                    <a:lnTo>
                      <a:pt x="469" y="472"/>
                    </a:lnTo>
                    <a:close/>
                    <a:moveTo>
                      <a:pt x="417" y="424"/>
                    </a:moveTo>
                    <a:cubicBezTo>
                      <a:pt x="100" y="707"/>
                      <a:pt x="100" y="707"/>
                      <a:pt x="100" y="707"/>
                    </a:cubicBezTo>
                    <a:cubicBezTo>
                      <a:pt x="83" y="700"/>
                      <a:pt x="71" y="684"/>
                      <a:pt x="71" y="665"/>
                    </a:cubicBezTo>
                    <a:cubicBezTo>
                      <a:pt x="71" y="116"/>
                      <a:pt x="71" y="116"/>
                      <a:pt x="71" y="116"/>
                    </a:cubicBezTo>
                    <a:cubicBezTo>
                      <a:pt x="71" y="110"/>
                      <a:pt x="73" y="104"/>
                      <a:pt x="75" y="98"/>
                    </a:cubicBezTo>
                    <a:lnTo>
                      <a:pt x="417" y="424"/>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sz="1600" dirty="0"/>
              </a:p>
            </p:txBody>
          </p:sp>
        </p:grpSp>
      </p:grpSp>
      <p:sp>
        <p:nvSpPr>
          <p:cNvPr id="36" name="TextBox 35">
            <a:extLst>
              <a:ext uri="{FF2B5EF4-FFF2-40B4-BE49-F238E27FC236}">
                <a16:creationId xmlns:a16="http://schemas.microsoft.com/office/drawing/2014/main" id="{AF5733E7-8BCE-EA0E-F3AC-21E223D99C3B}"/>
              </a:ext>
            </a:extLst>
          </p:cNvPr>
          <p:cNvSpPr txBox="1"/>
          <p:nvPr/>
        </p:nvSpPr>
        <p:spPr>
          <a:xfrm>
            <a:off x="565150" y="6568282"/>
            <a:ext cx="5727700" cy="461665"/>
          </a:xfrm>
          <a:prstGeom prst="rect">
            <a:avLst/>
          </a:prstGeom>
          <a:noFill/>
        </p:spPr>
        <p:txBody>
          <a:bodyPr wrap="square" rtlCol="0">
            <a:spAutoFit/>
          </a:bodyPr>
          <a:lstStyle/>
          <a:p>
            <a:r>
              <a:rPr lang="en-US" altLang="ko-KR" sz="1200" dirty="0"/>
              <a:t>Q: I have filed </a:t>
            </a:r>
            <a:r>
              <a:rPr lang="en-US" altLang="ko-KR" sz="1200"/>
              <a:t>complaints about </a:t>
            </a:r>
            <a:r>
              <a:rPr lang="en-US" altLang="ko-KR" sz="1200" dirty="0"/>
              <a:t>the repair/maintenance result in the past 1 year.(Yes/No)</a:t>
            </a:r>
            <a:endParaRPr lang="ko-KR" altLang="en-US" sz="1200" dirty="0"/>
          </a:p>
        </p:txBody>
      </p:sp>
    </p:spTree>
    <p:extLst>
      <p:ext uri="{BB962C8B-B14F-4D97-AF65-F5344CB8AC3E}">
        <p14:creationId xmlns:p14="http://schemas.microsoft.com/office/powerpoint/2010/main" val="990985475"/>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나눔바른고딕">
      <a:majorFont>
        <a:latin typeface="나눔바른고딕"/>
        <a:ea typeface="나눔바른고딕"/>
        <a:cs typeface=""/>
      </a:majorFont>
      <a:minorFont>
        <a:latin typeface="나눔바른고딕"/>
        <a:ea typeface="나눔바른고딕"/>
        <a:cs typeface=""/>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2778</TotalTime>
  <Words>836</Words>
  <Application>Microsoft Office PowerPoint</Application>
  <PresentationFormat>A4 용지(210x297mm)</PresentationFormat>
  <Paragraphs>263</Paragraphs>
  <Slides>4</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4</vt:i4>
      </vt:variant>
    </vt:vector>
  </HeadingPairs>
  <TitlesOfParts>
    <vt:vector size="10" baseType="lpstr">
      <vt:lpstr>나눔바른고딕</vt:lpstr>
      <vt:lpstr>맑은 고딕</vt:lpstr>
      <vt:lpstr>Arial</vt:lpstr>
      <vt:lpstr>Arial Narrow</vt:lpstr>
      <vt:lpstr>Times New Roman</vt:lpstr>
      <vt:lpstr>Office 테마</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kim</dc:creator>
  <cp:lastModifiedBy>khr</cp:lastModifiedBy>
  <cp:revision>120</cp:revision>
  <dcterms:created xsi:type="dcterms:W3CDTF">2023-01-31T04:19:23Z</dcterms:created>
  <dcterms:modified xsi:type="dcterms:W3CDTF">2023-02-23T00:58:30Z</dcterms:modified>
</cp:coreProperties>
</file>