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1" r:id="rId3"/>
    <p:sldId id="269" r:id="rId4"/>
    <p:sldId id="270" r:id="rId5"/>
    <p:sldId id="273"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2" userDrawn="1">
          <p15:clr>
            <a:srgbClr val="A4A3A4"/>
          </p15:clr>
        </p15:guide>
        <p15:guide id="2" pos="354" userDrawn="1">
          <p15:clr>
            <a:srgbClr val="A4A3A4"/>
          </p15:clr>
        </p15:guide>
        <p15:guide id="3" pos="238" userDrawn="1">
          <p15:clr>
            <a:srgbClr val="A4A3A4"/>
          </p15:clr>
        </p15:guide>
        <p15:guide id="4" pos="4087" userDrawn="1">
          <p15:clr>
            <a:srgbClr val="A4A3A4"/>
          </p15:clr>
        </p15:guide>
        <p15:guide id="5" pos="39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9A9A9"/>
    <a:srgbClr val="220000"/>
    <a:srgbClr val="F9E7E7"/>
    <a:srgbClr val="D7D7D7"/>
    <a:srgbClr val="E08888"/>
    <a:srgbClr val="F2CCCC"/>
    <a:srgbClr val="F6DADA"/>
    <a:srgbClr val="EAEAEA"/>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6" autoAdjust="0"/>
    <p:restoredTop sz="94660"/>
  </p:normalViewPr>
  <p:slideViewPr>
    <p:cSldViewPr snapToGrid="0">
      <p:cViewPr varScale="1">
        <p:scale>
          <a:sx n="74" d="100"/>
          <a:sy n="74" d="100"/>
        </p:scale>
        <p:origin x="1308" y="66"/>
      </p:cViewPr>
      <p:guideLst>
        <p:guide orient="horz" pos="5952"/>
        <p:guide pos="354"/>
        <p:guide pos="238"/>
        <p:guide pos="4087"/>
        <p:guide pos="3974"/>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A322C3BB-CA1B-47FA-9813-265FE35DF76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5900" y="250928"/>
            <a:ext cx="6426200" cy="1047542"/>
          </a:xfrm>
          <a:prstGeom prst="rect">
            <a:avLst/>
          </a:prstGeom>
          <a:noFill/>
        </p:spPr>
      </p:pic>
    </p:spTree>
    <p:extLst>
      <p:ext uri="{BB962C8B-B14F-4D97-AF65-F5344CB8AC3E}">
        <p14:creationId xmlns:p14="http://schemas.microsoft.com/office/powerpoint/2010/main" val="313899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572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55454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78E287D-F0D4-4F88-9659-C8B5211CD44A}"/>
              </a:ext>
            </a:extLst>
          </p:cNvPr>
          <p:cNvPicPr/>
          <p:nvPr userDrawn="1"/>
        </p:nvPicPr>
        <p:blipFill>
          <a:blip r:embed="rId2"/>
          <a:stretch>
            <a:fillRect/>
          </a:stretch>
        </p:blipFill>
        <p:spPr>
          <a:xfrm>
            <a:off x="370114" y="390628"/>
            <a:ext cx="6117772" cy="264795"/>
          </a:xfrm>
          <a:prstGeom prst="rect">
            <a:avLst/>
          </a:prstGeom>
        </p:spPr>
      </p:pic>
    </p:spTree>
    <p:extLst>
      <p:ext uri="{BB962C8B-B14F-4D97-AF65-F5344CB8AC3E}">
        <p14:creationId xmlns:p14="http://schemas.microsoft.com/office/powerpoint/2010/main" val="412020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2001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49906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Content Placeholder 3"/>
          <p:cNvSpPr>
            <a:spLocks noGrp="1"/>
          </p:cNvSpPr>
          <p:nvPr>
            <p:ph sz="half" idx="2"/>
          </p:nvPr>
        </p:nvSpPr>
        <p:spPr>
          <a:xfrm>
            <a:off x="472381" y="3618442"/>
            <a:ext cx="2901255"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Content Placeholder 5"/>
          <p:cNvSpPr>
            <a:spLocks noGrp="1"/>
          </p:cNvSpPr>
          <p:nvPr>
            <p:ph sz="quarter" idx="4"/>
          </p:nvPr>
        </p:nvSpPr>
        <p:spPr>
          <a:xfrm>
            <a:off x="3471863" y="3618442"/>
            <a:ext cx="2915543"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218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4967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8575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64486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32689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FD2A1E-1BCB-47A8-B7ED-918471D75CED}" type="datetimeFigureOut">
              <a:rPr lang="ko-KR" altLang="en-US" smtClean="0"/>
              <a:t>2023-02-28</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560011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08E7354E-7DB7-4F26-8C07-150538FCBF18}"/>
              </a:ext>
            </a:extLst>
          </p:cNvPr>
          <p:cNvSpPr/>
          <p:nvPr/>
        </p:nvSpPr>
        <p:spPr>
          <a:xfrm>
            <a:off x="5327043" y="969022"/>
            <a:ext cx="1293046" cy="258982"/>
          </a:xfrm>
          <a:prstGeom prst="rect">
            <a:avLst/>
          </a:prstGeom>
        </p:spPr>
        <p:txBody>
          <a:bodyPr wrap="none">
            <a:spAutoFit/>
          </a:bodyPr>
          <a:lstStyle/>
          <a:p>
            <a:pPr algn="r" defTabSz="685800" fontAlgn="base">
              <a:lnSpc>
                <a:spcPct val="107000"/>
              </a:lnSpc>
            </a:pPr>
            <a:r>
              <a:rPr lang="en-US" altLang="ko-KR" sz="1100" kern="100" spc="-70" dirty="0">
                <a:ln>
                  <a:solidFill>
                    <a:schemeClr val="bg1">
                      <a:alpha val="0"/>
                    </a:schemeClr>
                  </a:solidFill>
                </a:ln>
                <a:solidFill>
                  <a:schemeClr val="bg1"/>
                </a:solidFill>
                <a:latin typeface="+mn-ea"/>
                <a:cs typeface="Times New Roman" panose="02020603050405020304" pitchFamily="18" charset="0"/>
              </a:rPr>
              <a:t>Vol.7 [Feb. 28. 2023]</a:t>
            </a:r>
            <a:endParaRPr lang="ko-KR" altLang="ko-KR" sz="1100" kern="100" spc="-70" dirty="0">
              <a:ln>
                <a:solidFill>
                  <a:schemeClr val="bg1">
                    <a:alpha val="0"/>
                  </a:schemeClr>
                </a:solidFill>
              </a:ln>
              <a:solidFill>
                <a:schemeClr val="bg1"/>
              </a:solidFill>
              <a:latin typeface="+mn-ea"/>
              <a:cs typeface="Times New Roman" panose="02020603050405020304" pitchFamily="18" charset="0"/>
            </a:endParaRPr>
          </a:p>
        </p:txBody>
      </p:sp>
      <p:grpSp>
        <p:nvGrpSpPr>
          <p:cNvPr id="46" name="그룹 45">
            <a:extLst>
              <a:ext uri="{FF2B5EF4-FFF2-40B4-BE49-F238E27FC236}">
                <a16:creationId xmlns:a16="http://schemas.microsoft.com/office/drawing/2014/main" id="{02DA3376-42DD-4E2D-BB1F-C816E7BDF279}"/>
              </a:ext>
            </a:extLst>
          </p:cNvPr>
          <p:cNvGrpSpPr/>
          <p:nvPr/>
        </p:nvGrpSpPr>
        <p:grpSpPr>
          <a:xfrm>
            <a:off x="384493" y="655380"/>
            <a:ext cx="5545455" cy="678180"/>
            <a:chOff x="498793" y="406930"/>
            <a:chExt cx="5545455" cy="678180"/>
          </a:xfrm>
        </p:grpSpPr>
        <p:sp>
          <p:nvSpPr>
            <p:cNvPr id="50" name="Text Box 1">
              <a:extLst>
                <a:ext uri="{FF2B5EF4-FFF2-40B4-BE49-F238E27FC236}">
                  <a16:creationId xmlns:a16="http://schemas.microsoft.com/office/drawing/2014/main" id="{FBF22AB0-C838-4B16-AD2F-D886B2301D98}"/>
                </a:ext>
              </a:extLst>
            </p:cNvPr>
            <p:cNvSpPr txBox="1"/>
            <p:nvPr/>
          </p:nvSpPr>
          <p:spPr>
            <a:xfrm>
              <a:off x="498793" y="406930"/>
              <a:ext cx="4722495" cy="6781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3400" b="1" kern="100" spc="-70" dirty="0">
                  <a:solidFill>
                    <a:srgbClr val="FFFFFF"/>
                  </a:solidFill>
                  <a:effectLst/>
                  <a:latin typeface="+mn-ea"/>
                  <a:cs typeface="Times New Roman" panose="02020603050405020304" pitchFamily="18" charset="0"/>
                </a:rPr>
                <a:t>ACE</a:t>
              </a:r>
              <a:endParaRPr lang="ko-KR" sz="3400" kern="100" spc="-70" dirty="0">
                <a:effectLst/>
                <a:latin typeface="+mn-ea"/>
                <a:cs typeface="Times New Roman" panose="02020603050405020304" pitchFamily="18" charset="0"/>
              </a:endParaRPr>
            </a:p>
          </p:txBody>
        </p:sp>
        <p:sp>
          <p:nvSpPr>
            <p:cNvPr id="51" name="Text Box 20">
              <a:extLst>
                <a:ext uri="{FF2B5EF4-FFF2-40B4-BE49-F238E27FC236}">
                  <a16:creationId xmlns:a16="http://schemas.microsoft.com/office/drawing/2014/main" id="{F7C22D2C-10DA-491E-AE4A-B0AF1ADB1ACE}"/>
                </a:ext>
              </a:extLst>
            </p:cNvPr>
            <p:cNvSpPr txBox="1"/>
            <p:nvPr/>
          </p:nvSpPr>
          <p:spPr>
            <a:xfrm>
              <a:off x="1321753" y="673630"/>
              <a:ext cx="4722495" cy="3352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1400" kern="100" spc="-70" dirty="0">
                  <a:solidFill>
                    <a:srgbClr val="FFFFFF"/>
                  </a:solidFill>
                  <a:effectLst/>
                  <a:latin typeface="+mn-ea"/>
                  <a:cs typeface="Times New Roman" panose="02020603050405020304" pitchFamily="18" charset="0"/>
                </a:rPr>
                <a:t> Automotive Consumer Experiences</a:t>
              </a:r>
              <a:endParaRPr lang="ko-KR" sz="900" kern="100" spc="-70" dirty="0">
                <a:effectLst/>
                <a:latin typeface="+mn-ea"/>
                <a:cs typeface="Times New Roman" panose="02020603050405020304" pitchFamily="18" charset="0"/>
              </a:endParaRPr>
            </a:p>
          </p:txBody>
        </p:sp>
      </p:grpSp>
      <p:sp>
        <p:nvSpPr>
          <p:cNvPr id="4" name="직사각형 3">
            <a:extLst>
              <a:ext uri="{FF2B5EF4-FFF2-40B4-BE49-F238E27FC236}">
                <a16:creationId xmlns:a16="http://schemas.microsoft.com/office/drawing/2014/main" id="{89F42C36-16FC-76A6-10E0-4840F713D281}"/>
              </a:ext>
            </a:extLst>
          </p:cNvPr>
          <p:cNvSpPr/>
          <p:nvPr/>
        </p:nvSpPr>
        <p:spPr>
          <a:xfrm>
            <a:off x="370114" y="3015452"/>
            <a:ext cx="5889307" cy="357021"/>
          </a:xfrm>
          <a:prstGeom prst="rect">
            <a:avLst/>
          </a:prstGeom>
        </p:spPr>
        <p:txBody>
          <a:bodyPr wrap="square">
            <a:spAutoFit/>
          </a:bodyPr>
          <a:lstStyle/>
          <a:p>
            <a:pPr marL="177800" lvl="0" indent="-177800">
              <a:lnSpc>
                <a:spcPct val="110000"/>
              </a:lnSpc>
              <a:spcBef>
                <a:spcPts val="100"/>
              </a:spcBef>
              <a:spcAft>
                <a:spcPts val="100"/>
              </a:spcAft>
              <a:buFont typeface="+mj-lt"/>
              <a:buAutoNum type="romanUcPeriod"/>
            </a:pPr>
            <a:r>
              <a:rPr lang="en-US" altLang="ko-KR" sz="1600" b="1" kern="100" spc="-70" dirty="0">
                <a:ln>
                  <a:solidFill>
                    <a:schemeClr val="bg1">
                      <a:alpha val="0"/>
                    </a:schemeClr>
                  </a:solidFill>
                </a:ln>
                <a:solidFill>
                  <a:srgbClr val="C00000"/>
                </a:solidFill>
                <a:latin typeface="+mn-ea"/>
                <a:cs typeface="Times New Roman" panose="02020603050405020304" pitchFamily="18" charset="0"/>
              </a:rPr>
              <a:t>Experiences About AS process</a:t>
            </a:r>
            <a:endParaRPr lang="ko-KR" altLang="ko-KR" sz="1600" b="1" kern="100" spc="-70" dirty="0">
              <a:ln>
                <a:solidFill>
                  <a:schemeClr val="bg1">
                    <a:alpha val="0"/>
                  </a:schemeClr>
                </a:solidFill>
              </a:ln>
              <a:latin typeface="+mn-ea"/>
              <a:cs typeface="Times New Roman" panose="02020603050405020304" pitchFamily="18" charset="0"/>
            </a:endParaRPr>
          </a:p>
        </p:txBody>
      </p:sp>
      <p:sp>
        <p:nvSpPr>
          <p:cNvPr id="15" name="직사각형 14">
            <a:extLst>
              <a:ext uri="{FF2B5EF4-FFF2-40B4-BE49-F238E27FC236}">
                <a16:creationId xmlns:a16="http://schemas.microsoft.com/office/drawing/2014/main" id="{AB8BD3D8-50B8-382D-7C00-7714AF8607C7}"/>
              </a:ext>
            </a:extLst>
          </p:cNvPr>
          <p:cNvSpPr/>
          <p:nvPr/>
        </p:nvSpPr>
        <p:spPr>
          <a:xfrm>
            <a:off x="377824" y="1537716"/>
            <a:ext cx="6117772" cy="1274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defTabSz="685800">
              <a:lnSpc>
                <a:spcPct val="120000"/>
              </a:lnSpc>
              <a:spcBef>
                <a:spcPts val="100"/>
              </a:spcBef>
              <a:spcAft>
                <a:spcPts val="100"/>
              </a:spcAft>
            </a:pPr>
            <a:r>
              <a:rPr lang="en-US" altLang="ko-KR" sz="1050" b="1"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Inc</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 company specializing in automotive research, launched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'Automotive Consumer Experiences,</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quantifying consumers’ car life experiences. This project attempts to share consumer experience information obtained from the 2022 Automobile Syndicated Study with professionals in the automobile industry. For further advancement in the industry and improved customer satisfaction, </a:t>
            </a:r>
            <a:r>
              <a:rPr lang="en-US" altLang="ko-KR" sz="1050"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will provide information about the various moment of truth (MOT). The first one is the moments of truth of the</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 AS process experiences.</a:t>
            </a:r>
            <a:endParaRPr lang="ko-KR" altLang="ko-KR" sz="1050" b="1" kern="100" spc="-70" dirty="0">
              <a:ln>
                <a:solidFill>
                  <a:schemeClr val="bg1">
                    <a:alpha val="0"/>
                  </a:schemeClr>
                </a:solidFill>
              </a:ln>
              <a:solidFill>
                <a:schemeClr val="tx1"/>
              </a:solidFill>
              <a:highlight>
                <a:srgbClr val="FFFF00"/>
              </a:highlight>
              <a:latin typeface="+mn-ea"/>
              <a:cs typeface="Times New Roman" panose="02020603050405020304" pitchFamily="18" charset="0"/>
            </a:endParaRPr>
          </a:p>
        </p:txBody>
      </p:sp>
      <p:sp>
        <p:nvSpPr>
          <p:cNvPr id="16" name="사각형: 둥근 위쪽 모서리 15">
            <a:extLst>
              <a:ext uri="{FF2B5EF4-FFF2-40B4-BE49-F238E27FC236}">
                <a16:creationId xmlns:a16="http://schemas.microsoft.com/office/drawing/2014/main" id="{216F0690-A1EF-A7C4-ABCA-52E807843223}"/>
              </a:ext>
            </a:extLst>
          </p:cNvPr>
          <p:cNvSpPr/>
          <p:nvPr/>
        </p:nvSpPr>
        <p:spPr>
          <a:xfrm>
            <a:off x="377825" y="5008054"/>
            <a:ext cx="6110288" cy="288000"/>
          </a:xfrm>
          <a:prstGeom prst="round2SameRect">
            <a:avLst/>
          </a:prstGeom>
          <a:solidFill>
            <a:schemeClr val="tx1">
              <a:lumMod val="75000"/>
              <a:lumOff val="25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400" b="1" kern="100" spc="-70" dirty="0">
                <a:ln>
                  <a:solidFill>
                    <a:schemeClr val="bg1">
                      <a:alpha val="0"/>
                    </a:schemeClr>
                  </a:solidFill>
                </a:ln>
                <a:solidFill>
                  <a:schemeClr val="bg1"/>
                </a:solidFill>
                <a:latin typeface="+mn-ea"/>
                <a:cs typeface="Times New Roman" panose="02020603050405020304" pitchFamily="18" charset="0"/>
              </a:rPr>
              <a:t>Experienced AS Process</a:t>
            </a:r>
            <a:endParaRPr lang="ko-KR" altLang="en-US" sz="1400" b="1" kern="100" spc="-70" dirty="0">
              <a:ln>
                <a:solidFill>
                  <a:schemeClr val="bg1">
                    <a:alpha val="0"/>
                  </a:schemeClr>
                </a:solidFill>
              </a:ln>
              <a:solidFill>
                <a:schemeClr val="bg1"/>
              </a:solidFill>
              <a:latin typeface="+mn-ea"/>
              <a:cs typeface="Times New Roman" panose="02020603050405020304" pitchFamily="18" charset="0"/>
            </a:endParaRPr>
          </a:p>
        </p:txBody>
      </p:sp>
      <p:grpSp>
        <p:nvGrpSpPr>
          <p:cNvPr id="17" name="그룹 16">
            <a:extLst>
              <a:ext uri="{FF2B5EF4-FFF2-40B4-BE49-F238E27FC236}">
                <a16:creationId xmlns:a16="http://schemas.microsoft.com/office/drawing/2014/main" id="{A993DDEE-91C9-C04B-7C0B-70394C92458E}"/>
              </a:ext>
            </a:extLst>
          </p:cNvPr>
          <p:cNvGrpSpPr/>
          <p:nvPr/>
        </p:nvGrpSpPr>
        <p:grpSpPr>
          <a:xfrm>
            <a:off x="377825" y="3457662"/>
            <a:ext cx="6242264" cy="1235693"/>
            <a:chOff x="377825" y="3279862"/>
            <a:chExt cx="6110287" cy="1235693"/>
          </a:xfrm>
        </p:grpSpPr>
        <p:sp>
          <p:nvSpPr>
            <p:cNvPr id="18" name="사각형: 둥근 모서리 17">
              <a:extLst>
                <a:ext uri="{FF2B5EF4-FFF2-40B4-BE49-F238E27FC236}">
                  <a16:creationId xmlns:a16="http://schemas.microsoft.com/office/drawing/2014/main" id="{6611EE4E-3A41-88E6-666D-01A0D56F01AB}"/>
                </a:ext>
              </a:extLst>
            </p:cNvPr>
            <p:cNvSpPr/>
            <p:nvPr/>
          </p:nvSpPr>
          <p:spPr>
            <a:xfrm>
              <a:off x="377825" y="3279862"/>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Outline </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19" name="직사각형 18">
              <a:extLst>
                <a:ext uri="{FF2B5EF4-FFF2-40B4-BE49-F238E27FC236}">
                  <a16:creationId xmlns:a16="http://schemas.microsoft.com/office/drawing/2014/main" id="{C5D5BD32-64D0-F12D-EAA0-9142F3BCD7BD}"/>
                </a:ext>
              </a:extLst>
            </p:cNvPr>
            <p:cNvSpPr/>
            <p:nvPr/>
          </p:nvSpPr>
          <p:spPr>
            <a:xfrm>
              <a:off x="1536700" y="3279862"/>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Presenting 16 MOT of AS process that consumers recently</a:t>
              </a:r>
              <a:r>
                <a:rPr lang="ko-KR" altLang="en-US"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kern="100" spc="-70" dirty="0">
                  <a:ln>
                    <a:solidFill>
                      <a:schemeClr val="bg1">
                        <a:alpha val="0"/>
                      </a:schemeClr>
                    </a:solidFill>
                  </a:ln>
                  <a:solidFill>
                    <a:schemeClr val="tx1"/>
                  </a:solidFill>
                  <a:latin typeface="+mn-ea"/>
                  <a:cs typeface="Times New Roman" panose="02020603050405020304" pitchFamily="18" charset="0"/>
                </a:rPr>
                <a:t>have experienced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official service centers</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from reservation to check-out.</a:t>
              </a:r>
              <a:endParaRPr lang="ko-KR" altLang="en-US" sz="1200" kern="100" spc="-70" dirty="0">
                <a:ln>
                  <a:solidFill>
                    <a:schemeClr val="bg1">
                      <a:alpha val="0"/>
                    </a:schemeClr>
                  </a:solidFill>
                </a:ln>
                <a:solidFill>
                  <a:schemeClr val="tx1"/>
                </a:solidFill>
                <a:latin typeface="+mn-ea"/>
                <a:cs typeface="Times New Roman" panose="02020603050405020304" pitchFamily="18" charset="0"/>
              </a:endParaRPr>
            </a:p>
          </p:txBody>
        </p:sp>
        <p:sp>
          <p:nvSpPr>
            <p:cNvPr id="20" name="사각형: 둥근 모서리 19">
              <a:extLst>
                <a:ext uri="{FF2B5EF4-FFF2-40B4-BE49-F238E27FC236}">
                  <a16:creationId xmlns:a16="http://schemas.microsoft.com/office/drawing/2014/main" id="{D29CB12C-F330-7535-C24B-11B109ED3FA8}"/>
                </a:ext>
              </a:extLst>
            </p:cNvPr>
            <p:cNvSpPr/>
            <p:nvPr/>
          </p:nvSpPr>
          <p:spPr>
            <a:xfrm>
              <a:off x="377825" y="3939555"/>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Analysis</a:t>
              </a:r>
            </a:p>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Data</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21" name="직사각형 20">
              <a:extLst>
                <a:ext uri="{FF2B5EF4-FFF2-40B4-BE49-F238E27FC236}">
                  <a16:creationId xmlns:a16="http://schemas.microsoft.com/office/drawing/2014/main" id="{3A560D51-6ECA-3D93-E661-88A44204BBDF}"/>
                </a:ext>
              </a:extLst>
            </p:cNvPr>
            <p:cNvSpPr/>
            <p:nvPr/>
          </p:nvSpPr>
          <p:spPr>
            <a:xfrm>
              <a:off x="1536700" y="3939555"/>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Target</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Those who experienced AS service at the official center within the last 1 year</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Total No. of Cases</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8,921 (2,151 domestic car owners &amp; 6,770 imported car owners)</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p:txBody>
        </p:sp>
      </p:grpSp>
      <p:sp>
        <p:nvSpPr>
          <p:cNvPr id="44" name="사각형: 둥근 모서리 43">
            <a:extLst>
              <a:ext uri="{FF2B5EF4-FFF2-40B4-BE49-F238E27FC236}">
                <a16:creationId xmlns:a16="http://schemas.microsoft.com/office/drawing/2014/main" id="{27C15101-E64F-B58D-3DDF-CCDBD5173FC2}"/>
              </a:ext>
            </a:extLst>
          </p:cNvPr>
          <p:cNvSpPr/>
          <p:nvPr/>
        </p:nvSpPr>
        <p:spPr>
          <a:xfrm>
            <a:off x="370115" y="619179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Visit/Car take-in</a:t>
            </a:r>
          </a:p>
        </p:txBody>
      </p:sp>
      <p:sp>
        <p:nvSpPr>
          <p:cNvPr id="45" name="사각형: 둥근 모서리 44">
            <a:extLst>
              <a:ext uri="{FF2B5EF4-FFF2-40B4-BE49-F238E27FC236}">
                <a16:creationId xmlns:a16="http://schemas.microsoft.com/office/drawing/2014/main" id="{137DA85C-B9B2-33B7-0290-681EA9CEBAD3}"/>
              </a:ext>
            </a:extLst>
          </p:cNvPr>
          <p:cNvSpPr/>
          <p:nvPr/>
        </p:nvSpPr>
        <p:spPr>
          <a:xfrm>
            <a:off x="370115" y="720855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Wait/Monitor</a:t>
            </a:r>
          </a:p>
        </p:txBody>
      </p:sp>
      <p:sp>
        <p:nvSpPr>
          <p:cNvPr id="55" name="사각형: 둥근 모서리 54">
            <a:extLst>
              <a:ext uri="{FF2B5EF4-FFF2-40B4-BE49-F238E27FC236}">
                <a16:creationId xmlns:a16="http://schemas.microsoft.com/office/drawing/2014/main" id="{0347A0AD-7501-2CBF-584D-9CAC7C2138F2}"/>
              </a:ext>
            </a:extLst>
          </p:cNvPr>
          <p:cNvSpPr/>
          <p:nvPr/>
        </p:nvSpPr>
        <p:spPr>
          <a:xfrm>
            <a:off x="370115" y="771693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Outcome Check</a:t>
            </a:r>
          </a:p>
        </p:txBody>
      </p:sp>
      <p:sp>
        <p:nvSpPr>
          <p:cNvPr id="60" name="사각형: 둥근 모서리 59">
            <a:extLst>
              <a:ext uri="{FF2B5EF4-FFF2-40B4-BE49-F238E27FC236}">
                <a16:creationId xmlns:a16="http://schemas.microsoft.com/office/drawing/2014/main" id="{91124080-DF77-7F91-C0AC-00046CEF2DC7}"/>
              </a:ext>
            </a:extLst>
          </p:cNvPr>
          <p:cNvSpPr/>
          <p:nvPr/>
        </p:nvSpPr>
        <p:spPr>
          <a:xfrm>
            <a:off x="370115" y="82253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Payment</a:t>
            </a:r>
          </a:p>
        </p:txBody>
      </p:sp>
      <p:sp>
        <p:nvSpPr>
          <p:cNvPr id="61" name="사각형: 둥근 모서리 60">
            <a:extLst>
              <a:ext uri="{FF2B5EF4-FFF2-40B4-BE49-F238E27FC236}">
                <a16:creationId xmlns:a16="http://schemas.microsoft.com/office/drawing/2014/main" id="{89F915A6-D7E3-79CC-930C-2B1EE0ABBC74}"/>
              </a:ext>
            </a:extLst>
          </p:cNvPr>
          <p:cNvSpPr/>
          <p:nvPr/>
        </p:nvSpPr>
        <p:spPr>
          <a:xfrm>
            <a:off x="370115" y="8733697"/>
            <a:ext cx="1368960" cy="317050"/>
          </a:xfrm>
          <a:prstGeom prst="round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bg1"/>
                </a:solidFill>
                <a:latin typeface="+mn-ea"/>
                <a:cs typeface="Times New Roman" panose="02020603050405020304" pitchFamily="18" charset="0"/>
              </a:rPr>
              <a:t>Check-out</a:t>
            </a:r>
          </a:p>
        </p:txBody>
      </p:sp>
      <p:sp>
        <p:nvSpPr>
          <p:cNvPr id="62" name="사각형: 둥근 모서리 61">
            <a:extLst>
              <a:ext uri="{FF2B5EF4-FFF2-40B4-BE49-F238E27FC236}">
                <a16:creationId xmlns:a16="http://schemas.microsoft.com/office/drawing/2014/main" id="{02838422-91C7-4404-A29E-21D9B5C4D8BE}"/>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63" name="직사각형 62">
            <a:extLst>
              <a:ext uri="{FF2B5EF4-FFF2-40B4-BE49-F238E27FC236}">
                <a16:creationId xmlns:a16="http://schemas.microsoft.com/office/drawing/2014/main" id="{2F65B0B3-AAC1-6812-B562-40711EA99953}"/>
              </a:ext>
            </a:extLst>
          </p:cNvPr>
          <p:cNvSpPr/>
          <p:nvPr/>
        </p:nvSpPr>
        <p:spPr>
          <a:xfrm>
            <a:off x="1888256" y="5683414"/>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Booking accessibility</a:t>
            </a:r>
          </a:p>
        </p:txBody>
      </p:sp>
      <p:sp>
        <p:nvSpPr>
          <p:cNvPr id="64" name="직사각형 63">
            <a:extLst>
              <a:ext uri="{FF2B5EF4-FFF2-40B4-BE49-F238E27FC236}">
                <a16:creationId xmlns:a16="http://schemas.microsoft.com/office/drawing/2014/main" id="{E9154434-B69F-4E04-7815-26124A8AE364}"/>
              </a:ext>
            </a:extLst>
          </p:cNvPr>
          <p:cNvSpPr/>
          <p:nvPr/>
        </p:nvSpPr>
        <p:spPr>
          <a:xfrm>
            <a:off x="1888256" y="6294537"/>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Work handling capability</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Consultation fulfillment</a:t>
            </a:r>
          </a:p>
        </p:txBody>
      </p:sp>
      <p:sp>
        <p:nvSpPr>
          <p:cNvPr id="65" name="직사각형 64">
            <a:extLst>
              <a:ext uri="{FF2B5EF4-FFF2-40B4-BE49-F238E27FC236}">
                <a16:creationId xmlns:a16="http://schemas.microsoft.com/office/drawing/2014/main" id="{45EDA779-0476-83CA-9F0A-B4BAC5FB799B}"/>
              </a:ext>
            </a:extLst>
          </p:cNvPr>
          <p:cNvSpPr/>
          <p:nvPr/>
        </p:nvSpPr>
        <p:spPr>
          <a:xfrm>
            <a:off x="1888256" y="6905660"/>
            <a:ext cx="1620000" cy="736052"/>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speed</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Customer care</a:t>
            </a:r>
          </a:p>
          <a:p>
            <a:pPr marL="88900">
              <a:buClr>
                <a:schemeClr val="bg1">
                  <a:lumMod val="50000"/>
                </a:schemeClr>
              </a:buCl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  during wait</a:t>
            </a:r>
          </a:p>
        </p:txBody>
      </p:sp>
      <p:sp>
        <p:nvSpPr>
          <p:cNvPr id="66" name="직사각형 65">
            <a:extLst>
              <a:ext uri="{FF2B5EF4-FFF2-40B4-BE49-F238E27FC236}">
                <a16:creationId xmlns:a16="http://schemas.microsoft.com/office/drawing/2014/main" id="{E8E8ED28-6A72-10BC-6904-6F4AA8334FB5}"/>
              </a:ext>
            </a:extLst>
          </p:cNvPr>
          <p:cNvSpPr/>
          <p:nvPr/>
        </p:nvSpPr>
        <p:spPr>
          <a:xfrm>
            <a:off x="1888256" y="7703572"/>
            <a:ext cx="1620000" cy="501700"/>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quality</a:t>
            </a:r>
          </a:p>
        </p:txBody>
      </p:sp>
      <p:sp>
        <p:nvSpPr>
          <p:cNvPr id="67" name="직사각형 66">
            <a:extLst>
              <a:ext uri="{FF2B5EF4-FFF2-40B4-BE49-F238E27FC236}">
                <a16:creationId xmlns:a16="http://schemas.microsoft.com/office/drawing/2014/main" id="{772147C9-20C4-C69F-1DA4-2C5197194181}"/>
              </a:ext>
            </a:extLst>
          </p:cNvPr>
          <p:cNvSpPr/>
          <p:nvPr/>
        </p:nvSpPr>
        <p:spPr>
          <a:xfrm>
            <a:off x="1888256" y="8768184"/>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b="1" kern="100" spc="-70" dirty="0">
                <a:ln>
                  <a:solidFill>
                    <a:schemeClr val="bg1">
                      <a:alpha val="0"/>
                    </a:schemeClr>
                  </a:solidFill>
                </a:ln>
                <a:solidFill>
                  <a:schemeClr val="tx1"/>
                </a:solidFill>
                <a:latin typeface="Arial Narrow" panose="020B0606020202030204" pitchFamily="34" charset="0"/>
                <a:cs typeface="Times New Roman" panose="02020603050405020304" pitchFamily="18" charset="0"/>
              </a:rPr>
              <a:t>Care after the repair/maintenance</a:t>
            </a:r>
          </a:p>
        </p:txBody>
      </p:sp>
      <p:sp>
        <p:nvSpPr>
          <p:cNvPr id="68" name="직사각형 67">
            <a:extLst>
              <a:ext uri="{FF2B5EF4-FFF2-40B4-BE49-F238E27FC236}">
                <a16:creationId xmlns:a16="http://schemas.microsoft.com/office/drawing/2014/main" id="{76BA543F-CC90-5A37-718A-6F20AB15CF25}"/>
              </a:ext>
            </a:extLst>
          </p:cNvPr>
          <p:cNvSpPr/>
          <p:nvPr/>
        </p:nvSpPr>
        <p:spPr>
          <a:xfrm>
            <a:off x="3557797" y="568341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Online booking rate</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No. of call attempts for reservation</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Success rate within the first call</a:t>
            </a:r>
          </a:p>
        </p:txBody>
      </p:sp>
      <p:sp>
        <p:nvSpPr>
          <p:cNvPr id="69" name="직사각형 68">
            <a:extLst>
              <a:ext uri="{FF2B5EF4-FFF2-40B4-BE49-F238E27FC236}">
                <a16:creationId xmlns:a16="http://schemas.microsoft.com/office/drawing/2014/main" id="{437C2439-4127-B07B-7A7F-71757FE68706}"/>
              </a:ext>
            </a:extLst>
          </p:cNvPr>
          <p:cNvSpPr/>
          <p:nvPr/>
        </p:nvSpPr>
        <p:spPr>
          <a:xfrm>
            <a:off x="3557797" y="6294537"/>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from booking to service</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for Pre-consultation</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Key explanation missing rate</a:t>
            </a:r>
          </a:p>
        </p:txBody>
      </p:sp>
      <p:sp>
        <p:nvSpPr>
          <p:cNvPr id="70" name="이등변 삼각형 69">
            <a:extLst>
              <a:ext uri="{FF2B5EF4-FFF2-40B4-BE49-F238E27FC236}">
                <a16:creationId xmlns:a16="http://schemas.microsoft.com/office/drawing/2014/main" id="{067DB8D9-4B14-532A-22AA-2E1BE4C2452E}"/>
              </a:ext>
            </a:extLst>
          </p:cNvPr>
          <p:cNvSpPr/>
          <p:nvPr/>
        </p:nvSpPr>
        <p:spPr>
          <a:xfrm flipV="1">
            <a:off x="1009595" y="60601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1" name="이등변 삼각형 70">
            <a:extLst>
              <a:ext uri="{FF2B5EF4-FFF2-40B4-BE49-F238E27FC236}">
                <a16:creationId xmlns:a16="http://schemas.microsoft.com/office/drawing/2014/main" id="{668654BA-983C-C8CF-91C7-9CB764F1C5E0}"/>
              </a:ext>
            </a:extLst>
          </p:cNvPr>
          <p:cNvSpPr/>
          <p:nvPr/>
        </p:nvSpPr>
        <p:spPr>
          <a:xfrm flipV="1">
            <a:off x="1009595" y="656851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2" name="이등변 삼각형 71">
            <a:extLst>
              <a:ext uri="{FF2B5EF4-FFF2-40B4-BE49-F238E27FC236}">
                <a16:creationId xmlns:a16="http://schemas.microsoft.com/office/drawing/2014/main" id="{B880D58D-B4E1-B9EB-F73A-3211533460BB}"/>
              </a:ext>
            </a:extLst>
          </p:cNvPr>
          <p:cNvSpPr/>
          <p:nvPr/>
        </p:nvSpPr>
        <p:spPr>
          <a:xfrm flipV="1">
            <a:off x="1009595" y="707689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3" name="이등변 삼각형 72">
            <a:extLst>
              <a:ext uri="{FF2B5EF4-FFF2-40B4-BE49-F238E27FC236}">
                <a16:creationId xmlns:a16="http://schemas.microsoft.com/office/drawing/2014/main" id="{26F3C21C-DCE3-4463-7D4C-715C744CB0B0}"/>
              </a:ext>
            </a:extLst>
          </p:cNvPr>
          <p:cNvSpPr/>
          <p:nvPr/>
        </p:nvSpPr>
        <p:spPr>
          <a:xfrm flipV="1">
            <a:off x="1009595" y="758527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4" name="이등변 삼각형 73">
            <a:extLst>
              <a:ext uri="{FF2B5EF4-FFF2-40B4-BE49-F238E27FC236}">
                <a16:creationId xmlns:a16="http://schemas.microsoft.com/office/drawing/2014/main" id="{868BAD81-A3CC-C536-F1ED-04F44BF15AEE}"/>
              </a:ext>
            </a:extLst>
          </p:cNvPr>
          <p:cNvSpPr/>
          <p:nvPr/>
        </p:nvSpPr>
        <p:spPr>
          <a:xfrm flipV="1">
            <a:off x="1009595" y="809365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5" name="이등변 삼각형 74">
            <a:extLst>
              <a:ext uri="{FF2B5EF4-FFF2-40B4-BE49-F238E27FC236}">
                <a16:creationId xmlns:a16="http://schemas.microsoft.com/office/drawing/2014/main" id="{8BA73755-5930-D06A-A6BC-7BC0281806DE}"/>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6" name="직사각형 75">
            <a:extLst>
              <a:ext uri="{FF2B5EF4-FFF2-40B4-BE49-F238E27FC236}">
                <a16:creationId xmlns:a16="http://schemas.microsoft.com/office/drawing/2014/main" id="{8ACE6A69-E313-3921-CF3B-EE5CD2CFD7B7}"/>
              </a:ext>
            </a:extLst>
          </p:cNvPr>
          <p:cNvSpPr/>
          <p:nvPr/>
        </p:nvSpPr>
        <p:spPr>
          <a:xfrm>
            <a:off x="3557796" y="6905660"/>
            <a:ext cx="2930087" cy="736052"/>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time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 the day repair completion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Parts supply shortage experience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Furnished customer facilities</a:t>
            </a:r>
          </a:p>
        </p:txBody>
      </p:sp>
      <p:sp>
        <p:nvSpPr>
          <p:cNvPr id="77" name="직사각형 76">
            <a:extLst>
              <a:ext uri="{FF2B5EF4-FFF2-40B4-BE49-F238E27FC236}">
                <a16:creationId xmlns:a16="http://schemas.microsoft.com/office/drawing/2014/main" id="{7A121C3A-DB7D-E85F-1575-88165522D6FA}"/>
              </a:ext>
            </a:extLst>
          </p:cNvPr>
          <p:cNvSpPr/>
          <p:nvPr/>
        </p:nvSpPr>
        <p:spPr>
          <a:xfrm>
            <a:off x="3557797" y="7703572"/>
            <a:ext cx="2937745" cy="501700"/>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1"/>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Inaccurate repair/maintenance experience rate</a:t>
            </a:r>
          </a:p>
          <a:p>
            <a:pPr marL="88900" indent="-228600">
              <a:buClr>
                <a:schemeClr val="tx1">
                  <a:lumMod val="75000"/>
                  <a:lumOff val="25000"/>
                </a:schemeClr>
              </a:buClr>
              <a:buFont typeface="+mj-ea"/>
              <a:buAutoNum type="circleNumDbPlain" startAt="11"/>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Recurring problem experience rate</a:t>
            </a:r>
          </a:p>
        </p:txBody>
      </p:sp>
      <p:sp>
        <p:nvSpPr>
          <p:cNvPr id="78" name="직사각형 77">
            <a:extLst>
              <a:ext uri="{FF2B5EF4-FFF2-40B4-BE49-F238E27FC236}">
                <a16:creationId xmlns:a16="http://schemas.microsoft.com/office/drawing/2014/main" id="{EC95E80A-5EB9-97EB-6826-94F74807A273}"/>
              </a:ext>
            </a:extLst>
          </p:cNvPr>
          <p:cNvSpPr/>
          <p:nvPr/>
        </p:nvSpPr>
        <p:spPr>
          <a:xfrm>
            <a:off x="3557797" y="876818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5"/>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Free service experienced</a:t>
            </a:r>
          </a:p>
          <a:p>
            <a:pPr marL="88900" indent="-228600">
              <a:buClr>
                <a:schemeClr val="tx1">
                  <a:lumMod val="75000"/>
                  <a:lumOff val="25000"/>
                </a:schemeClr>
              </a:buClr>
              <a:buFont typeface="+mj-ea"/>
              <a:buAutoNum type="circleNumDbPlain" startAt="15"/>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Post-service contact</a:t>
            </a:r>
          </a:p>
        </p:txBody>
      </p:sp>
      <p:sp>
        <p:nvSpPr>
          <p:cNvPr id="79" name="사각형: 둥근 모서리 78">
            <a:extLst>
              <a:ext uri="{FF2B5EF4-FFF2-40B4-BE49-F238E27FC236}">
                <a16:creationId xmlns:a16="http://schemas.microsoft.com/office/drawing/2014/main" id="{3B1DC5B1-5104-396B-FE31-452BF5A6C043}"/>
              </a:ext>
            </a:extLst>
          </p:cNvPr>
          <p:cNvSpPr/>
          <p:nvPr/>
        </p:nvSpPr>
        <p:spPr>
          <a:xfrm>
            <a:off x="370115" y="56834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Reservation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80" name="이등변 삼각형 79">
            <a:extLst>
              <a:ext uri="{FF2B5EF4-FFF2-40B4-BE49-F238E27FC236}">
                <a16:creationId xmlns:a16="http://schemas.microsoft.com/office/drawing/2014/main" id="{19E9D250-3496-84B3-67C3-7D71A0BF9475}"/>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81" name="사각형: 둥근 모서리 80">
            <a:extLst>
              <a:ext uri="{FF2B5EF4-FFF2-40B4-BE49-F238E27FC236}">
                <a16:creationId xmlns:a16="http://schemas.microsoft.com/office/drawing/2014/main" id="{4D093E2D-021C-96EC-551C-D86C0B7DDAB6}"/>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p>
        </p:txBody>
      </p:sp>
      <p:grpSp>
        <p:nvGrpSpPr>
          <p:cNvPr id="82" name="그룹 81">
            <a:extLst>
              <a:ext uri="{FF2B5EF4-FFF2-40B4-BE49-F238E27FC236}">
                <a16:creationId xmlns:a16="http://schemas.microsoft.com/office/drawing/2014/main" id="{579321C9-BA7F-11AF-D9F7-432A6208F4F2}"/>
              </a:ext>
            </a:extLst>
          </p:cNvPr>
          <p:cNvGrpSpPr/>
          <p:nvPr/>
        </p:nvGrpSpPr>
        <p:grpSpPr>
          <a:xfrm>
            <a:off x="370114" y="5344437"/>
            <a:ext cx="6117771" cy="261610"/>
            <a:chOff x="370114" y="5344437"/>
            <a:chExt cx="6117771" cy="261610"/>
          </a:xfrm>
        </p:grpSpPr>
        <p:grpSp>
          <p:nvGrpSpPr>
            <p:cNvPr id="83" name="그룹 82">
              <a:extLst>
                <a:ext uri="{FF2B5EF4-FFF2-40B4-BE49-F238E27FC236}">
                  <a16:creationId xmlns:a16="http://schemas.microsoft.com/office/drawing/2014/main" id="{4073B35A-6E2A-982F-273F-E02FF5383022}"/>
                </a:ext>
              </a:extLst>
            </p:cNvPr>
            <p:cNvGrpSpPr/>
            <p:nvPr/>
          </p:nvGrpSpPr>
          <p:grpSpPr>
            <a:xfrm>
              <a:off x="370114" y="5344437"/>
              <a:ext cx="1368960" cy="261610"/>
              <a:chOff x="629879" y="5490424"/>
              <a:chExt cx="1274322" cy="261610"/>
            </a:xfrm>
          </p:grpSpPr>
          <p:sp>
            <p:nvSpPr>
              <p:cNvPr id="90" name="사각형: 둥근 모서리 89">
                <a:extLst>
                  <a:ext uri="{FF2B5EF4-FFF2-40B4-BE49-F238E27FC236}">
                    <a16:creationId xmlns:a16="http://schemas.microsoft.com/office/drawing/2014/main" id="{24A71452-AD80-24D3-48A5-6C0A11DE39F2}"/>
                  </a:ext>
                </a:extLst>
              </p:cNvPr>
              <p:cNvSpPr/>
              <p:nvPr/>
            </p:nvSpPr>
            <p:spPr>
              <a:xfrm>
                <a:off x="689461" y="5490424"/>
                <a:ext cx="1155160"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PROCESS</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91" name="직선 연결선 90">
                <a:extLst>
                  <a:ext uri="{FF2B5EF4-FFF2-40B4-BE49-F238E27FC236}">
                    <a16:creationId xmlns:a16="http://schemas.microsoft.com/office/drawing/2014/main" id="{E549F5C9-29E7-88CE-9653-394AD052B783}"/>
                  </a:ext>
                </a:extLst>
              </p:cNvPr>
              <p:cNvCxnSpPr>
                <a:cxnSpLocks/>
              </p:cNvCxnSpPr>
              <p:nvPr/>
            </p:nvCxnSpPr>
            <p:spPr>
              <a:xfrm>
                <a:off x="629879"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84" name="그룹 83">
              <a:extLst>
                <a:ext uri="{FF2B5EF4-FFF2-40B4-BE49-F238E27FC236}">
                  <a16:creationId xmlns:a16="http://schemas.microsoft.com/office/drawing/2014/main" id="{15190527-D69B-153B-C17A-09F4DC08450C}"/>
                </a:ext>
              </a:extLst>
            </p:cNvPr>
            <p:cNvGrpSpPr/>
            <p:nvPr/>
          </p:nvGrpSpPr>
          <p:grpSpPr>
            <a:xfrm>
              <a:off x="1840560" y="5344437"/>
              <a:ext cx="1615753" cy="261610"/>
              <a:chOff x="2460339" y="5490424"/>
              <a:chExt cx="1354279" cy="261610"/>
            </a:xfrm>
          </p:grpSpPr>
          <p:sp>
            <p:nvSpPr>
              <p:cNvPr id="88" name="사각형: 둥근 모서리 87">
                <a:extLst>
                  <a:ext uri="{FF2B5EF4-FFF2-40B4-BE49-F238E27FC236}">
                    <a16:creationId xmlns:a16="http://schemas.microsoft.com/office/drawing/2014/main" id="{9DBBDE90-601A-1DDE-B29D-1F958B28C4E9}"/>
                  </a:ext>
                </a:extLst>
              </p:cNvPr>
              <p:cNvSpPr/>
              <p:nvPr/>
            </p:nvSpPr>
            <p:spPr>
              <a:xfrm>
                <a:off x="2460339" y="5490424"/>
                <a:ext cx="1354279"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STUDY CONTENT</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89" name="직선 연결선 88">
                <a:extLst>
                  <a:ext uri="{FF2B5EF4-FFF2-40B4-BE49-F238E27FC236}">
                    <a16:creationId xmlns:a16="http://schemas.microsoft.com/office/drawing/2014/main" id="{CBE387BE-DF52-8236-8A30-214F47EBBE60}"/>
                  </a:ext>
                </a:extLst>
              </p:cNvPr>
              <p:cNvCxnSpPr/>
              <p:nvPr/>
            </p:nvCxnSpPr>
            <p:spPr>
              <a:xfrm>
                <a:off x="2500317"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86" name="사각형: 둥근 모서리 85">
              <a:extLst>
                <a:ext uri="{FF2B5EF4-FFF2-40B4-BE49-F238E27FC236}">
                  <a16:creationId xmlns:a16="http://schemas.microsoft.com/office/drawing/2014/main" id="{90953322-880D-1F5F-22FB-BCBEC72F8404}"/>
                </a:ext>
              </a:extLst>
            </p:cNvPr>
            <p:cNvSpPr/>
            <p:nvPr/>
          </p:nvSpPr>
          <p:spPr>
            <a:xfrm>
              <a:off x="3815202" y="5344437"/>
              <a:ext cx="2415282"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MOMENTS OF TRUTH</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87" name="직선 연결선 86">
              <a:extLst>
                <a:ext uri="{FF2B5EF4-FFF2-40B4-BE49-F238E27FC236}">
                  <a16:creationId xmlns:a16="http://schemas.microsoft.com/office/drawing/2014/main" id="{4A4C308E-9BE7-48A9-C320-EC6C39E66BCC}"/>
                </a:ext>
              </a:extLst>
            </p:cNvPr>
            <p:cNvCxnSpPr/>
            <p:nvPr/>
          </p:nvCxnSpPr>
          <p:spPr>
            <a:xfrm>
              <a:off x="3557797" y="5606047"/>
              <a:ext cx="2930088"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93" name="직사각형 92">
            <a:extLst>
              <a:ext uri="{FF2B5EF4-FFF2-40B4-BE49-F238E27FC236}">
                <a16:creationId xmlns:a16="http://schemas.microsoft.com/office/drawing/2014/main" id="{D3F5E277-0C69-C606-A7C0-65D22F1781B2}"/>
              </a:ext>
            </a:extLst>
          </p:cNvPr>
          <p:cNvSpPr/>
          <p:nvPr/>
        </p:nvSpPr>
        <p:spPr>
          <a:xfrm>
            <a:off x="1888579" y="8298651"/>
            <a:ext cx="1620000" cy="404956"/>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economy</a:t>
            </a:r>
          </a:p>
        </p:txBody>
      </p:sp>
      <p:sp>
        <p:nvSpPr>
          <p:cNvPr id="94" name="직사각형 93">
            <a:extLst>
              <a:ext uri="{FF2B5EF4-FFF2-40B4-BE49-F238E27FC236}">
                <a16:creationId xmlns:a16="http://schemas.microsoft.com/office/drawing/2014/main" id="{2E85E6F9-0A82-010B-8692-6B14FEC536DD}"/>
              </a:ext>
            </a:extLst>
          </p:cNvPr>
          <p:cNvSpPr/>
          <p:nvPr/>
        </p:nvSpPr>
        <p:spPr>
          <a:xfrm>
            <a:off x="3558119" y="8298651"/>
            <a:ext cx="2929764" cy="404956"/>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3"/>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Recent repair/maintenance cost</a:t>
            </a:r>
          </a:p>
          <a:p>
            <a:pPr marL="88900" indent="-228600">
              <a:buClr>
                <a:schemeClr val="tx1">
                  <a:lumMod val="75000"/>
                  <a:lumOff val="25000"/>
                </a:schemeClr>
              </a:buClr>
              <a:buFont typeface="+mj-ea"/>
              <a:buAutoNum type="circleNumDbPlain" startAt="13"/>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Complaint filing rates</a:t>
            </a:r>
          </a:p>
        </p:txBody>
      </p:sp>
      <p:sp>
        <p:nvSpPr>
          <p:cNvPr id="56" name="직사각형 55">
            <a:extLst>
              <a:ext uri="{FF2B5EF4-FFF2-40B4-BE49-F238E27FC236}">
                <a16:creationId xmlns:a16="http://schemas.microsoft.com/office/drawing/2014/main" id="{1BBFA75A-C5C5-4AB3-0F45-A18DB2D0F1CA}"/>
              </a:ext>
            </a:extLst>
          </p:cNvPr>
          <p:cNvSpPr/>
          <p:nvPr/>
        </p:nvSpPr>
        <p:spPr>
          <a:xfrm>
            <a:off x="5581073" y="8782342"/>
            <a:ext cx="932210" cy="3453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b="1" kern="100" spc="-70" dirty="0">
                <a:ln>
                  <a:solidFill>
                    <a:schemeClr val="bg1">
                      <a:alpha val="0"/>
                    </a:schemeClr>
                  </a:solidFill>
                </a:ln>
                <a:solidFill>
                  <a:schemeClr val="bg1"/>
                </a:solidFill>
                <a:latin typeface="+mn-ea"/>
                <a:cs typeface="Times New Roman" panose="02020603050405020304" pitchFamily="18" charset="0"/>
              </a:rPr>
              <a:t>6. Check-out process</a:t>
            </a:r>
            <a:endParaRPr lang="ko-KR" altLang="en-US" sz="1100" b="1" kern="100" spc="-70" dirty="0">
              <a:ln>
                <a:solidFill>
                  <a:schemeClr val="bg1">
                    <a:alpha val="0"/>
                  </a:schemeClr>
                </a:solidFill>
              </a:ln>
              <a:solidFill>
                <a:schemeClr val="bg1"/>
              </a:solidFill>
              <a:latin typeface="+mn-ea"/>
              <a:cs typeface="Times New Roman" panose="02020603050405020304" pitchFamily="18" charset="0"/>
            </a:endParaRPr>
          </a:p>
        </p:txBody>
      </p:sp>
      <p:sp>
        <p:nvSpPr>
          <p:cNvPr id="57" name="직사각형 56">
            <a:extLst>
              <a:ext uri="{FF2B5EF4-FFF2-40B4-BE49-F238E27FC236}">
                <a16:creationId xmlns:a16="http://schemas.microsoft.com/office/drawing/2014/main" id="{5174C5B9-002E-3302-0E35-AF622CAA53D4}"/>
              </a:ext>
            </a:extLst>
          </p:cNvPr>
          <p:cNvSpPr/>
          <p:nvPr/>
        </p:nvSpPr>
        <p:spPr>
          <a:xfrm>
            <a:off x="1906228" y="8782343"/>
            <a:ext cx="4607285" cy="535104"/>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Tree>
    <p:extLst>
      <p:ext uri="{BB962C8B-B14F-4D97-AF65-F5344CB8AC3E}">
        <p14:creationId xmlns:p14="http://schemas.microsoft.com/office/powerpoint/2010/main" val="340796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extLst>
              <p:ext uri="{D42A27DB-BD31-4B8C-83A1-F6EECF244321}">
                <p14:modId xmlns:p14="http://schemas.microsoft.com/office/powerpoint/2010/main" val="3571863940"/>
              </p:ext>
            </p:extLst>
          </p:nvPr>
        </p:nvGraphicFramePr>
        <p:xfrm>
          <a:off x="538890" y="2985995"/>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Free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Service Experience </a:t>
                      </a:r>
                      <a:r>
                        <a:rPr lang="en-US" altLang="ko-KR" sz="1100" b="1" kern="100" spc="-70" baseline="0">
                          <a:ln>
                            <a:solidFill>
                              <a:schemeClr val="bg1">
                                <a:alpha val="0"/>
                              </a:schemeClr>
                            </a:solidFill>
                          </a:ln>
                          <a:solidFill>
                            <a:schemeClr val="bg1"/>
                          </a:solidFill>
                          <a:latin typeface="Arial" panose="020B0604020202020204" pitchFamily="34" charset="0"/>
                          <a:ea typeface="+mn-ea"/>
                          <a:cs typeface="Arial" panose="020B0604020202020204" pitchFamily="34" charset="0"/>
                        </a:rPr>
                        <a:t>Rate </a:t>
                      </a:r>
                      <a:endPar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76.2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75.6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73.0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70.4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69.1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68.9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Ssangyong</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67.5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66.8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Hyundai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65.5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Audi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(496)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64.0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9029442"/>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Avg.</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63.5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62.9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63.6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51736" y="2707777"/>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22] The rate of customers who were offered </a:t>
            </a:r>
            <a:r>
              <a:rPr lang="en-US" altLang="ko-KR" sz="1200" kern="100" spc="-70">
                <a:ln>
                  <a:solidFill>
                    <a:schemeClr val="bg1">
                      <a:alpha val="0"/>
                    </a:schemeClr>
                  </a:solidFill>
                </a:ln>
                <a:latin typeface="+mn-ea"/>
                <a:cs typeface="Times New Roman" panose="02020603050405020304" pitchFamily="18" charset="0"/>
              </a:rPr>
              <a:t>free service(</a:t>
            </a:r>
            <a:r>
              <a:rPr lang="en-US" altLang="ko-KR" sz="1200" kern="100" spc="-70" dirty="0">
                <a:ln>
                  <a:solidFill>
                    <a:schemeClr val="bg1">
                      <a:alpha val="0"/>
                    </a:schemeClr>
                  </a:solidFill>
                </a:ln>
                <a:latin typeface="+mn-ea"/>
                <a:cs typeface="Times New Roman" panose="02020603050405020304" pitchFamily="18" charset="0"/>
              </a:rPr>
              <a:t>In the order </a:t>
            </a:r>
            <a:r>
              <a:rPr lang="en-US" altLang="ko-KR" sz="1200" kern="100" spc="-70">
                <a:ln>
                  <a:solidFill>
                    <a:schemeClr val="bg1">
                      <a:alpha val="0"/>
                    </a:schemeClr>
                  </a:solidFill>
                </a:ln>
                <a:latin typeface="+mn-ea"/>
                <a:cs typeface="Times New Roman" panose="02020603050405020304" pitchFamily="18" charset="0"/>
              </a:rPr>
              <a:t>of highest, %)</a:t>
            </a:r>
            <a:endParaRPr lang="en-US" altLang="ko-KR" sz="1200" kern="100" spc="-70" dirty="0">
              <a:ln>
                <a:solidFill>
                  <a:schemeClr val="bg1">
                    <a:alpha val="0"/>
                  </a:schemeClr>
                </a:solidFill>
              </a:ln>
              <a:latin typeface="+mn-ea"/>
              <a:cs typeface="Times New Roman" panose="02020603050405020304" pitchFamily="18" charset="0"/>
            </a:endParaRPr>
          </a:p>
        </p:txBody>
      </p:sp>
      <p:sp>
        <p:nvSpPr>
          <p:cNvPr id="29" name="직사각형 28">
            <a:extLst>
              <a:ext uri="{FF2B5EF4-FFF2-40B4-BE49-F238E27FC236}">
                <a16:creationId xmlns:a16="http://schemas.microsoft.com/office/drawing/2014/main" id="{EB684E7C-FD73-4E0F-B789-BA4D8C0D5DAB}"/>
              </a:ext>
            </a:extLst>
          </p:cNvPr>
          <p:cNvSpPr/>
          <p:nvPr/>
        </p:nvSpPr>
        <p:spPr>
          <a:xfrm>
            <a:off x="598805" y="1614792"/>
            <a:ext cx="5889308" cy="843885"/>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cs typeface="Times New Roman" panose="02020603050405020304" pitchFamily="18" charset="0"/>
              </a:rPr>
              <a:t>63.5% </a:t>
            </a:r>
            <a:r>
              <a:rPr lang="en-US" altLang="ko-KR" sz="1300" b="1" kern="100" spc="-70" dirty="0">
                <a:ln>
                  <a:solidFill>
                    <a:prstClr val="white">
                      <a:alpha val="0"/>
                    </a:prstClr>
                  </a:solidFill>
                </a:ln>
                <a:cs typeface="Times New Roman" panose="02020603050405020304" pitchFamily="18" charset="0"/>
              </a:rPr>
              <a:t>of car owners have been offered with a free service during the check-out</a:t>
            </a:r>
          </a:p>
          <a:p>
            <a:pPr marL="171450" indent="-171450">
              <a:lnSpc>
                <a:spcPct val="130000"/>
              </a:lnSpc>
              <a:buFontTx/>
              <a:buChar char="-"/>
            </a:pPr>
            <a:r>
              <a:rPr lang="en-US" altLang="ko-KR" sz="1200" kern="100" spc="-70">
                <a:ln>
                  <a:solidFill>
                    <a:prstClr val="white">
                      <a:alpha val="0"/>
                    </a:prstClr>
                  </a:solidFill>
                </a:ln>
                <a:solidFill>
                  <a:prstClr val="black"/>
                </a:solidFill>
                <a:cs typeface="Times New Roman" panose="02020603050405020304" pitchFamily="18" charset="0"/>
              </a:rPr>
              <a:t>Volvo(</a:t>
            </a:r>
            <a:r>
              <a:rPr lang="en-US" altLang="ko-KR" sz="1200" kern="100" spc="-70" dirty="0">
                <a:ln>
                  <a:solidFill>
                    <a:prstClr val="white">
                      <a:alpha val="0"/>
                    </a:prstClr>
                  </a:solidFill>
                </a:ln>
                <a:solidFill>
                  <a:prstClr val="black"/>
                </a:solidFill>
                <a:cs typeface="Times New Roman" panose="02020603050405020304" pitchFamily="18" charset="0"/>
              </a:rPr>
              <a:t>76.2</a:t>
            </a:r>
            <a:r>
              <a:rPr lang="en-US" altLang="ko-KR" sz="1200" kern="100" spc="-70">
                <a:ln>
                  <a:solidFill>
                    <a:prstClr val="white">
                      <a:alpha val="0"/>
                    </a:prstClr>
                  </a:solidFill>
                </a:ln>
                <a:solidFill>
                  <a:prstClr val="black"/>
                </a:solidFill>
                <a:cs typeface="Times New Roman" panose="02020603050405020304" pitchFamily="18" charset="0"/>
              </a:rPr>
              <a:t>%), Honda(</a:t>
            </a:r>
            <a:r>
              <a:rPr lang="en-US" altLang="ko-KR" sz="1200" kern="100" spc="-70" dirty="0">
                <a:ln>
                  <a:solidFill>
                    <a:prstClr val="white">
                      <a:alpha val="0"/>
                    </a:prstClr>
                  </a:solidFill>
                </a:ln>
                <a:solidFill>
                  <a:prstClr val="black"/>
                </a:solidFill>
                <a:cs typeface="Times New Roman" panose="02020603050405020304" pitchFamily="18" charset="0"/>
              </a:rPr>
              <a:t>75.6%), </a:t>
            </a:r>
            <a:r>
              <a:rPr lang="en-US" altLang="ko-KR" sz="1200" kern="100" spc="-70">
                <a:ln>
                  <a:solidFill>
                    <a:prstClr val="white">
                      <a:alpha val="0"/>
                    </a:prstClr>
                  </a:solidFill>
                </a:ln>
                <a:solidFill>
                  <a:prstClr val="black"/>
                </a:solidFill>
                <a:cs typeface="Times New Roman" panose="02020603050405020304" pitchFamily="18" charset="0"/>
              </a:rPr>
              <a:t>and Lincoln(</a:t>
            </a:r>
            <a:r>
              <a:rPr lang="en-US" altLang="ko-KR" sz="1200" kern="100" spc="-70" dirty="0">
                <a:ln>
                  <a:solidFill>
                    <a:prstClr val="white">
                      <a:alpha val="0"/>
                    </a:prstClr>
                  </a:solidFill>
                </a:ln>
                <a:solidFill>
                  <a:prstClr val="black"/>
                </a:solidFill>
                <a:cs typeface="Times New Roman" panose="02020603050405020304" pitchFamily="18" charset="0"/>
              </a:rPr>
              <a:t>73.0%) scored a high free </a:t>
            </a:r>
            <a:r>
              <a:rPr lang="en-US" altLang="ko-KR" sz="1200" kern="100" spc="-70">
                <a:ln>
                  <a:solidFill>
                    <a:prstClr val="white">
                      <a:alpha val="0"/>
                    </a:prstClr>
                  </a:solidFill>
                </a:ln>
                <a:solidFill>
                  <a:prstClr val="black"/>
                </a:solidFill>
                <a:cs typeface="Times New Roman" panose="02020603050405020304" pitchFamily="18" charset="0"/>
              </a:rPr>
              <a:t>service rate</a:t>
            </a:r>
          </a:p>
          <a:p>
            <a:pPr>
              <a:lnSpc>
                <a:spcPct val="130000"/>
              </a:lnSpc>
            </a:pPr>
            <a:r>
              <a:rPr lang="en-US" altLang="ko-KR" sz="1300" kern="100" spc="-70">
                <a:ln>
                  <a:solidFill>
                    <a:schemeClr val="bg1">
                      <a:alpha val="0"/>
                    </a:schemeClr>
                  </a:solidFill>
                </a:ln>
                <a:latin typeface="+mn-ea"/>
                <a:cs typeface="Times New Roman" panose="02020603050405020304" pitchFamily="18" charset="0"/>
              </a:rPr>
              <a:t>-  Renault Korea(</a:t>
            </a:r>
            <a:r>
              <a:rPr lang="en-US" altLang="ko-KR" sz="1300" kern="100" spc="-70" dirty="0">
                <a:ln>
                  <a:solidFill>
                    <a:schemeClr val="bg1">
                      <a:alpha val="0"/>
                    </a:schemeClr>
                  </a:solidFill>
                </a:ln>
                <a:latin typeface="+mn-ea"/>
                <a:cs typeface="Times New Roman" panose="02020603050405020304" pitchFamily="18" charset="0"/>
              </a:rPr>
              <a:t>70.4%) was the highest among </a:t>
            </a:r>
            <a:r>
              <a:rPr lang="en-US" altLang="ko-KR" sz="1300" kern="100" spc="-70">
                <a:ln>
                  <a:solidFill>
                    <a:schemeClr val="bg1">
                      <a:alpha val="0"/>
                    </a:schemeClr>
                  </a:solidFill>
                </a:ln>
                <a:latin typeface="+mn-ea"/>
                <a:cs typeface="Times New Roman" panose="02020603050405020304" pitchFamily="18" charset="0"/>
              </a:rPr>
              <a:t>domestic brands</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8564D47E-0F12-451F-A6A2-764D4A8B0C01}"/>
              </a:ext>
            </a:extLst>
          </p:cNvPr>
          <p:cNvSpPr/>
          <p:nvPr/>
        </p:nvSpPr>
        <p:spPr>
          <a:xfrm>
            <a:off x="381815" y="1656662"/>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20" name="TextBox 19">
            <a:extLst>
              <a:ext uri="{FF2B5EF4-FFF2-40B4-BE49-F238E27FC236}">
                <a16:creationId xmlns:a16="http://schemas.microsoft.com/office/drawing/2014/main" id="{C60C145E-BEA2-14A1-4BDF-B4AD3C8EC528}"/>
              </a:ext>
            </a:extLst>
          </p:cNvPr>
          <p:cNvSpPr txBox="1"/>
          <p:nvPr/>
        </p:nvSpPr>
        <p:spPr>
          <a:xfrm>
            <a:off x="464437" y="7269995"/>
            <a:ext cx="5727700" cy="276999"/>
          </a:xfrm>
          <a:prstGeom prst="rect">
            <a:avLst/>
          </a:prstGeom>
          <a:noFill/>
        </p:spPr>
        <p:txBody>
          <a:bodyPr wrap="square" rtlCol="0">
            <a:spAutoFit/>
          </a:bodyPr>
          <a:lstStyle/>
          <a:p>
            <a:pPr algn="just"/>
            <a:r>
              <a:rPr lang="en-US" altLang="ko-KR" sz="1200" dirty="0"/>
              <a:t>Q: The service center offered unrequested services/inspections </a:t>
            </a:r>
            <a:r>
              <a:rPr lang="en-US" altLang="ko-KR" sz="1200"/>
              <a:t>for free.(</a:t>
            </a:r>
            <a:r>
              <a:rPr lang="en-US" altLang="ko-KR" sz="1200" dirty="0"/>
              <a:t>Yes/No)</a:t>
            </a:r>
          </a:p>
        </p:txBody>
      </p:sp>
      <p:sp>
        <p:nvSpPr>
          <p:cNvPr id="2" name="직사각형 1">
            <a:extLst>
              <a:ext uri="{FF2B5EF4-FFF2-40B4-BE49-F238E27FC236}">
                <a16:creationId xmlns:a16="http://schemas.microsoft.com/office/drawing/2014/main" id="{C660BCEA-372A-B4A2-E812-EB2BDF9068D6}"/>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Check-out</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3" name="사각형: 둥근 모서리 2">
            <a:extLst>
              <a:ext uri="{FF2B5EF4-FFF2-40B4-BE49-F238E27FC236}">
                <a16:creationId xmlns:a16="http://schemas.microsoft.com/office/drawing/2014/main" id="{B703E9D8-5B21-C57C-23A5-0B81DE93EC58}"/>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06</a:t>
            </a:r>
            <a:endParaRPr lang="ko-KR" altLang="en-US" b="1" kern="0" spc="-30" dirty="0">
              <a:ln>
                <a:solidFill>
                  <a:srgbClr val="4472C4">
                    <a:alpha val="0"/>
                  </a:srgbClr>
                </a:solidFill>
              </a:ln>
              <a:solidFill>
                <a:prstClr val="white"/>
              </a:solidFill>
              <a:latin typeface="+mn-ea"/>
            </a:endParaRPr>
          </a:p>
        </p:txBody>
      </p:sp>
    </p:spTree>
    <p:extLst>
      <p:ext uri="{BB962C8B-B14F-4D97-AF65-F5344CB8AC3E}">
        <p14:creationId xmlns:p14="http://schemas.microsoft.com/office/powerpoint/2010/main" val="990985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13752" y="2390137"/>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23] Free services wanted by customers (In the order of highest, %)</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5" name="직사각형 4">
            <a:extLst>
              <a:ext uri="{FF2B5EF4-FFF2-40B4-BE49-F238E27FC236}">
                <a16:creationId xmlns:a16="http://schemas.microsoft.com/office/drawing/2014/main" id="{9CAEB1DA-CDBF-431E-A22F-91EF47B7FD61}"/>
              </a:ext>
            </a:extLst>
          </p:cNvPr>
          <p:cNvSpPr/>
          <p:nvPr/>
        </p:nvSpPr>
        <p:spPr>
          <a:xfrm>
            <a:off x="622225" y="837729"/>
            <a:ext cx="5330900" cy="1306191"/>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‘Overall </a:t>
            </a:r>
            <a:r>
              <a:rPr lang="en-US" altLang="ko-KR" sz="1300" b="1" kern="100" spc="-70">
                <a:ln>
                  <a:solidFill>
                    <a:prstClr val="white">
                      <a:alpha val="0"/>
                    </a:prstClr>
                  </a:solidFill>
                </a:ln>
                <a:solidFill>
                  <a:prstClr val="black"/>
                </a:solidFill>
                <a:cs typeface="Times New Roman" panose="02020603050405020304" pitchFamily="18" charset="0"/>
              </a:rPr>
              <a:t>inspection’(</a:t>
            </a:r>
            <a:r>
              <a:rPr lang="en-US" altLang="ko-KR" sz="1300" b="1" kern="100" spc="-70" dirty="0">
                <a:ln>
                  <a:solidFill>
                    <a:prstClr val="white">
                      <a:alpha val="0"/>
                    </a:prstClr>
                  </a:solidFill>
                </a:ln>
                <a:solidFill>
                  <a:prstClr val="black"/>
                </a:solidFill>
                <a:cs typeface="Times New Roman" panose="02020603050405020304" pitchFamily="18" charset="0"/>
              </a:rPr>
              <a:t>28.6%) was the most wanted free service item</a:t>
            </a:r>
          </a:p>
          <a:p>
            <a:pPr marL="171450" indent="-171450">
              <a:lnSpc>
                <a:spcPct val="130000"/>
              </a:lnSpc>
              <a:buFontTx/>
              <a:buChar char="-"/>
            </a:pPr>
            <a:r>
              <a:rPr lang="en-US" altLang="ko-KR" sz="1200" kern="100" spc="-70">
                <a:ln>
                  <a:solidFill>
                    <a:prstClr val="white">
                      <a:alpha val="0"/>
                    </a:prstClr>
                  </a:solidFill>
                </a:ln>
                <a:solidFill>
                  <a:prstClr val="black"/>
                </a:solidFill>
                <a:cs typeface="Times New Roman" panose="02020603050405020304" pitchFamily="18" charset="0"/>
              </a:rPr>
              <a:t>Oil </a:t>
            </a:r>
            <a:r>
              <a:rPr lang="en-US" altLang="ko-KR" sz="1200" kern="100" spc="-70" dirty="0">
                <a:ln>
                  <a:solidFill>
                    <a:prstClr val="white">
                      <a:alpha val="0"/>
                    </a:prstClr>
                  </a:solidFill>
                </a:ln>
                <a:solidFill>
                  <a:prstClr val="black"/>
                </a:solidFill>
                <a:cs typeface="Times New Roman" panose="02020603050405020304" pitchFamily="18" charset="0"/>
              </a:rPr>
              <a:t>replacement</a:t>
            </a:r>
            <a:r>
              <a:rPr lang="en-US" altLang="ko-KR" sz="1200" kern="100" spc="-70">
                <a:ln>
                  <a:solidFill>
                    <a:prstClr val="white">
                      <a:alpha val="0"/>
                    </a:prstClr>
                  </a:solidFill>
                </a:ln>
                <a:solidFill>
                  <a:prstClr val="black"/>
                </a:solidFill>
                <a:cs typeface="Times New Roman" panose="02020603050405020304" pitchFamily="18" charset="0"/>
              </a:rPr>
              <a:t>/replenishment(</a:t>
            </a:r>
            <a:r>
              <a:rPr lang="en-US" altLang="ko-KR" sz="1200" kern="100" spc="-70" dirty="0">
                <a:ln>
                  <a:solidFill>
                    <a:prstClr val="white">
                      <a:alpha val="0"/>
                    </a:prstClr>
                  </a:solidFill>
                </a:ln>
                <a:solidFill>
                  <a:prstClr val="black"/>
                </a:solidFill>
                <a:cs typeface="Times New Roman" panose="02020603050405020304" pitchFamily="18" charset="0"/>
              </a:rPr>
              <a:t>15.0%) and AC </a:t>
            </a:r>
            <a:r>
              <a:rPr lang="en-US" altLang="ko-KR" sz="1200" kern="100" spc="-70">
                <a:ln>
                  <a:solidFill>
                    <a:prstClr val="white">
                      <a:alpha val="0"/>
                    </a:prstClr>
                  </a:solidFill>
                </a:ln>
                <a:solidFill>
                  <a:prstClr val="black"/>
                </a:solidFill>
                <a:cs typeface="Times New Roman" panose="02020603050405020304" pitchFamily="18" charset="0"/>
              </a:rPr>
              <a:t>filter replacement(</a:t>
            </a:r>
            <a:r>
              <a:rPr lang="en-US" altLang="ko-KR" sz="1200" kern="100" spc="-70" dirty="0">
                <a:ln>
                  <a:solidFill>
                    <a:prstClr val="white">
                      <a:alpha val="0"/>
                    </a:prstClr>
                  </a:solidFill>
                </a:ln>
                <a:solidFill>
                  <a:prstClr val="black"/>
                </a:solidFill>
                <a:cs typeface="Times New Roman" panose="02020603050405020304" pitchFamily="18" charset="0"/>
              </a:rPr>
              <a:t>11.4%) </a:t>
            </a:r>
            <a:r>
              <a:rPr lang="en-US" altLang="ko-KR" sz="1200" kern="100" spc="-70">
                <a:ln>
                  <a:solidFill>
                    <a:prstClr val="white">
                      <a:alpha val="0"/>
                    </a:prstClr>
                  </a:solidFill>
                </a:ln>
                <a:solidFill>
                  <a:prstClr val="black"/>
                </a:solidFill>
                <a:cs typeface="Times New Roman" panose="02020603050405020304" pitchFamily="18" charset="0"/>
              </a:rPr>
              <a:t>were in high demand</a:t>
            </a:r>
            <a:endParaRPr lang="en-US" altLang="ko-KR" sz="1200" kern="100" spc="-70" dirty="0">
              <a:ln>
                <a:solidFill>
                  <a:prstClr val="white">
                    <a:alpha val="0"/>
                  </a:prstClr>
                </a:solidFill>
              </a:ln>
              <a:solidFill>
                <a:prstClr val="black"/>
              </a:solidFill>
              <a:highlight>
                <a:srgbClr val="FFFF00"/>
              </a:highlight>
              <a:cs typeface="Times New Roman" panose="02020603050405020304" pitchFamily="18" charset="0"/>
            </a:endParaRPr>
          </a:p>
          <a:p>
            <a:pPr marL="171450" indent="-171450">
              <a:lnSpc>
                <a:spcPct val="130000"/>
              </a:lnSpc>
              <a:buFontTx/>
              <a:buChar char="-"/>
            </a:pPr>
            <a:r>
              <a:rPr lang="en-US" altLang="ko-KR" sz="1200" kern="100" spc="-70" dirty="0">
                <a:ln>
                  <a:solidFill>
                    <a:prstClr val="white">
                      <a:alpha val="0"/>
                    </a:prstClr>
                  </a:solidFill>
                </a:ln>
                <a:solidFill>
                  <a:prstClr val="black"/>
                </a:solidFill>
                <a:latin typeface="+mn-ea"/>
                <a:cs typeface="Times New Roman" panose="02020603050405020304" pitchFamily="18" charset="0"/>
              </a:rPr>
              <a:t>‘Air-pressure check’ and ‘Washer/coolant replenishment’ were the top 1 and 3 </a:t>
            </a:r>
            <a:r>
              <a:rPr lang="en-US" altLang="ko-KR" sz="1200" kern="100" spc="-70">
                <a:ln>
                  <a:solidFill>
                    <a:prstClr val="white">
                      <a:alpha val="0"/>
                    </a:prstClr>
                  </a:solidFill>
                </a:ln>
                <a:solidFill>
                  <a:prstClr val="black"/>
                </a:solidFill>
                <a:latin typeface="+mn-ea"/>
                <a:cs typeface="Times New Roman" panose="02020603050405020304" pitchFamily="18" charset="0"/>
              </a:rPr>
              <a:t>offered services </a:t>
            </a:r>
            <a:r>
              <a:rPr lang="en-US" altLang="ko-KR" sz="1200" kern="100" spc="-70" dirty="0">
                <a:ln>
                  <a:solidFill>
                    <a:prstClr val="white">
                      <a:alpha val="0"/>
                    </a:prstClr>
                  </a:solidFill>
                </a:ln>
                <a:solidFill>
                  <a:prstClr val="black"/>
                </a:solidFill>
                <a:latin typeface="+mn-ea"/>
                <a:cs typeface="Times New Roman" panose="02020603050405020304" pitchFamily="18" charset="0"/>
              </a:rPr>
              <a:t>but also were the </a:t>
            </a:r>
            <a:r>
              <a:rPr lang="en-US" altLang="ko-KR" sz="1200" kern="100" spc="-70">
                <a:ln>
                  <a:solidFill>
                    <a:prstClr val="white">
                      <a:alpha val="0"/>
                    </a:prstClr>
                  </a:solidFill>
                </a:ln>
                <a:solidFill>
                  <a:prstClr val="black"/>
                </a:solidFill>
                <a:latin typeface="+mn-ea"/>
                <a:cs typeface="Times New Roman" panose="02020603050405020304" pitchFamily="18" charset="0"/>
              </a:rPr>
              <a:t>least preferred</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30" name="사각형: 둥근 모서리 29">
            <a:extLst>
              <a:ext uri="{FF2B5EF4-FFF2-40B4-BE49-F238E27FC236}">
                <a16:creationId xmlns:a16="http://schemas.microsoft.com/office/drawing/2014/main" id="{AA8B4054-D3B6-4515-A3F5-11502748C0F6}"/>
              </a:ext>
            </a:extLst>
          </p:cNvPr>
          <p:cNvSpPr/>
          <p:nvPr/>
        </p:nvSpPr>
        <p:spPr>
          <a:xfrm>
            <a:off x="424086" y="906095"/>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3" name="TextBox 2">
            <a:extLst>
              <a:ext uri="{FF2B5EF4-FFF2-40B4-BE49-F238E27FC236}">
                <a16:creationId xmlns:a16="http://schemas.microsoft.com/office/drawing/2014/main" id="{8E1BF0B7-6436-F0C9-27BD-0E27972CDBB8}"/>
              </a:ext>
            </a:extLst>
          </p:cNvPr>
          <p:cNvSpPr txBox="1"/>
          <p:nvPr/>
        </p:nvSpPr>
        <p:spPr>
          <a:xfrm>
            <a:off x="424086" y="7068918"/>
            <a:ext cx="5889307" cy="461665"/>
          </a:xfrm>
          <a:prstGeom prst="rect">
            <a:avLst/>
          </a:prstGeom>
          <a:noFill/>
        </p:spPr>
        <p:txBody>
          <a:bodyPr wrap="square" rtlCol="0">
            <a:spAutoFit/>
          </a:bodyPr>
          <a:lstStyle/>
          <a:p>
            <a:pPr algn="just"/>
            <a:r>
              <a:rPr lang="en-US" altLang="ko-KR" sz="1200" dirty="0"/>
              <a:t>Q: Select the one free service/checkup you would most like to be offered in the future.</a:t>
            </a:r>
            <a:endParaRPr lang="ko-KR" altLang="en-US" sz="1200" dirty="0"/>
          </a:p>
        </p:txBody>
      </p:sp>
      <p:graphicFrame>
        <p:nvGraphicFramePr>
          <p:cNvPr id="7" name="표 6">
            <a:extLst>
              <a:ext uri="{FF2B5EF4-FFF2-40B4-BE49-F238E27FC236}">
                <a16:creationId xmlns:a16="http://schemas.microsoft.com/office/drawing/2014/main" id="{AC77B013-824A-4568-9112-C76986D2B274}"/>
              </a:ext>
            </a:extLst>
          </p:cNvPr>
          <p:cNvGraphicFramePr>
            <a:graphicFrameLocks noGrp="1"/>
          </p:cNvGraphicFramePr>
          <p:nvPr>
            <p:extLst>
              <p:ext uri="{D42A27DB-BD31-4B8C-83A1-F6EECF244321}">
                <p14:modId xmlns:p14="http://schemas.microsoft.com/office/powerpoint/2010/main" val="2343488354"/>
              </p:ext>
            </p:extLst>
          </p:nvPr>
        </p:nvGraphicFramePr>
        <p:xfrm>
          <a:off x="485032" y="2667769"/>
          <a:ext cx="5746749" cy="4347265"/>
        </p:xfrm>
        <a:graphic>
          <a:graphicData uri="http://schemas.openxmlformats.org/drawingml/2006/table">
            <a:tbl>
              <a:tblPr firstRow="1" firstCol="1" bandRow="1">
                <a:tableStyleId>{5C22544A-7EE6-4342-B048-85BDC9FD1C3A}</a:tableStyleId>
              </a:tblPr>
              <a:tblGrid>
                <a:gridCol w="540349">
                  <a:extLst>
                    <a:ext uri="{9D8B030D-6E8A-4147-A177-3AD203B41FA5}">
                      <a16:colId xmlns:a16="http://schemas.microsoft.com/office/drawing/2014/main" val="2718598421"/>
                    </a:ext>
                  </a:extLst>
                </a:gridCol>
                <a:gridCol w="1942550">
                  <a:extLst>
                    <a:ext uri="{9D8B030D-6E8A-4147-A177-3AD203B41FA5}">
                      <a16:colId xmlns:a16="http://schemas.microsoft.com/office/drawing/2014/main" val="2712998359"/>
                    </a:ext>
                  </a:extLst>
                </a:gridCol>
                <a:gridCol w="1087950">
                  <a:extLst>
                    <a:ext uri="{9D8B030D-6E8A-4147-A177-3AD203B41FA5}">
                      <a16:colId xmlns:a16="http://schemas.microsoft.com/office/drawing/2014/main" val="1891883382"/>
                    </a:ext>
                  </a:extLst>
                </a:gridCol>
                <a:gridCol w="1087950">
                  <a:extLst>
                    <a:ext uri="{9D8B030D-6E8A-4147-A177-3AD203B41FA5}">
                      <a16:colId xmlns:a16="http://schemas.microsoft.com/office/drawing/2014/main" val="606183308"/>
                    </a:ext>
                  </a:extLst>
                </a:gridCol>
                <a:gridCol w="1087950">
                  <a:extLst>
                    <a:ext uri="{9D8B030D-6E8A-4147-A177-3AD203B41FA5}">
                      <a16:colId xmlns:a16="http://schemas.microsoft.com/office/drawing/2014/main" val="1009130722"/>
                    </a:ext>
                  </a:extLst>
                </a:gridCol>
              </a:tblGrid>
              <a:tr h="293279">
                <a:tc rowSpan="2">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Free Service Item</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Domestic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Imported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341517931"/>
                  </a:ext>
                </a:extLst>
              </a:tr>
              <a:tr h="230433">
                <a:tc vMerge="1">
                  <a:txBody>
                    <a:bodyPr/>
                    <a:lstStyle/>
                    <a:p>
                      <a:pPr marL="0" algn="ctr" defTabSz="685800" rtl="0" eaLnBrk="1" fontAlgn="ctr" latinLnBrk="1" hangingPunct="1">
                        <a:lnSpc>
                          <a:spcPct val="107000"/>
                        </a:lnSpc>
                        <a:spcAft>
                          <a:spcPts val="0"/>
                        </a:spcAft>
                      </a:pPr>
                      <a:endParaRPr lang="ko-KR" altLang="en-US" sz="9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lnSpc>
                          <a:spcPct val="107000"/>
                        </a:lnSpc>
                        <a:spcAft>
                          <a:spcPts val="0"/>
                        </a:spcAft>
                      </a:pPr>
                      <a:r>
                        <a:rPr lang="en-US" sz="900" b="0" i="0" u="none" strike="noStrike" kern="1200" dirty="0">
                          <a:solidFill>
                            <a:srgbClr val="000000"/>
                          </a:solidFill>
                          <a:effectLst/>
                          <a:latin typeface="Arial" panose="020B0604020202020204" pitchFamily="34" charset="0"/>
                          <a:ea typeface="맑은 고딕" panose="020B0503020000020004" pitchFamily="50" charset="-127"/>
                          <a:cs typeface="+mn-cs"/>
                        </a:rPr>
                        <a:t>(N)</a:t>
                      </a:r>
                      <a:endParaRPr lang="ko-KR" altLang="en-US" sz="9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(6,770)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8484995"/>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Overall inspection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28.6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32.0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27.5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95880361"/>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Oil(Engine oil) replacement/replenishment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13.7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8047760"/>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AC filter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560655008"/>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Engine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room</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clean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10.2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10.6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10.0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1220386"/>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Car wash (in/out)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229044596"/>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Free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wiper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8.6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7.1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9.1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2630465"/>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Air purifier(Insect screener/</a:t>
                      </a:r>
                      <a:r>
                        <a:rPr lang="en-US" altLang="ko-KR" sz="1000" b="0" kern="100" spc="-20" baseline="0">
                          <a:ln>
                            <a:solidFill>
                              <a:schemeClr val="bg1">
                                <a:alpha val="0"/>
                              </a:schemeClr>
                            </a:solidFill>
                          </a:ln>
                          <a:solidFill>
                            <a:schemeClr val="tx1"/>
                          </a:solidFill>
                          <a:latin typeface="+mn-ea"/>
                          <a:ea typeface="+mn-ea"/>
                          <a:cs typeface="Times New Roman" panose="02020603050405020304" pitchFamily="18" charset="0"/>
                        </a:rPr>
                        <a:t>antibacterial/deodorant</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41065926"/>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Promotions/souvenirs/accessories offer</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4966969"/>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Tire/wheel coating and cleaning</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102795124"/>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 air pressure check/replenishment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3960331"/>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Washer/coolant 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897774626"/>
                  </a:ext>
                </a:extLst>
              </a:tr>
            </a:tbl>
          </a:graphicData>
        </a:graphic>
      </p:graphicFrame>
    </p:spTree>
    <p:extLst>
      <p:ext uri="{BB962C8B-B14F-4D97-AF65-F5344CB8AC3E}">
        <p14:creationId xmlns:p14="http://schemas.microsoft.com/office/powerpoint/2010/main" val="284078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a:extLst>
              <a:ext uri="{FF2B5EF4-FFF2-40B4-BE49-F238E27FC236}">
                <a16:creationId xmlns:a16="http://schemas.microsoft.com/office/drawing/2014/main" id="{50A7837C-06FB-1182-82AA-469507CDFC34}"/>
              </a:ext>
            </a:extLst>
          </p:cNvPr>
          <p:cNvSpPr/>
          <p:nvPr/>
        </p:nvSpPr>
        <p:spPr>
          <a:xfrm>
            <a:off x="405233" y="2182046"/>
            <a:ext cx="5812319"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24] Free services offered during the </a:t>
            </a:r>
            <a:r>
              <a:rPr lang="en-US" altLang="ko-KR" sz="1200" kern="100" spc="-70">
                <a:ln>
                  <a:solidFill>
                    <a:schemeClr val="bg1">
                      <a:alpha val="0"/>
                    </a:schemeClr>
                  </a:solidFill>
                </a:ln>
                <a:latin typeface="+mn-ea"/>
                <a:cs typeface="Times New Roman" panose="02020603050405020304" pitchFamily="18" charset="0"/>
              </a:rPr>
              <a:t>checkout process(</a:t>
            </a:r>
            <a:r>
              <a:rPr lang="en-US" altLang="ko-KR" sz="1200" kern="100" spc="-70" dirty="0">
                <a:ln>
                  <a:solidFill>
                    <a:schemeClr val="bg1">
                      <a:alpha val="0"/>
                    </a:schemeClr>
                  </a:solidFill>
                </a:ln>
                <a:latin typeface="+mn-ea"/>
                <a:cs typeface="Times New Roman" panose="02020603050405020304" pitchFamily="18" charset="0"/>
              </a:rPr>
              <a:t>In the order of highest,</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a:t>
            </a:r>
          </a:p>
        </p:txBody>
      </p:sp>
      <p:sp>
        <p:nvSpPr>
          <p:cNvPr id="4" name="직사각형 3">
            <a:extLst>
              <a:ext uri="{FF2B5EF4-FFF2-40B4-BE49-F238E27FC236}">
                <a16:creationId xmlns:a16="http://schemas.microsoft.com/office/drawing/2014/main" id="{D2B65C01-DADC-EE45-6F8F-D80A2D8DB6D8}"/>
              </a:ext>
            </a:extLst>
          </p:cNvPr>
          <p:cNvSpPr/>
          <p:nvPr/>
        </p:nvSpPr>
        <p:spPr>
          <a:xfrm>
            <a:off x="601375" y="856777"/>
            <a:ext cx="5795418" cy="1083951"/>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cs typeface="Times New Roman" panose="02020603050405020304" pitchFamily="18" charset="0"/>
              </a:rPr>
              <a:t>Tire air-pressure check(60.6%)</a:t>
            </a:r>
            <a:r>
              <a:rPr lang="en-US" altLang="ko-KR" sz="1300" b="1" kern="100" spc="-70" dirty="0">
                <a:ln>
                  <a:solidFill>
                    <a:prstClr val="white">
                      <a:alpha val="0"/>
                    </a:prstClr>
                  </a:solidFill>
                </a:ln>
                <a:cs typeface="Times New Roman" panose="02020603050405020304" pitchFamily="18" charset="0"/>
              </a:rPr>
              <a:t> was the most offered among</a:t>
            </a:r>
            <a:r>
              <a:rPr lang="ko-KR" altLang="en-US" sz="1300" b="1" kern="100" spc="-70" dirty="0">
                <a:ln>
                  <a:solidFill>
                    <a:prstClr val="white">
                      <a:alpha val="0"/>
                    </a:prstClr>
                  </a:solidFill>
                </a:ln>
                <a:cs typeface="Times New Roman" panose="02020603050405020304" pitchFamily="18" charset="0"/>
              </a:rPr>
              <a:t> </a:t>
            </a:r>
            <a:r>
              <a:rPr lang="en-US" altLang="ko-KR" sz="1300" b="1" kern="100" spc="-70" dirty="0">
                <a:ln>
                  <a:solidFill>
                    <a:prstClr val="white">
                      <a:alpha val="0"/>
                    </a:prstClr>
                  </a:solidFill>
                </a:ln>
                <a:cs typeface="Times New Roman" panose="02020603050405020304" pitchFamily="18" charset="0"/>
              </a:rPr>
              <a:t>free service Items </a:t>
            </a:r>
          </a:p>
          <a:p>
            <a:pPr>
              <a:lnSpc>
                <a:spcPct val="130000"/>
              </a:lnSpc>
            </a:pPr>
            <a:r>
              <a:rPr lang="en-US" altLang="ko-KR" sz="1200" kern="100" spc="-70" dirty="0">
                <a:ln>
                  <a:solidFill>
                    <a:prstClr val="white">
                      <a:alpha val="0"/>
                    </a:prstClr>
                  </a:solidFill>
                </a:ln>
                <a:solidFill>
                  <a:prstClr val="black"/>
                </a:solidFill>
                <a:cs typeface="Times New Roman" panose="02020603050405020304" pitchFamily="18" charset="0"/>
              </a:rPr>
              <a:t>- Overall inspection and Washer/coolant </a:t>
            </a:r>
            <a:r>
              <a:rPr lang="en-US" altLang="ko-KR" sz="1200" kern="100" spc="-70">
                <a:ln>
                  <a:solidFill>
                    <a:prstClr val="white">
                      <a:alpha val="0"/>
                    </a:prstClr>
                  </a:solidFill>
                </a:ln>
                <a:solidFill>
                  <a:prstClr val="black"/>
                </a:solidFill>
                <a:cs typeface="Times New Roman" panose="02020603050405020304" pitchFamily="18" charset="0"/>
              </a:rPr>
              <a:t>replenishment followed</a:t>
            </a:r>
            <a:endParaRPr lang="en-US" altLang="ko-KR" sz="1200" kern="100" spc="-70" dirty="0">
              <a:ln>
                <a:solidFill>
                  <a:prstClr val="white">
                    <a:alpha val="0"/>
                  </a:prstClr>
                </a:solidFill>
              </a:ln>
              <a:solidFill>
                <a:prstClr val="black"/>
              </a:solidFill>
              <a:cs typeface="Times New Roman" panose="02020603050405020304" pitchFamily="18" charset="0"/>
            </a:endParaRPr>
          </a:p>
          <a:p>
            <a:pPr>
              <a:lnSpc>
                <a:spcPct val="130000"/>
              </a:lnSpc>
            </a:pPr>
            <a:r>
              <a:rPr lang="en-US" altLang="ko-KR" sz="1300" kern="100" spc="-70">
                <a:ln>
                  <a:solidFill>
                    <a:schemeClr val="bg1">
                      <a:alpha val="0"/>
                    </a:schemeClr>
                  </a:solidFill>
                </a:ln>
                <a:latin typeface="+mn-ea"/>
                <a:cs typeface="Times New Roman" panose="02020603050405020304" pitchFamily="18" charset="0"/>
              </a:rPr>
              <a:t>- A </a:t>
            </a:r>
            <a:r>
              <a:rPr lang="en-US" altLang="ko-KR" sz="1300" kern="100" spc="-70" dirty="0">
                <a:ln>
                  <a:solidFill>
                    <a:schemeClr val="bg1">
                      <a:alpha val="0"/>
                    </a:schemeClr>
                  </a:solidFill>
                </a:ln>
                <a:latin typeface="+mn-ea"/>
                <a:cs typeface="Times New Roman" panose="02020603050405020304" pitchFamily="18" charset="0"/>
              </a:rPr>
              <a:t>relatively high rate of ‘Engine room clean’ for domestic owners, and ‘Oil replacement/replenishment’ for import owners, were offered for free</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5" name="사각형: 둥근 모서리 4">
            <a:extLst>
              <a:ext uri="{FF2B5EF4-FFF2-40B4-BE49-F238E27FC236}">
                <a16:creationId xmlns:a16="http://schemas.microsoft.com/office/drawing/2014/main" id="{49912F35-6BD3-4821-EF37-05DECA185A03}"/>
              </a:ext>
            </a:extLst>
          </p:cNvPr>
          <p:cNvSpPr/>
          <p:nvPr/>
        </p:nvSpPr>
        <p:spPr>
          <a:xfrm>
            <a:off x="405233" y="923715"/>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F6725617-5136-D9BA-3F01-8C1638F1C02B}"/>
              </a:ext>
            </a:extLst>
          </p:cNvPr>
          <p:cNvSpPr txBox="1"/>
          <p:nvPr/>
        </p:nvSpPr>
        <p:spPr>
          <a:xfrm>
            <a:off x="405233" y="6508003"/>
            <a:ext cx="5892118" cy="276999"/>
          </a:xfrm>
          <a:prstGeom prst="rect">
            <a:avLst/>
          </a:prstGeom>
          <a:noFill/>
        </p:spPr>
        <p:txBody>
          <a:bodyPr wrap="square" rtlCol="0">
            <a:spAutoFit/>
          </a:bodyPr>
          <a:lstStyle/>
          <a:p>
            <a:pPr algn="just"/>
            <a:r>
              <a:rPr lang="en-US" altLang="ko-KR" sz="1200" dirty="0"/>
              <a:t>Q: Select all the free services/inspections you received at your most recent visit.</a:t>
            </a:r>
          </a:p>
        </p:txBody>
      </p:sp>
      <p:graphicFrame>
        <p:nvGraphicFramePr>
          <p:cNvPr id="9" name="표 8">
            <a:extLst>
              <a:ext uri="{FF2B5EF4-FFF2-40B4-BE49-F238E27FC236}">
                <a16:creationId xmlns:a16="http://schemas.microsoft.com/office/drawing/2014/main" id="{9E152E62-545F-4689-8D13-1F75C68C9DFE}"/>
              </a:ext>
            </a:extLst>
          </p:cNvPr>
          <p:cNvGraphicFramePr>
            <a:graphicFrameLocks noGrp="1"/>
          </p:cNvGraphicFramePr>
          <p:nvPr>
            <p:extLst>
              <p:ext uri="{D42A27DB-BD31-4B8C-83A1-F6EECF244321}">
                <p14:modId xmlns:p14="http://schemas.microsoft.com/office/powerpoint/2010/main" val="1681064107"/>
              </p:ext>
            </p:extLst>
          </p:nvPr>
        </p:nvGraphicFramePr>
        <p:xfrm>
          <a:off x="483661" y="2459045"/>
          <a:ext cx="5813690" cy="4048958"/>
        </p:xfrm>
        <a:graphic>
          <a:graphicData uri="http://schemas.openxmlformats.org/drawingml/2006/table">
            <a:tbl>
              <a:tblPr firstRow="1" firstCol="1" bandRow="1">
                <a:tableStyleId>{5C22544A-7EE6-4342-B048-85BDC9FD1C3A}</a:tableStyleId>
              </a:tblPr>
              <a:tblGrid>
                <a:gridCol w="2012082">
                  <a:extLst>
                    <a:ext uri="{9D8B030D-6E8A-4147-A177-3AD203B41FA5}">
                      <a16:colId xmlns:a16="http://schemas.microsoft.com/office/drawing/2014/main" val="2712998359"/>
                    </a:ext>
                  </a:extLst>
                </a:gridCol>
                <a:gridCol w="910016">
                  <a:extLst>
                    <a:ext uri="{9D8B030D-6E8A-4147-A177-3AD203B41FA5}">
                      <a16:colId xmlns:a16="http://schemas.microsoft.com/office/drawing/2014/main" val="1891883382"/>
                    </a:ext>
                  </a:extLst>
                </a:gridCol>
                <a:gridCol w="1647761">
                  <a:extLst>
                    <a:ext uri="{9D8B030D-6E8A-4147-A177-3AD203B41FA5}">
                      <a16:colId xmlns:a16="http://schemas.microsoft.com/office/drawing/2014/main" val="606183308"/>
                    </a:ext>
                  </a:extLst>
                </a:gridCol>
                <a:gridCol w="1243831">
                  <a:extLst>
                    <a:ext uri="{9D8B030D-6E8A-4147-A177-3AD203B41FA5}">
                      <a16:colId xmlns:a16="http://schemas.microsoft.com/office/drawing/2014/main" val="1009130722"/>
                    </a:ext>
                  </a:extLst>
                </a:gridCol>
              </a:tblGrid>
              <a:tr h="252000">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Free Service Item</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Domestic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Imported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341517931"/>
                  </a:ext>
                </a:extLst>
              </a:tr>
              <a:tr h="198000">
                <a:tc>
                  <a:txBody>
                    <a:bodyPr/>
                    <a:lstStyle/>
                    <a:p>
                      <a:pPr marL="0" algn="ctr" defTabSz="685800" rtl="0" eaLnBrk="1" fontAlgn="ctr" latinLnBrk="1" hangingPunct="1"/>
                      <a:r>
                        <a:rPr lang="en-US" altLang="ko-KR" sz="900" b="0" i="0" u="none" strike="noStrike" kern="1200">
                          <a:solidFill>
                            <a:schemeClr val="bg1">
                              <a:lumMod val="50000"/>
                            </a:schemeClr>
                          </a:solidFill>
                          <a:effectLst/>
                          <a:latin typeface="Arial" panose="020B0604020202020204" pitchFamily="34" charset="0"/>
                          <a:ea typeface="맑은 고딕" panose="020B0503020000020004" pitchFamily="50" charset="-127"/>
                          <a:cs typeface="+mn-cs"/>
                        </a:rPr>
                        <a:t>Total(</a:t>
                      </a:r>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N)</a:t>
                      </a:r>
                    </a:p>
                  </a:txBody>
                  <a:tcPr marL="62865" marR="62865" marT="0" marB="0" anchor="ctr">
                    <a:lnL w="12700" cmpd="sng">
                      <a:noFill/>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(8,921)</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(2,151)</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(6,770)</a:t>
                      </a:r>
                    </a:p>
                  </a:txBody>
                  <a:tcPr marL="7620" marR="7620" marT="7620" marB="0" anchor="ctr">
                    <a:lnL w="1270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4070738"/>
                  </a:ext>
                </a:extLst>
              </a:tr>
              <a:tr h="198000">
                <a:tc>
                  <a:txBody>
                    <a:bodyPr/>
                    <a:lstStyle/>
                    <a:p>
                      <a:pPr marL="0" algn="ctr" defTabSz="685800" rtl="0" eaLnBrk="1" fontAlgn="ctr" latinLnBrk="1" hangingPunct="1"/>
                      <a:r>
                        <a:rPr lang="en-US" altLang="ko-KR" sz="900" b="0" i="0" u="none" strike="noStrike" kern="1200">
                          <a:solidFill>
                            <a:schemeClr val="bg1">
                              <a:lumMod val="50000"/>
                            </a:schemeClr>
                          </a:solidFill>
                          <a:effectLst/>
                          <a:latin typeface="Arial" panose="020B0604020202020204" pitchFamily="34" charset="0"/>
                          <a:ea typeface="맑은 고딕" panose="020B0503020000020004" pitchFamily="50" charset="-127"/>
                          <a:cs typeface="+mn-cs"/>
                        </a:rPr>
                        <a:t>Unexperienced(</a:t>
                      </a:r>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N)</a:t>
                      </a:r>
                    </a:p>
                  </a:txBody>
                  <a:tcPr marL="62865" marR="62865"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(3,507)</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(867)</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(2,640)</a:t>
                      </a:r>
                    </a:p>
                  </a:txBody>
                  <a:tcPr marL="7620" marR="7620" marT="762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6239033"/>
                  </a:ext>
                </a:extLst>
              </a:tr>
              <a:tr h="198000">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Experienced(</a:t>
                      </a:r>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N)</a:t>
                      </a:r>
                    </a:p>
                  </a:txBody>
                  <a:tcPr marL="62865" marR="62865"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(5,414)</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(1,284)</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(4,130)</a:t>
                      </a:r>
                    </a:p>
                  </a:txBody>
                  <a:tcPr marL="7620" marR="7620" marT="762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8484995"/>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 air pressure check/replenishment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60.6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60.1</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95880361"/>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Overall inspection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57.1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54.3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57.9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8047760"/>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Washer/coolant 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47.5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49.5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46.9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560655008"/>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Oil(Engine oil) replacement/replenishment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33.6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20.6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37.6</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1220386"/>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Engine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room</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clean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16.7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23.1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14.7</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229044596"/>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AC filter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16.0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18.0</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2630465"/>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Air purifier(Insect screener/antibacterial/Deodorant)</a:t>
                      </a: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13.1</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41065926"/>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Promotions/souvenirs/accessories offer</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7.5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12.8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4966969"/>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Free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wiper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12.8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102795124"/>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Car wash (in/out)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8.7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9.7</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3960331"/>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Tire/wheel coating and cleaning</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897774626"/>
                  </a:ext>
                </a:extLst>
              </a:tr>
            </a:tbl>
          </a:graphicData>
        </a:graphic>
      </p:graphicFrame>
      <p:sp>
        <p:nvSpPr>
          <p:cNvPr id="6" name="직사각형 5">
            <a:extLst>
              <a:ext uri="{FF2B5EF4-FFF2-40B4-BE49-F238E27FC236}">
                <a16:creationId xmlns:a16="http://schemas.microsoft.com/office/drawing/2014/main" id="{C198D20D-12AB-400A-9857-F0A7A61E9420}"/>
              </a:ext>
            </a:extLst>
          </p:cNvPr>
          <p:cNvSpPr/>
          <p:nvPr/>
        </p:nvSpPr>
        <p:spPr>
          <a:xfrm>
            <a:off x="483661" y="3192087"/>
            <a:ext cx="5813690" cy="3315916"/>
          </a:xfrm>
          <a:prstGeom prst="rect">
            <a:avLst/>
          </a:prstGeom>
          <a:no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613634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extLst>
              <p:ext uri="{D42A27DB-BD31-4B8C-83A1-F6EECF244321}">
                <p14:modId xmlns:p14="http://schemas.microsoft.com/office/powerpoint/2010/main" val="1137455718"/>
              </p:ext>
            </p:extLst>
          </p:nvPr>
        </p:nvGraphicFramePr>
        <p:xfrm>
          <a:off x="565150" y="2083345"/>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Contact Received Customers(%)</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87.9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86.9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84.5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Audi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(496)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83.7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80.6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2083317"/>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Avg.</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73.9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79.8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77996" y="1805972"/>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25] Service satisfaction asked after </a:t>
            </a:r>
            <a:r>
              <a:rPr lang="en-US" altLang="ko-KR" sz="1200" kern="100" spc="-70">
                <a:ln>
                  <a:solidFill>
                    <a:schemeClr val="bg1">
                      <a:alpha val="0"/>
                    </a:schemeClr>
                  </a:solidFill>
                </a:ln>
                <a:latin typeface="+mn-ea"/>
                <a:cs typeface="Times New Roman" panose="02020603050405020304" pitchFamily="18" charset="0"/>
              </a:rPr>
              <a:t>the service(</a:t>
            </a:r>
            <a:r>
              <a:rPr lang="en-US" altLang="ko-KR" sz="1200" kern="100" spc="-70" dirty="0">
                <a:ln>
                  <a:solidFill>
                    <a:schemeClr val="bg1">
                      <a:alpha val="0"/>
                    </a:schemeClr>
                  </a:solidFill>
                </a:ln>
                <a:latin typeface="+mn-ea"/>
                <a:cs typeface="Times New Roman" panose="02020603050405020304" pitchFamily="18" charset="0"/>
              </a:rPr>
              <a:t>In the order of highest)</a:t>
            </a:r>
          </a:p>
        </p:txBody>
      </p:sp>
      <p:sp>
        <p:nvSpPr>
          <p:cNvPr id="29" name="직사각형 28">
            <a:extLst>
              <a:ext uri="{FF2B5EF4-FFF2-40B4-BE49-F238E27FC236}">
                <a16:creationId xmlns:a16="http://schemas.microsoft.com/office/drawing/2014/main" id="{EB684E7C-FD73-4E0F-B789-BA4D8C0D5DAB}"/>
              </a:ext>
            </a:extLst>
          </p:cNvPr>
          <p:cNvSpPr/>
          <p:nvPr/>
        </p:nvSpPr>
        <p:spPr>
          <a:xfrm>
            <a:off x="694985" y="866369"/>
            <a:ext cx="5782952" cy="818686"/>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solidFill>
                  <a:prstClr val="black"/>
                </a:solidFill>
                <a:cs typeface="Times New Roman" panose="02020603050405020304" pitchFamily="18" charset="0"/>
              </a:rPr>
              <a:t>78.3%</a:t>
            </a:r>
            <a:r>
              <a:rPr lang="en-US" altLang="ko-KR" sz="1300" b="1" kern="100" spc="-70" dirty="0">
                <a:ln>
                  <a:solidFill>
                    <a:prstClr val="white">
                      <a:alpha val="0"/>
                    </a:prstClr>
                  </a:solidFill>
                </a:ln>
                <a:solidFill>
                  <a:prstClr val="black"/>
                </a:solidFill>
                <a:cs typeface="Times New Roman" panose="02020603050405020304" pitchFamily="18" charset="0"/>
              </a:rPr>
              <a:t> of car owners received a post-service contact</a:t>
            </a:r>
          </a:p>
          <a:p>
            <a:pPr marL="171450" indent="-171450">
              <a:lnSpc>
                <a:spcPct val="130000"/>
              </a:lnSpc>
              <a:buFontTx/>
              <a:buChar char="-"/>
            </a:pPr>
            <a:r>
              <a:rPr lang="en-US" altLang="ko-KR" sz="1200" kern="100" spc="-70">
                <a:ln>
                  <a:solidFill>
                    <a:prstClr val="white">
                      <a:alpha val="0"/>
                    </a:prstClr>
                  </a:solidFill>
                </a:ln>
                <a:solidFill>
                  <a:prstClr val="black"/>
                </a:solidFill>
                <a:cs typeface="Times New Roman" panose="02020603050405020304" pitchFamily="18" charset="0"/>
              </a:rPr>
              <a:t>Lexus(</a:t>
            </a:r>
            <a:r>
              <a:rPr lang="en-US" altLang="ko-KR" sz="1200" kern="100" spc="-70" dirty="0">
                <a:ln>
                  <a:solidFill>
                    <a:prstClr val="white">
                      <a:alpha val="0"/>
                    </a:prstClr>
                  </a:solidFill>
                </a:ln>
                <a:solidFill>
                  <a:prstClr val="black"/>
                </a:solidFill>
                <a:cs typeface="Times New Roman" panose="02020603050405020304" pitchFamily="18" charset="0"/>
              </a:rPr>
              <a:t>87.9%),</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Volvo(86.9%), and Toyota(84.5%)</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showed</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a high post-service contact rates</a:t>
            </a:r>
          </a:p>
          <a:p>
            <a:pPr marL="171450" indent="-171450">
              <a:lnSpc>
                <a:spcPct val="130000"/>
              </a:lnSpc>
              <a:buFontTx/>
              <a:buChar char="-"/>
            </a:pPr>
            <a:r>
              <a:rPr lang="en-US" altLang="ko-KR" sz="1200" kern="100" spc="-70" dirty="0">
                <a:ln>
                  <a:solidFill>
                    <a:prstClr val="white">
                      <a:alpha val="0"/>
                    </a:prstClr>
                  </a:solidFill>
                </a:ln>
                <a:solidFill>
                  <a:prstClr val="black"/>
                </a:solidFill>
                <a:latin typeface="+mn-ea"/>
                <a:cs typeface="Times New Roman" panose="02020603050405020304" pitchFamily="18" charset="0"/>
              </a:rPr>
              <a:t>Among domestic brands, </a:t>
            </a:r>
            <a:r>
              <a:rPr lang="en-US" altLang="ko-KR" sz="1200" kern="100" spc="-70">
                <a:ln>
                  <a:solidFill>
                    <a:prstClr val="white">
                      <a:alpha val="0"/>
                    </a:prstClr>
                  </a:solidFill>
                </a:ln>
                <a:solidFill>
                  <a:prstClr val="black"/>
                </a:solidFill>
                <a:latin typeface="+mn-ea"/>
                <a:cs typeface="Times New Roman" panose="02020603050405020304" pitchFamily="18" charset="0"/>
              </a:rPr>
              <a:t>GM Korea(</a:t>
            </a:r>
            <a:r>
              <a:rPr lang="en-US" altLang="ko-KR" sz="1200" kern="100" spc="-70" dirty="0">
                <a:ln>
                  <a:solidFill>
                    <a:prstClr val="white">
                      <a:alpha val="0"/>
                    </a:prstClr>
                  </a:solidFill>
                </a:ln>
                <a:solidFill>
                  <a:prstClr val="black"/>
                </a:solidFill>
                <a:latin typeface="+mn-ea"/>
                <a:cs typeface="Times New Roman" panose="02020603050405020304" pitchFamily="18" charset="0"/>
              </a:rPr>
              <a:t>80.5%) recorded the highest rate</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8564D47E-0F12-451F-A6A2-764D4A8B0C01}"/>
              </a:ext>
            </a:extLst>
          </p:cNvPr>
          <p:cNvSpPr/>
          <p:nvPr/>
        </p:nvSpPr>
        <p:spPr>
          <a:xfrm>
            <a:off x="477996" y="942347"/>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4</a:t>
            </a:r>
            <a:endParaRPr lang="ko-KR" altLang="en-US" sz="1300" b="1" kern="0" spc="-30" dirty="0">
              <a:ln>
                <a:solidFill>
                  <a:srgbClr val="4472C4">
                    <a:alpha val="0"/>
                  </a:srgbClr>
                </a:solidFill>
              </a:ln>
              <a:latin typeface="+mn-ea"/>
            </a:endParaRPr>
          </a:p>
        </p:txBody>
      </p:sp>
      <p:sp>
        <p:nvSpPr>
          <p:cNvPr id="20" name="TextBox 19">
            <a:extLst>
              <a:ext uri="{FF2B5EF4-FFF2-40B4-BE49-F238E27FC236}">
                <a16:creationId xmlns:a16="http://schemas.microsoft.com/office/drawing/2014/main" id="{C60C145E-BEA2-14A1-4BDF-B4AD3C8EC528}"/>
              </a:ext>
            </a:extLst>
          </p:cNvPr>
          <p:cNvSpPr txBox="1"/>
          <p:nvPr/>
        </p:nvSpPr>
        <p:spPr>
          <a:xfrm>
            <a:off x="477996" y="6367345"/>
            <a:ext cx="5814853" cy="646331"/>
          </a:xfrm>
          <a:prstGeom prst="rect">
            <a:avLst/>
          </a:prstGeom>
          <a:noFill/>
        </p:spPr>
        <p:txBody>
          <a:bodyPr wrap="square" rtlCol="0">
            <a:spAutoFit/>
          </a:bodyPr>
          <a:lstStyle/>
          <a:p>
            <a:pPr algn="just"/>
            <a:r>
              <a:rPr lang="en-US" altLang="ko-KR" sz="1200" dirty="0"/>
              <a:t>Q. After the maintenance/repair, I </a:t>
            </a:r>
            <a:r>
              <a:rPr lang="en-US" altLang="ko-KR" sz="1200"/>
              <a:t>was contacted (</a:t>
            </a:r>
            <a:r>
              <a:rPr lang="en-US" altLang="ko-KR" sz="1200" dirty="0"/>
              <a:t>by phone, text/</a:t>
            </a:r>
            <a:r>
              <a:rPr lang="en-US" altLang="ko-KR" sz="1200" dirty="0" err="1"/>
              <a:t>Kakao</a:t>
            </a:r>
            <a:r>
              <a:rPr lang="en-US" altLang="ko-KR" sz="1200" dirty="0"/>
              <a:t>, APP instructions, etc.) to ask if I was satisfied with the service (if there were no </a:t>
            </a:r>
            <a:r>
              <a:rPr lang="en-US" altLang="ko-KR" sz="1200"/>
              <a:t>problems).(</a:t>
            </a:r>
            <a:r>
              <a:rPr lang="en-US" altLang="ko-KR" sz="1200" dirty="0"/>
              <a:t>Yes/No)</a:t>
            </a:r>
            <a:endParaRPr lang="ko-KR" altLang="en-US" sz="1200" dirty="0"/>
          </a:p>
        </p:txBody>
      </p:sp>
      <p:grpSp>
        <p:nvGrpSpPr>
          <p:cNvPr id="21" name="그룹 20">
            <a:extLst>
              <a:ext uri="{FF2B5EF4-FFF2-40B4-BE49-F238E27FC236}">
                <a16:creationId xmlns:a16="http://schemas.microsoft.com/office/drawing/2014/main" id="{D6D93CDC-AADC-80C0-C473-8E7ED6942F8C}"/>
              </a:ext>
            </a:extLst>
          </p:cNvPr>
          <p:cNvGrpSpPr/>
          <p:nvPr/>
        </p:nvGrpSpPr>
        <p:grpSpPr>
          <a:xfrm>
            <a:off x="548680" y="7926625"/>
            <a:ext cx="6137870" cy="823392"/>
            <a:chOff x="548680" y="8640365"/>
            <a:chExt cx="6137870" cy="823392"/>
          </a:xfrm>
        </p:grpSpPr>
        <p:grpSp>
          <p:nvGrpSpPr>
            <p:cNvPr id="22" name="그룹 21">
              <a:extLst>
                <a:ext uri="{FF2B5EF4-FFF2-40B4-BE49-F238E27FC236}">
                  <a16:creationId xmlns:a16="http://schemas.microsoft.com/office/drawing/2014/main" id="{387B98F2-7BE5-8387-7D6E-252ACF761D2D}"/>
                </a:ext>
              </a:extLst>
            </p:cNvPr>
            <p:cNvGrpSpPr/>
            <p:nvPr/>
          </p:nvGrpSpPr>
          <p:grpSpPr>
            <a:xfrm>
              <a:off x="548680" y="8640365"/>
              <a:ext cx="5760640" cy="823392"/>
              <a:chOff x="548680" y="8640365"/>
              <a:chExt cx="5760640" cy="823392"/>
            </a:xfrm>
          </p:grpSpPr>
          <p:sp>
            <p:nvSpPr>
              <p:cNvPr id="34" name="직사각형 33">
                <a:extLst>
                  <a:ext uri="{FF2B5EF4-FFF2-40B4-BE49-F238E27FC236}">
                    <a16:creationId xmlns:a16="http://schemas.microsoft.com/office/drawing/2014/main" id="{2D97353E-E513-601D-9328-0A011B9CD7FE}"/>
                  </a:ext>
                </a:extLst>
              </p:cNvPr>
              <p:cNvSpPr/>
              <p:nvPr/>
            </p:nvSpPr>
            <p:spPr>
              <a:xfrm>
                <a:off x="548680" y="8640365"/>
                <a:ext cx="5760640" cy="823392"/>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08000" rtlCol="0" anchor="t" anchorCtr="0"/>
              <a:lstStyle/>
              <a:p>
                <a:pPr>
                  <a:spcAft>
                    <a:spcPts val="600"/>
                  </a:spcAft>
                </a:pPr>
                <a:endParaRPr lang="ko-KR" altLang="en-US" sz="1300" spc="-60" dirty="0">
                  <a:ln>
                    <a:solidFill>
                      <a:schemeClr val="accent1">
                        <a:alpha val="0"/>
                      </a:schemeClr>
                    </a:solidFill>
                  </a:ln>
                  <a:solidFill>
                    <a:schemeClr val="tx1">
                      <a:lumMod val="85000"/>
                      <a:lumOff val="15000"/>
                    </a:schemeClr>
                  </a:solidFill>
                </a:endParaRPr>
              </a:p>
            </p:txBody>
          </p:sp>
          <p:sp>
            <p:nvSpPr>
              <p:cNvPr id="35" name="사각형: 둥근 모서리 34">
                <a:extLst>
                  <a:ext uri="{FF2B5EF4-FFF2-40B4-BE49-F238E27FC236}">
                    <a16:creationId xmlns:a16="http://schemas.microsoft.com/office/drawing/2014/main" id="{67B842BB-3433-E78C-E86D-556D1E77F9BF}"/>
                  </a:ext>
                </a:extLst>
              </p:cNvPr>
              <p:cNvSpPr/>
              <p:nvPr/>
            </p:nvSpPr>
            <p:spPr>
              <a:xfrm>
                <a:off x="548681" y="8741829"/>
                <a:ext cx="619896" cy="590550"/>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0" algn="ctr"/>
                <a:r>
                  <a:rPr lang="en-US" altLang="ko-KR" sz="1300" b="1" spc="-60" dirty="0">
                    <a:ln>
                      <a:solidFill>
                        <a:srgbClr val="4472C4">
                          <a:alpha val="0"/>
                        </a:srgbClr>
                      </a:solidFill>
                    </a:ln>
                    <a:solidFill>
                      <a:schemeClr val="tx1">
                        <a:lumMod val="85000"/>
                        <a:lumOff val="15000"/>
                      </a:schemeClr>
                    </a:solidFill>
                  </a:rPr>
                  <a:t>Inquiry</a:t>
                </a:r>
                <a:endParaRPr lang="ko-KR" altLang="en-US" sz="1300" spc="-60" dirty="0">
                  <a:ln>
                    <a:solidFill>
                      <a:srgbClr val="4472C4">
                        <a:alpha val="0"/>
                      </a:srgbClr>
                    </a:solidFill>
                  </a:ln>
                  <a:solidFill>
                    <a:schemeClr val="tx1">
                      <a:lumMod val="85000"/>
                      <a:lumOff val="15000"/>
                    </a:schemeClr>
                  </a:solidFill>
                </a:endParaRPr>
              </a:p>
            </p:txBody>
          </p:sp>
          <p:cxnSp>
            <p:nvCxnSpPr>
              <p:cNvPr id="36" name="직선 연결선 35">
                <a:extLst>
                  <a:ext uri="{FF2B5EF4-FFF2-40B4-BE49-F238E27FC236}">
                    <a16:creationId xmlns:a16="http://schemas.microsoft.com/office/drawing/2014/main" id="{CA70C12E-B560-B015-612C-0571B0349052}"/>
                  </a:ext>
                </a:extLst>
              </p:cNvPr>
              <p:cNvCxnSpPr/>
              <p:nvPr/>
            </p:nvCxnSpPr>
            <p:spPr>
              <a:xfrm>
                <a:off x="1176983" y="8778019"/>
                <a:ext cx="0" cy="518170"/>
              </a:xfrm>
              <a:prstGeom prst="line">
                <a:avLst/>
              </a:prstGeom>
              <a:ln w="952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23" name="직사각형 22">
              <a:extLst>
                <a:ext uri="{FF2B5EF4-FFF2-40B4-BE49-F238E27FC236}">
                  <a16:creationId xmlns:a16="http://schemas.microsoft.com/office/drawing/2014/main" id="{11E87A6F-63FA-A735-1E53-F54101C473EE}"/>
                </a:ext>
              </a:extLst>
            </p:cNvPr>
            <p:cNvSpPr/>
            <p:nvPr/>
          </p:nvSpPr>
          <p:spPr>
            <a:xfrm>
              <a:off x="1278658" y="8760942"/>
              <a:ext cx="1450942" cy="628377"/>
            </a:xfrm>
            <a:prstGeom prst="rect">
              <a:avLst/>
            </a:prstGeom>
          </p:spPr>
          <p:txBody>
            <a:bodyPr wrap="square" lIns="0">
              <a:spAutoFit/>
            </a:bodyPr>
            <a:lstStyle/>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Hyun Kim (MD)</a:t>
              </a:r>
              <a:endParaRPr lang="en-US" altLang="ko-KR" sz="1050"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endParaRPr>
            </a:p>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Park, </a:t>
              </a:r>
              <a:r>
                <a:rPr lang="en-US" altLang="ko-KR" sz="1050" b="1" spc="-60" dirty="0" err="1">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Seungpyo</a:t>
              </a: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 (ED)</a:t>
              </a:r>
            </a:p>
            <a:p>
              <a:pPr>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Jung, Dongwon (GM)</a:t>
              </a:r>
            </a:p>
          </p:txBody>
        </p:sp>
        <p:sp>
          <p:nvSpPr>
            <p:cNvPr id="24" name="직사각형 23">
              <a:extLst>
                <a:ext uri="{FF2B5EF4-FFF2-40B4-BE49-F238E27FC236}">
                  <a16:creationId xmlns:a16="http://schemas.microsoft.com/office/drawing/2014/main" id="{F419652D-8C01-72B3-D331-28F0CA356552}"/>
                </a:ext>
              </a:extLst>
            </p:cNvPr>
            <p:cNvSpPr/>
            <p:nvPr/>
          </p:nvSpPr>
          <p:spPr>
            <a:xfrm>
              <a:off x="3094112" y="8684963"/>
              <a:ext cx="3592438" cy="720000"/>
            </a:xfrm>
            <a:prstGeom prst="rect">
              <a:avLst/>
            </a:prstGeom>
          </p:spPr>
          <p:txBody>
            <a:bodyPr wrap="square" lIns="0">
              <a:spAutoFit/>
            </a:bodyPr>
            <a:lstStyle/>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02-6004-7665            	hyun.kim@consumerinsight.kr</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02-6004-7661             sammy.park@consumerinsight.kr	</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02-6004-7616             jungdw@consumerinsight.kr</a:t>
              </a:r>
            </a:p>
          </p:txBody>
        </p:sp>
        <p:grpSp>
          <p:nvGrpSpPr>
            <p:cNvPr id="25" name="그룹 24">
              <a:extLst>
                <a:ext uri="{FF2B5EF4-FFF2-40B4-BE49-F238E27FC236}">
                  <a16:creationId xmlns:a16="http://schemas.microsoft.com/office/drawing/2014/main" id="{CC5B7184-EE81-8E7C-8D6F-0925D473049F}"/>
                </a:ext>
              </a:extLst>
            </p:cNvPr>
            <p:cNvGrpSpPr/>
            <p:nvPr/>
          </p:nvGrpSpPr>
          <p:grpSpPr>
            <a:xfrm>
              <a:off x="2870299" y="8738291"/>
              <a:ext cx="161509" cy="613553"/>
              <a:chOff x="2870299" y="8738291"/>
              <a:chExt cx="161509" cy="613553"/>
            </a:xfrm>
          </p:grpSpPr>
          <p:sp>
            <p:nvSpPr>
              <p:cNvPr id="31" name="Freeform 5">
                <a:extLst>
                  <a:ext uri="{FF2B5EF4-FFF2-40B4-BE49-F238E27FC236}">
                    <a16:creationId xmlns:a16="http://schemas.microsoft.com/office/drawing/2014/main" id="{7F36CA8D-FD21-E230-F1EA-3A3102CCDD69}"/>
                  </a:ext>
                </a:extLst>
              </p:cNvPr>
              <p:cNvSpPr>
                <a:spLocks noEditPoints="1"/>
              </p:cNvSpPr>
              <p:nvPr/>
            </p:nvSpPr>
            <p:spPr bwMode="auto">
              <a:xfrm>
                <a:off x="2870299" y="8738291"/>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32" name="Freeform 5">
                <a:extLst>
                  <a:ext uri="{FF2B5EF4-FFF2-40B4-BE49-F238E27FC236}">
                    <a16:creationId xmlns:a16="http://schemas.microsoft.com/office/drawing/2014/main" id="{D10648B8-9B5E-BBE2-FE17-E6D24BB702ED}"/>
                  </a:ext>
                </a:extLst>
              </p:cNvPr>
              <p:cNvSpPr>
                <a:spLocks noEditPoints="1"/>
              </p:cNvSpPr>
              <p:nvPr/>
            </p:nvSpPr>
            <p:spPr bwMode="auto">
              <a:xfrm>
                <a:off x="2877919" y="8968494"/>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33" name="Freeform 5">
                <a:extLst>
                  <a:ext uri="{FF2B5EF4-FFF2-40B4-BE49-F238E27FC236}">
                    <a16:creationId xmlns:a16="http://schemas.microsoft.com/office/drawing/2014/main" id="{526E0AA4-FAB0-4580-7C9D-79C4E1B7D9E3}"/>
                  </a:ext>
                </a:extLst>
              </p:cNvPr>
              <p:cNvSpPr>
                <a:spLocks noEditPoints="1"/>
              </p:cNvSpPr>
              <p:nvPr/>
            </p:nvSpPr>
            <p:spPr bwMode="auto">
              <a:xfrm>
                <a:off x="2877919" y="9203568"/>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grpSp>
        <p:grpSp>
          <p:nvGrpSpPr>
            <p:cNvPr id="26" name="그룹 25">
              <a:extLst>
                <a:ext uri="{FF2B5EF4-FFF2-40B4-BE49-F238E27FC236}">
                  <a16:creationId xmlns:a16="http://schemas.microsoft.com/office/drawing/2014/main" id="{4AAE8918-1BEA-6231-4ACC-8C1FF7980BBC}"/>
                </a:ext>
              </a:extLst>
            </p:cNvPr>
            <p:cNvGrpSpPr/>
            <p:nvPr/>
          </p:nvGrpSpPr>
          <p:grpSpPr>
            <a:xfrm>
              <a:off x="4077722" y="8760914"/>
              <a:ext cx="185664" cy="587166"/>
              <a:chOff x="3991997" y="8760914"/>
              <a:chExt cx="185664" cy="587166"/>
            </a:xfrm>
          </p:grpSpPr>
          <p:sp>
            <p:nvSpPr>
              <p:cNvPr id="27" name="Freeform 213">
                <a:extLst>
                  <a:ext uri="{FF2B5EF4-FFF2-40B4-BE49-F238E27FC236}">
                    <a16:creationId xmlns:a16="http://schemas.microsoft.com/office/drawing/2014/main" id="{5594BF2F-32F0-D5F7-7221-A52C9D5D3DC0}"/>
                  </a:ext>
                </a:extLst>
              </p:cNvPr>
              <p:cNvSpPr>
                <a:spLocks noEditPoints="1"/>
              </p:cNvSpPr>
              <p:nvPr/>
            </p:nvSpPr>
            <p:spPr bwMode="auto">
              <a:xfrm>
                <a:off x="3991997" y="8760914"/>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28" name="Freeform 213">
                <a:extLst>
                  <a:ext uri="{FF2B5EF4-FFF2-40B4-BE49-F238E27FC236}">
                    <a16:creationId xmlns:a16="http://schemas.microsoft.com/office/drawing/2014/main" id="{F0F75AFE-FEA2-B0CE-30A3-4DDA48B81AA0}"/>
                  </a:ext>
                </a:extLst>
              </p:cNvPr>
              <p:cNvSpPr>
                <a:spLocks noEditPoints="1"/>
              </p:cNvSpPr>
              <p:nvPr/>
            </p:nvSpPr>
            <p:spPr bwMode="auto">
              <a:xfrm>
                <a:off x="3999617" y="8991117"/>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30" name="Freeform 213">
                <a:extLst>
                  <a:ext uri="{FF2B5EF4-FFF2-40B4-BE49-F238E27FC236}">
                    <a16:creationId xmlns:a16="http://schemas.microsoft.com/office/drawing/2014/main" id="{A6F34305-F284-A23A-6B29-A2A0912319D7}"/>
                  </a:ext>
                </a:extLst>
              </p:cNvPr>
              <p:cNvSpPr>
                <a:spLocks noEditPoints="1"/>
              </p:cNvSpPr>
              <p:nvPr/>
            </p:nvSpPr>
            <p:spPr bwMode="auto">
              <a:xfrm>
                <a:off x="3999617" y="9226191"/>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grpSp>
      </p:grpSp>
    </p:spTree>
    <p:extLst>
      <p:ext uri="{BB962C8B-B14F-4D97-AF65-F5344CB8AC3E}">
        <p14:creationId xmlns:p14="http://schemas.microsoft.com/office/powerpoint/2010/main" val="3897247456"/>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나눔바른고딕">
      <a:majorFont>
        <a:latin typeface="나눔바른고딕"/>
        <a:ea typeface="나눔바른고딕"/>
        <a:cs typeface=""/>
      </a:majorFont>
      <a:minorFont>
        <a:latin typeface="나눔바른고딕"/>
        <a:ea typeface="나눔바른고딕"/>
        <a:cs typeface=""/>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3664</TotalTime>
  <Words>1054</Words>
  <Application>Microsoft Office PowerPoint</Application>
  <PresentationFormat>A4 용지(210x297mm)</PresentationFormat>
  <Paragraphs>342</Paragraphs>
  <Slides>5</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나눔바른고딕</vt:lpstr>
      <vt:lpstr>맑은 고딕</vt:lpstr>
      <vt:lpstr>Arial</vt:lpstr>
      <vt:lpstr>Arial Narrow</vt:lpstr>
      <vt:lpstr>Times New Roman</vt:lpstr>
      <vt:lpstr>Office 테마</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kim</dc:creator>
  <cp:lastModifiedBy>khr</cp:lastModifiedBy>
  <cp:revision>150</cp:revision>
  <dcterms:created xsi:type="dcterms:W3CDTF">2023-01-31T04:19:23Z</dcterms:created>
  <dcterms:modified xsi:type="dcterms:W3CDTF">2023-02-28T08:11:04Z</dcterms:modified>
</cp:coreProperties>
</file>