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7" r:id="rId2"/>
    <p:sldId id="279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2" userDrawn="1">
          <p15:clr>
            <a:srgbClr val="A4A3A4"/>
          </p15:clr>
        </p15:guide>
        <p15:guide id="2" pos="354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pos="4087" userDrawn="1">
          <p15:clr>
            <a:srgbClr val="A4A3A4"/>
          </p15:clr>
        </p15:guide>
        <p15:guide id="5" pos="3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wk" initials="c" lastIdx="1" clrIdx="0">
    <p:extLst>
      <p:ext uri="{19B8F6BF-5375-455C-9EA6-DF929625EA0E}">
        <p15:presenceInfo xmlns:p15="http://schemas.microsoft.com/office/powerpoint/2012/main" userId="chow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000"/>
    <a:srgbClr val="EEEEEE"/>
    <a:srgbClr val="E9A9A9"/>
    <a:srgbClr val="F9E7E7"/>
    <a:srgbClr val="D7D7D7"/>
    <a:srgbClr val="E08888"/>
    <a:srgbClr val="F2CCCC"/>
    <a:srgbClr val="F6DADA"/>
    <a:srgbClr val="EAEAEA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6" autoAdjust="0"/>
    <p:restoredTop sz="94660"/>
  </p:normalViewPr>
  <p:slideViewPr>
    <p:cSldViewPr snapToGrid="0">
      <p:cViewPr>
        <p:scale>
          <a:sx n="100" d="100"/>
          <a:sy n="100" d="100"/>
        </p:scale>
        <p:origin x="2874" y="60"/>
      </p:cViewPr>
      <p:guideLst>
        <p:guide orient="horz" pos="5952"/>
        <p:guide pos="354"/>
        <p:guide pos="238"/>
        <p:guide pos="4087"/>
        <p:guide pos="397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322C3BB-CA1B-47FA-9813-265FE35DF76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50928"/>
            <a:ext cx="6426200" cy="1047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89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5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78E287D-F0D4-4F88-9659-C8B5211CD4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70114" y="390628"/>
            <a:ext cx="6117772" cy="26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0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0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6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8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67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5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89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01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onsumerinsight.co.kr/voc_view.aspx?no=3336&amp;id=pr4_list&amp;PageNo=1&amp;schFlag=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8E7354E-7DB7-4F26-8C07-150538FCBF18}"/>
              </a:ext>
            </a:extLst>
          </p:cNvPr>
          <p:cNvSpPr/>
          <p:nvPr/>
        </p:nvSpPr>
        <p:spPr>
          <a:xfrm>
            <a:off x="5317296" y="969022"/>
            <a:ext cx="1302793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 fontAlgn="base">
              <a:lnSpc>
                <a:spcPct val="107000"/>
              </a:lnSpc>
            </a:pP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Vol.8 [Mar. 14. 2023]</a:t>
            </a:r>
            <a:endParaRPr lang="ko-KR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02DA3376-42DD-4E2D-BB1F-C816E7BDF279}"/>
              </a:ext>
            </a:extLst>
          </p:cNvPr>
          <p:cNvGrpSpPr/>
          <p:nvPr/>
        </p:nvGrpSpPr>
        <p:grpSpPr>
          <a:xfrm>
            <a:off x="384493" y="655380"/>
            <a:ext cx="5545455" cy="678180"/>
            <a:chOff x="498793" y="406930"/>
            <a:chExt cx="5545455" cy="678180"/>
          </a:xfrm>
        </p:grpSpPr>
        <p:sp>
          <p:nvSpPr>
            <p:cNvPr id="50" name="Text Box 1">
              <a:extLst>
                <a:ext uri="{FF2B5EF4-FFF2-40B4-BE49-F238E27FC236}">
                  <a16:creationId xmlns:a16="http://schemas.microsoft.com/office/drawing/2014/main" id="{FBF22AB0-C838-4B16-AD2F-D886B2301D98}"/>
                </a:ext>
              </a:extLst>
            </p:cNvPr>
            <p:cNvSpPr txBox="1"/>
            <p:nvPr/>
          </p:nvSpPr>
          <p:spPr>
            <a:xfrm>
              <a:off x="498793" y="406930"/>
              <a:ext cx="4722495" cy="6781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3400" b="1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ACE</a:t>
              </a:r>
              <a:endParaRPr lang="ko-KR" sz="34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0">
              <a:extLst>
                <a:ext uri="{FF2B5EF4-FFF2-40B4-BE49-F238E27FC236}">
                  <a16:creationId xmlns:a16="http://schemas.microsoft.com/office/drawing/2014/main" id="{F7C22D2C-10DA-491E-AE4A-B0AF1ADB1ACE}"/>
                </a:ext>
              </a:extLst>
            </p:cNvPr>
            <p:cNvSpPr txBox="1"/>
            <p:nvPr/>
          </p:nvSpPr>
          <p:spPr>
            <a:xfrm>
              <a:off x="1321753" y="673630"/>
              <a:ext cx="4722495" cy="335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1400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 Automotive Consumer Experiences</a:t>
              </a:r>
              <a:endParaRPr lang="ko-KR" sz="9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3C3441E-BF1E-47AB-A784-BD835EBD545D}"/>
              </a:ext>
            </a:extLst>
          </p:cNvPr>
          <p:cNvSpPr/>
          <p:nvPr/>
        </p:nvSpPr>
        <p:spPr>
          <a:xfrm>
            <a:off x="384493" y="1721554"/>
            <a:ext cx="6117772" cy="12742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just" defTabSz="685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050" b="1" u="sng" kern="100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ConsumerInsight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a company specializing in automotive research, offers quantified consumer experiences in a report, </a:t>
            </a:r>
            <a:r>
              <a:rPr lang="en-US" altLang="ko-KR" sz="1050" b="1" u="sng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'Automotive Consumer Experiences.' 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This project is to share consumer experience information obtained from the 2022 Automobile Syndicated Study with professionals in the industry. </a:t>
            </a:r>
            <a:r>
              <a:rPr lang="en-US" altLang="ko-KR" sz="1050" kern="100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ConsumerInsight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provides information about the various moment of truth (MOT) for further advancement in the industry and improved customer satisfaction. Today, we summarize the first topic, </a:t>
            </a:r>
            <a:r>
              <a:rPr lang="en-US" altLang="ko-KR" sz="1050" b="1" u="sng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the Repair/maintenance Service Process experienced by consumers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50" kern="1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15" name="그림 14">
            <a:hlinkClick r:id="rId2"/>
            <a:extLst>
              <a:ext uri="{FF2B5EF4-FFF2-40B4-BE49-F238E27FC236}">
                <a16:creationId xmlns:a16="http://schemas.microsoft.com/office/drawing/2014/main" id="{ECFFE781-A639-4C9E-BEBF-08174EA4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5" y="5766978"/>
            <a:ext cx="5276850" cy="20574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CE5AE978-7378-17BB-32A0-2573EC0A92D0}"/>
              </a:ext>
            </a:extLst>
          </p:cNvPr>
          <p:cNvSpPr/>
          <p:nvPr/>
        </p:nvSpPr>
        <p:spPr>
          <a:xfrm>
            <a:off x="370114" y="3129752"/>
            <a:ext cx="5889307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+mj-lt"/>
              <a:buAutoNum type="romanUcPeriod"/>
            </a:pPr>
            <a:r>
              <a:rPr lang="en-US" altLang="ko-KR" sz="16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Experiences About AS process</a:t>
            </a:r>
            <a:endParaRPr lang="ko-KR" altLang="ko-KR" sz="16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1C38F2D0-C9CB-FE82-90DC-4FCCAE54E4C0}"/>
              </a:ext>
            </a:extLst>
          </p:cNvPr>
          <p:cNvGrpSpPr/>
          <p:nvPr/>
        </p:nvGrpSpPr>
        <p:grpSpPr>
          <a:xfrm>
            <a:off x="377825" y="3571962"/>
            <a:ext cx="6242264" cy="1235693"/>
            <a:chOff x="377825" y="3279862"/>
            <a:chExt cx="6110287" cy="1235693"/>
          </a:xfrm>
        </p:grpSpPr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394CB7CC-5F1E-22C6-BA9E-50FD152A8F26}"/>
                </a:ext>
              </a:extLst>
            </p:cNvPr>
            <p:cNvSpPr/>
            <p:nvPr/>
          </p:nvSpPr>
          <p:spPr>
            <a:xfrm>
              <a:off x="377825" y="3279862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Outline </a:t>
              </a:r>
              <a:endPara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11A80E75-C1A6-3560-DC0D-563EC2AEFEEB}"/>
                </a:ext>
              </a:extLst>
            </p:cNvPr>
            <p:cNvSpPr/>
            <p:nvPr/>
          </p:nvSpPr>
          <p:spPr>
            <a:xfrm>
              <a:off x="1536700" y="3279862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Presenting 16 MOT of AS process that consumers recently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have experienced at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official service centers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from reservation to check-out.</a:t>
              </a:r>
              <a:endPara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C992FA45-80A0-1F70-C6F3-159C81C5BFEB}"/>
                </a:ext>
              </a:extLst>
            </p:cNvPr>
            <p:cNvSpPr/>
            <p:nvPr/>
          </p:nvSpPr>
          <p:spPr>
            <a:xfrm>
              <a:off x="377825" y="3939555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Analysis</a:t>
              </a:r>
            </a:p>
            <a:p>
              <a:pPr algn="ctr" defTabSz="685800"/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Data</a:t>
              </a:r>
              <a:endPara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F9137905-CE8E-EC88-A2D9-D234ACA0CDC0}"/>
                </a:ext>
              </a:extLst>
            </p:cNvPr>
            <p:cNvSpPr/>
            <p:nvPr/>
          </p:nvSpPr>
          <p:spPr>
            <a:xfrm>
              <a:off x="1536700" y="3939555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Target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ko-KR" sz="11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Those who experienced AS service at the official center within the last 1 year</a:t>
              </a:r>
              <a:endPara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defTabSz="685800"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Total No. of Cases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 </a:t>
              </a:r>
              <a:r>
                <a:rPr lang="en-US" altLang="ko-KR" sz="11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8,921 (2,151 domestic car owners &amp; 6,770 imported car owners)</a:t>
              </a:r>
              <a:endPara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34F5B237-5D8B-6BFE-39D5-B1D43BBC3E03}"/>
              </a:ext>
            </a:extLst>
          </p:cNvPr>
          <p:cNvGrpSpPr/>
          <p:nvPr/>
        </p:nvGrpSpPr>
        <p:grpSpPr>
          <a:xfrm>
            <a:off x="548680" y="8244125"/>
            <a:ext cx="6137870" cy="823392"/>
            <a:chOff x="548680" y="8640365"/>
            <a:chExt cx="6137870" cy="823392"/>
          </a:xfrm>
        </p:grpSpPr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B38AFD5F-D187-B99C-982B-5D3C52E11F41}"/>
                </a:ext>
              </a:extLst>
            </p:cNvPr>
            <p:cNvGrpSpPr/>
            <p:nvPr/>
          </p:nvGrpSpPr>
          <p:grpSpPr>
            <a:xfrm>
              <a:off x="548680" y="8640365"/>
              <a:ext cx="5760640" cy="823392"/>
              <a:chOff x="548680" y="8640365"/>
              <a:chExt cx="5760640" cy="823392"/>
            </a:xfrm>
          </p:grpSpPr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30230AF7-5B8C-FE4E-25BF-7353AF31F341}"/>
                  </a:ext>
                </a:extLst>
              </p:cNvPr>
              <p:cNvSpPr/>
              <p:nvPr/>
            </p:nvSpPr>
            <p:spPr>
              <a:xfrm>
                <a:off x="548680" y="8640365"/>
                <a:ext cx="5760640" cy="82339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108000" rtlCol="0" anchor="t" anchorCtr="0"/>
              <a:lstStyle/>
              <a:p>
                <a:pPr>
                  <a:spcAft>
                    <a:spcPts val="600"/>
                  </a:spcAft>
                </a:pPr>
                <a:endParaRPr lang="ko-KR" altLang="en-US" sz="1300" spc="-6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4" name="사각형: 둥근 모서리 23">
                <a:extLst>
                  <a:ext uri="{FF2B5EF4-FFF2-40B4-BE49-F238E27FC236}">
                    <a16:creationId xmlns:a16="http://schemas.microsoft.com/office/drawing/2014/main" id="{DFFB2A42-E9AE-4E74-D373-B9732DBDA506}"/>
                  </a:ext>
                </a:extLst>
              </p:cNvPr>
              <p:cNvSpPr/>
              <p:nvPr/>
            </p:nvSpPr>
            <p:spPr>
              <a:xfrm>
                <a:off x="548681" y="8741829"/>
                <a:ext cx="619896" cy="590550"/>
              </a:xfrm>
              <a:prstGeom prst="roundRect">
                <a:avLst>
                  <a:gd name="adj" fmla="val 699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r>
                  <a:rPr lang="en-US" altLang="ko-KR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Inquiry</a:t>
                </a:r>
                <a:endParaRPr lang="ko-KR" altLang="en-US" sz="13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cxnSp>
            <p:nvCxnSpPr>
              <p:cNvPr id="25" name="직선 연결선 24">
                <a:extLst>
                  <a:ext uri="{FF2B5EF4-FFF2-40B4-BE49-F238E27FC236}">
                    <a16:creationId xmlns:a16="http://schemas.microsoft.com/office/drawing/2014/main" id="{C407E581-AD18-AEDA-BD89-8F2CFA5FE32F}"/>
                  </a:ext>
                </a:extLst>
              </p:cNvPr>
              <p:cNvCxnSpPr/>
              <p:nvPr/>
            </p:nvCxnSpPr>
            <p:spPr>
              <a:xfrm>
                <a:off x="1176983" y="8778019"/>
                <a:ext cx="0" cy="518170"/>
              </a:xfrm>
              <a:prstGeom prst="line">
                <a:avLst/>
              </a:prstGeom>
              <a:ln w="952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2BD50F1E-7DAF-B30B-3909-7A8EA15EF89B}"/>
                </a:ext>
              </a:extLst>
            </p:cNvPr>
            <p:cNvSpPr/>
            <p:nvPr/>
          </p:nvSpPr>
          <p:spPr>
            <a:xfrm>
              <a:off x="1278658" y="8760942"/>
              <a:ext cx="1450942" cy="628377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>
                <a:spcAft>
                  <a:spcPts val="200"/>
                </a:spcAft>
              </a:pPr>
              <a:r>
                <a:rPr lang="en-US" altLang="ko-KR" sz="105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Hyun Kim (MD)</a:t>
              </a:r>
              <a:endParaRPr lang="en-US" altLang="ko-KR" sz="1050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>
                <a:spcAft>
                  <a:spcPts val="200"/>
                </a:spcAft>
              </a:pPr>
              <a:r>
                <a:rPr lang="en-US" altLang="ko-KR" sz="105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Park, </a:t>
              </a:r>
              <a:r>
                <a:rPr lang="en-US" altLang="ko-KR" sz="1050" b="1" spc="-60" dirty="0" err="1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Seungpyo</a:t>
              </a:r>
              <a:r>
                <a:rPr lang="en-US" altLang="ko-KR" sz="105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(ED)</a:t>
              </a:r>
            </a:p>
            <a:p>
              <a:pPr>
                <a:spcAft>
                  <a:spcPts val="200"/>
                </a:spcAft>
              </a:pPr>
              <a:r>
                <a:rPr lang="en-US" altLang="ko-KR" sz="105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Jung, Dongwon (GM)</a:t>
              </a: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A976F2B3-7885-44AA-3404-FD52AD8646EC}"/>
                </a:ext>
              </a:extLst>
            </p:cNvPr>
            <p:cNvSpPr/>
            <p:nvPr/>
          </p:nvSpPr>
          <p:spPr>
            <a:xfrm>
              <a:off x="3094112" y="8684963"/>
              <a:ext cx="3592438" cy="720000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02-6004-7665            	hyun.kim@consumerinsight.kr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02-6004-7661             sammy.park@consumerinsight.kr	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02-6004-7616             jungdw@consumerinsight.kr</a:t>
              </a:r>
            </a:p>
          </p:txBody>
        </p: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CC85D013-FBA6-37DF-15E7-F0769126C854}"/>
                </a:ext>
              </a:extLst>
            </p:cNvPr>
            <p:cNvGrpSpPr/>
            <p:nvPr/>
          </p:nvGrpSpPr>
          <p:grpSpPr>
            <a:xfrm>
              <a:off x="2870299" y="8738291"/>
              <a:ext cx="161509" cy="613553"/>
              <a:chOff x="2870299" y="8738291"/>
              <a:chExt cx="161509" cy="613553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C62724A8-7835-1455-27EF-CF2958FF0B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0299" y="8738291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20" name="Freeform 5">
                <a:extLst>
                  <a:ext uri="{FF2B5EF4-FFF2-40B4-BE49-F238E27FC236}">
                    <a16:creationId xmlns:a16="http://schemas.microsoft.com/office/drawing/2014/main" id="{ACB78CC7-8B6A-D2C5-AE19-46D645277A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7919" y="8968494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6EA376DB-FAF2-F856-DDC4-2856AE9A70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7919" y="9203568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7B22A5AD-96DE-C079-F7BC-A83C7A452441}"/>
                </a:ext>
              </a:extLst>
            </p:cNvPr>
            <p:cNvGrpSpPr/>
            <p:nvPr/>
          </p:nvGrpSpPr>
          <p:grpSpPr>
            <a:xfrm>
              <a:off x="4077722" y="8760914"/>
              <a:ext cx="185664" cy="587166"/>
              <a:chOff x="3991997" y="8760914"/>
              <a:chExt cx="185664" cy="587166"/>
            </a:xfrm>
          </p:grpSpPr>
          <p:sp>
            <p:nvSpPr>
              <p:cNvPr id="16" name="Freeform 213">
                <a:extLst>
                  <a:ext uri="{FF2B5EF4-FFF2-40B4-BE49-F238E27FC236}">
                    <a16:creationId xmlns:a16="http://schemas.microsoft.com/office/drawing/2014/main" id="{DF3003A8-7BB3-56D8-B3FD-6DD103698B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91997" y="8760914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17" name="Freeform 213">
                <a:extLst>
                  <a:ext uri="{FF2B5EF4-FFF2-40B4-BE49-F238E27FC236}">
                    <a16:creationId xmlns:a16="http://schemas.microsoft.com/office/drawing/2014/main" id="{D2CEF881-5546-6D3F-812F-ABD8AE4B4E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99617" y="8991117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18" name="Freeform 213">
                <a:extLst>
                  <a:ext uri="{FF2B5EF4-FFF2-40B4-BE49-F238E27FC236}">
                    <a16:creationId xmlns:a16="http://schemas.microsoft.com/office/drawing/2014/main" id="{128E1A6F-2A39-3050-9384-25FCE98A7FA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99617" y="9226191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711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802008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Summary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_ Benchmarks by Item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802008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07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7EF3513-88E0-815C-E20C-F6E8729B2DEC}"/>
              </a:ext>
            </a:extLst>
          </p:cNvPr>
          <p:cNvSpPr/>
          <p:nvPr/>
        </p:nvSpPr>
        <p:spPr>
          <a:xfrm>
            <a:off x="588281" y="1268915"/>
            <a:ext cx="5989503" cy="826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Lexus ranked #1 in 6 items…Volvo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〮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Tesla ranked #1 in 3 items respectively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Volvo 10 times, Lexus 9 times, and Toyota 8 times ranked in the top 3 position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- Among domestic brands, </a:t>
            </a:r>
            <a:r>
              <a:rPr lang="en-US" altLang="ko-KR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Ssangyong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ranked #1 in 2 items, GM Korea did in 1.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31BB240-8B9B-346D-7CCB-1E3081C1090D}"/>
              </a:ext>
            </a:extLst>
          </p:cNvPr>
          <p:cNvSpPr/>
          <p:nvPr/>
        </p:nvSpPr>
        <p:spPr>
          <a:xfrm>
            <a:off x="363966" y="1325733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324EBD10-5163-5891-A9E3-32900381C327}"/>
              </a:ext>
            </a:extLst>
          </p:cNvPr>
          <p:cNvSpPr/>
          <p:nvPr/>
        </p:nvSpPr>
        <p:spPr>
          <a:xfrm>
            <a:off x="293732" y="3062521"/>
            <a:ext cx="2307482" cy="207711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Experienced</a:t>
            </a:r>
            <a:r>
              <a:rPr lang="ko-KR" altLang="en-US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AS Process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사각형: 둥근 위쪽 모서리 17">
            <a:extLst>
              <a:ext uri="{FF2B5EF4-FFF2-40B4-BE49-F238E27FC236}">
                <a16:creationId xmlns:a16="http://schemas.microsoft.com/office/drawing/2014/main" id="{077B0886-30D7-6B72-414F-069311BDBECA}"/>
              </a:ext>
            </a:extLst>
          </p:cNvPr>
          <p:cNvSpPr/>
          <p:nvPr/>
        </p:nvSpPr>
        <p:spPr>
          <a:xfrm>
            <a:off x="2808829" y="3062988"/>
            <a:ext cx="2674593" cy="208512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Benchmarks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0" name="표 2">
            <a:extLst>
              <a:ext uri="{FF2B5EF4-FFF2-40B4-BE49-F238E27FC236}">
                <a16:creationId xmlns:a16="http://schemas.microsoft.com/office/drawing/2014/main" id="{BA9C2089-321F-42DD-9304-658EDDC6198E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3276054"/>
          <a:ext cx="6276159" cy="576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130">
                  <a:extLst>
                    <a:ext uri="{9D8B030D-6E8A-4147-A177-3AD203B41FA5}">
                      <a16:colId xmlns:a16="http://schemas.microsoft.com/office/drawing/2014/main" val="2010605425"/>
                    </a:ext>
                  </a:extLst>
                </a:gridCol>
                <a:gridCol w="1431168">
                  <a:extLst>
                    <a:ext uri="{9D8B030D-6E8A-4147-A177-3AD203B41FA5}">
                      <a16:colId xmlns:a16="http://schemas.microsoft.com/office/drawing/2014/main" val="2088665415"/>
                    </a:ext>
                  </a:extLst>
                </a:gridCol>
                <a:gridCol w="363601">
                  <a:extLst>
                    <a:ext uri="{9D8B030D-6E8A-4147-A177-3AD203B41FA5}">
                      <a16:colId xmlns:a16="http://schemas.microsoft.com/office/drawing/2014/main" val="31039064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21509726"/>
                    </a:ext>
                  </a:extLst>
                </a:gridCol>
                <a:gridCol w="558970">
                  <a:extLst>
                    <a:ext uri="{9D8B030D-6E8A-4147-A177-3AD203B41FA5}">
                      <a16:colId xmlns:a16="http://schemas.microsoft.com/office/drawing/2014/main" val="1501216980"/>
                    </a:ext>
                  </a:extLst>
                </a:gridCol>
                <a:gridCol w="300344">
                  <a:extLst>
                    <a:ext uri="{9D8B030D-6E8A-4147-A177-3AD203B41FA5}">
                      <a16:colId xmlns:a16="http://schemas.microsoft.com/office/drawing/2014/main" val="2809557369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1297321252"/>
                    </a:ext>
                  </a:extLst>
                </a:gridCol>
                <a:gridCol w="231262">
                  <a:extLst>
                    <a:ext uri="{9D8B030D-6E8A-4147-A177-3AD203B41FA5}">
                      <a16:colId xmlns:a16="http://schemas.microsoft.com/office/drawing/2014/main" val="1674070552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2874708341"/>
                    </a:ext>
                  </a:extLst>
                </a:gridCol>
                <a:gridCol w="277880">
                  <a:extLst>
                    <a:ext uri="{9D8B030D-6E8A-4147-A177-3AD203B41FA5}">
                      <a16:colId xmlns:a16="http://schemas.microsoft.com/office/drawing/2014/main" val="4067561520"/>
                    </a:ext>
                  </a:extLst>
                </a:gridCol>
                <a:gridCol w="157725">
                  <a:extLst>
                    <a:ext uri="{9D8B030D-6E8A-4147-A177-3AD203B41FA5}">
                      <a16:colId xmlns:a16="http://schemas.microsoft.com/office/drawing/2014/main" val="3409052215"/>
                    </a:ext>
                  </a:extLst>
                </a:gridCol>
                <a:gridCol w="929049">
                  <a:extLst>
                    <a:ext uri="{9D8B030D-6E8A-4147-A177-3AD203B41FA5}">
                      <a16:colId xmlns:a16="http://schemas.microsoft.com/office/drawing/2014/main" val="262825695"/>
                    </a:ext>
                  </a:extLst>
                </a:gridCol>
              </a:tblGrid>
              <a:tr h="348124">
                <a:tc>
                  <a:txBody>
                    <a:bodyPr/>
                    <a:lstStyle/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</a:p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ko-KR" sz="1100" b="1" kern="100" spc="-48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cess</a:t>
                      </a:r>
                      <a:endParaRPr lang="ko-KR" altLang="en-US" sz="11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Experiences(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sorting)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ko-KR" sz="1100" b="1" i="0" u="none" strike="noStrike" kern="100" cap="none" spc="-48" normalizeH="0" baseline="3000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Rank Correlation</a:t>
                      </a:r>
                    </a:p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With CSI </a:t>
                      </a:r>
                      <a:r>
                        <a:rPr lang="ko-KR" altLang="en-US" sz="1000" b="1" kern="100" spc="-48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ko-KR" sz="1000" b="1" kern="100" spc="-48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93098"/>
                  </a:ext>
                </a:extLst>
              </a:tr>
              <a:tr h="276798">
                <a:tc rowSpan="3">
                  <a:txBody>
                    <a:bodyPr/>
                    <a:lstStyle/>
                    <a:p>
                      <a:pPr marL="0" indent="0" algn="ctr" defTabSz="685800" rtl="0" eaLnBrk="1" latinLnBrk="1" hangingPunct="1">
                        <a:buFont typeface="+mj-ea"/>
                        <a:buNone/>
                      </a:pPr>
                      <a:r>
                        <a:rPr lang="en-US" altLang="ko-KR" sz="900" b="0" kern="12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Reserv-ation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Font typeface="+mj-ea"/>
                        <a:buAutoNum type="circleNumDbPlain"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 Online booking rate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11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85.9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MINI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42.6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32.9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0.386</a:t>
                      </a:r>
                      <a:r>
                        <a:rPr kumimoji="0" lang="en-US" altLang="ko-KR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142136"/>
                  </a:ext>
                </a:extLst>
              </a:tr>
              <a:tr h="319114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No. of call attempts for reservation(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  <a:endParaRPr lang="ko-KR" altLang="en-US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1.22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1.23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ko-KR" altLang="en-US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1.32</a:t>
                      </a:r>
                      <a:endParaRPr lang="ko-KR" altLang="en-US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0.510</a:t>
                      </a:r>
                      <a:endParaRPr lang="ko-KR" alt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4464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3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Success rate within the first call(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83.9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78.8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0.655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04989"/>
                  </a:ext>
                </a:extLst>
              </a:tr>
              <a:tr h="290104">
                <a:tc rowSpan="3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Visit/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Take-in/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Consultation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4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Waiting time from booking to service(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Day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0.313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95400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5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Waiting time for Pre-consultation(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Minute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318520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6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Key explanation missing rate(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36.4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39.2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0.170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641319"/>
                  </a:ext>
                </a:extLst>
              </a:tr>
              <a:tr h="299169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Wait/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Monitor-</a:t>
                      </a:r>
                      <a:r>
                        <a:rPr lang="en-US" altLang="ko-KR" sz="9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ing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7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Repair/maintenance time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Day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0.587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764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8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On the day repair completion rate(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94.7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92.8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92.7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0.506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46013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9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Parts supply shortage ex. rate(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0.645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671046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0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Furnished customer facilities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50.7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48.5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47.5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588502"/>
                  </a:ext>
                </a:extLst>
              </a:tr>
              <a:tr h="297356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Out-come check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1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Inaccurate repair/maintenance ex. rate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0.402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62424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2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Excessive</a:t>
                      </a:r>
                      <a:r>
                        <a:rPr lang="ko-KR" altLang="en-US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repair/maintenance ex. rate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Nissan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0.155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2335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3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Arbitrary repair/maintenance ex. rate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Genesis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0.294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639955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4"/>
                        <a:tabLst/>
                        <a:defRPr/>
                      </a:pP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Recurring problem ex. rate(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Cadillac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0.128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108887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Payment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5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Recent repair/maintenance cost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10,000</a:t>
                      </a:r>
                    </a:p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KRW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Hyundai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Kia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45.3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0.479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117995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6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Complaint filing rates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Infiniti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0.627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304468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Check-out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7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Free service experienced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75.6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73.0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0.621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319229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8"/>
                        <a:tabLst/>
                        <a:defRPr/>
                      </a:pPr>
                      <a:r>
                        <a:rPr lang="en-US" altLang="ko-KR" sz="800" kern="100" spc="-7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cs typeface="Times New Roman" panose="02020603050405020304" pitchFamily="18" charset="0"/>
                        </a:rPr>
                        <a:t> Post-service contact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ko-KR" sz="800" kern="100" spc="-7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87.9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0.507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233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EE050C-61E1-4DF0-AEC3-F2C1477137CB}"/>
              </a:ext>
            </a:extLst>
          </p:cNvPr>
          <p:cNvSpPr txBox="1"/>
          <p:nvPr/>
        </p:nvSpPr>
        <p:spPr>
          <a:xfrm>
            <a:off x="344574" y="9022742"/>
            <a:ext cx="60164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* </a:t>
            </a:r>
            <a:r>
              <a:rPr kumimoji="0" lang="ko-KR" altLang="en-US" sz="900" b="0" i="0" u="none" strike="noStrike" kern="100" cap="none" spc="-48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cs typeface="Times New Roman" panose="02020603050405020304" pitchFamily="18" charset="0"/>
              </a:rPr>
              <a:t>△</a:t>
            </a:r>
            <a:r>
              <a:rPr lang="ko-KR" altLang="en-US" sz="900" dirty="0"/>
              <a:t> </a:t>
            </a:r>
            <a:r>
              <a:rPr lang="en-US" altLang="ko-KR" sz="900" dirty="0"/>
              <a:t>indicates large figure ranks higher, </a:t>
            </a:r>
            <a:r>
              <a:rPr lang="ko-KR" altLang="en-US" sz="900" dirty="0"/>
              <a:t>▽ </a:t>
            </a:r>
            <a:r>
              <a:rPr lang="en-US" altLang="ko-KR" sz="900" dirty="0"/>
              <a:t>indicates small figure ranks higher.</a:t>
            </a:r>
            <a:endParaRPr lang="en-US" altLang="ko-KR" sz="900" dirty="0">
              <a:latin typeface="+mj-lt"/>
            </a:endParaRPr>
          </a:p>
          <a:p>
            <a:r>
              <a:rPr lang="en-US" altLang="ko-KR" sz="900" dirty="0">
                <a:latin typeface="+mj-lt"/>
              </a:rPr>
              <a:t>** Quantifies the correlation between experience item rankings and CSI rankings for 26 brands, with numbers closer to 1 indicating greater correlation.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AA027E4-2071-4E49-A9B2-E8BF107E50E6}"/>
              </a:ext>
            </a:extLst>
          </p:cNvPr>
          <p:cNvSpPr/>
          <p:nvPr/>
        </p:nvSpPr>
        <p:spPr>
          <a:xfrm>
            <a:off x="557925" y="2074618"/>
            <a:ext cx="6334183" cy="866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Regarding the rank correlation analysis with CSI, the 'Get through within the first call attempt’ (0.655) were the highest.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Followed by ‘Parts supply problem experience’(0.645), and ‘Repair outcome complaint rate’(0.627) 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459632D-9D37-4F8D-91E3-A0901E622DDB}"/>
              </a:ext>
            </a:extLst>
          </p:cNvPr>
          <p:cNvSpPr/>
          <p:nvPr/>
        </p:nvSpPr>
        <p:spPr>
          <a:xfrm>
            <a:off x="361784" y="217944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1" name="사각형: 둥근 위쪽 모서리 20">
            <a:extLst>
              <a:ext uri="{FF2B5EF4-FFF2-40B4-BE49-F238E27FC236}">
                <a16:creationId xmlns:a16="http://schemas.microsoft.com/office/drawing/2014/main" id="{F60A8998-18AC-4DC4-A965-DE7C51FE55E0}"/>
              </a:ext>
            </a:extLst>
          </p:cNvPr>
          <p:cNvSpPr/>
          <p:nvPr/>
        </p:nvSpPr>
        <p:spPr>
          <a:xfrm>
            <a:off x="5632034" y="3062521"/>
            <a:ext cx="953328" cy="207711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Correlation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304C714-622B-4C1C-8318-05DDEB821AE7}"/>
              </a:ext>
            </a:extLst>
          </p:cNvPr>
          <p:cNvSpPr/>
          <p:nvPr/>
        </p:nvSpPr>
        <p:spPr>
          <a:xfrm>
            <a:off x="5865711" y="4366136"/>
            <a:ext cx="510980" cy="18800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1CE37A8-162E-4D78-B168-07098FE38203}"/>
              </a:ext>
            </a:extLst>
          </p:cNvPr>
          <p:cNvSpPr/>
          <p:nvPr/>
        </p:nvSpPr>
        <p:spPr>
          <a:xfrm>
            <a:off x="5880457" y="6113743"/>
            <a:ext cx="510980" cy="18800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5B82137-97E3-4BD5-806C-4685396EE83D}"/>
              </a:ext>
            </a:extLst>
          </p:cNvPr>
          <p:cNvSpPr/>
          <p:nvPr/>
        </p:nvSpPr>
        <p:spPr>
          <a:xfrm>
            <a:off x="5873818" y="8225670"/>
            <a:ext cx="510980" cy="18800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625CDB-A031-0AB8-81E7-8164673D2572}"/>
              </a:ext>
            </a:extLst>
          </p:cNvPr>
          <p:cNvSpPr txBox="1"/>
          <p:nvPr/>
        </p:nvSpPr>
        <p:spPr>
          <a:xfrm>
            <a:off x="5642375" y="4315336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D29F0D-FDEE-F388-A15E-C0E324E85CF9}"/>
              </a:ext>
            </a:extLst>
          </p:cNvPr>
          <p:cNvSpPr txBox="1"/>
          <p:nvPr/>
        </p:nvSpPr>
        <p:spPr>
          <a:xfrm>
            <a:off x="5642375" y="6076941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4E6B7D-16AE-B604-3656-E5BB08852DA5}"/>
              </a:ext>
            </a:extLst>
          </p:cNvPr>
          <p:cNvSpPr txBox="1"/>
          <p:nvPr/>
        </p:nvSpPr>
        <p:spPr>
          <a:xfrm>
            <a:off x="5655075" y="8188191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1C508-CB01-824D-1A18-BDA48EA3546E}"/>
              </a:ext>
            </a:extLst>
          </p:cNvPr>
          <p:cNvSpPr txBox="1"/>
          <p:nvPr/>
        </p:nvSpPr>
        <p:spPr>
          <a:xfrm>
            <a:off x="926653" y="9580887"/>
            <a:ext cx="4833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See a compilation of previous reports(Volume 1 to 8)</a:t>
            </a:r>
            <a:endParaRPr lang="ko-KR" alt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8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바른고딕">
      <a:majorFont>
        <a:latin typeface="나눔바른고딕"/>
        <a:ea typeface="나눔바른고딕"/>
        <a:cs typeface=""/>
      </a:majorFont>
      <a:minorFont>
        <a:latin typeface="나눔바른고딕"/>
        <a:ea typeface="나눔바른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4306</TotalTime>
  <Words>703</Words>
  <Application>Microsoft Office PowerPoint</Application>
  <PresentationFormat>A4 용지(210x297mm)</PresentationFormat>
  <Paragraphs>219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나눔바른고딕</vt:lpstr>
      <vt:lpstr>맑은 고딕</vt:lpstr>
      <vt:lpstr>Arial</vt:lpstr>
      <vt:lpstr>Arial Narrow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</dc:creator>
  <cp:lastModifiedBy>Tracy Wright</cp:lastModifiedBy>
  <cp:revision>170</cp:revision>
  <cp:lastPrinted>2023-03-09T07:42:08Z</cp:lastPrinted>
  <dcterms:created xsi:type="dcterms:W3CDTF">2023-01-31T04:19:23Z</dcterms:created>
  <dcterms:modified xsi:type="dcterms:W3CDTF">2023-03-13T04:14:25Z</dcterms:modified>
</cp:coreProperties>
</file>