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7" r:id="rId2"/>
    <p:sldId id="287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52" userDrawn="1">
          <p15:clr>
            <a:srgbClr val="A4A3A4"/>
          </p15:clr>
        </p15:guide>
        <p15:guide id="2" pos="354" userDrawn="1">
          <p15:clr>
            <a:srgbClr val="A4A3A4"/>
          </p15:clr>
        </p15:guide>
        <p15:guide id="3" pos="238" userDrawn="1">
          <p15:clr>
            <a:srgbClr val="A4A3A4"/>
          </p15:clr>
        </p15:guide>
        <p15:guide id="4" pos="4087" userDrawn="1">
          <p15:clr>
            <a:srgbClr val="A4A3A4"/>
          </p15:clr>
        </p15:guide>
        <p15:guide id="5" pos="3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wk" initials="c" lastIdx="1" clrIdx="0">
    <p:extLst>
      <p:ext uri="{19B8F6BF-5375-455C-9EA6-DF929625EA0E}">
        <p15:presenceInfo xmlns:p15="http://schemas.microsoft.com/office/powerpoint/2012/main" userId="chow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0000"/>
    <a:srgbClr val="EEEEEE"/>
    <a:srgbClr val="E9A9A9"/>
    <a:srgbClr val="F9E7E7"/>
    <a:srgbClr val="D7D7D7"/>
    <a:srgbClr val="E08888"/>
    <a:srgbClr val="F2CCCC"/>
    <a:srgbClr val="F6DADA"/>
    <a:srgbClr val="EAEAEA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4660"/>
  </p:normalViewPr>
  <p:slideViewPr>
    <p:cSldViewPr snapToGrid="0">
      <p:cViewPr>
        <p:scale>
          <a:sx n="90" d="100"/>
          <a:sy n="90" d="100"/>
        </p:scale>
        <p:origin x="3102" y="-828"/>
      </p:cViewPr>
      <p:guideLst>
        <p:guide orient="horz" pos="5952"/>
        <p:guide pos="354"/>
        <p:guide pos="238"/>
        <p:guide pos="4087"/>
        <p:guide pos="397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A322C3BB-CA1B-47FA-9813-265FE35DF766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50928"/>
            <a:ext cx="6426200" cy="10475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8999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2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544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378E287D-F0D4-4F88-9659-C8B5211CD44A}"/>
              </a:ext>
            </a:extLst>
          </p:cNvPr>
          <p:cNvPicPr/>
          <p:nvPr userDrawn="1"/>
        </p:nvPicPr>
        <p:blipFill>
          <a:blip r:embed="rId2"/>
          <a:stretch>
            <a:fillRect/>
          </a:stretch>
        </p:blipFill>
        <p:spPr>
          <a:xfrm>
            <a:off x="370114" y="390628"/>
            <a:ext cx="6117772" cy="264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20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017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065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18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67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755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48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6898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2A1E-1BCB-47A8-B7ED-918471D75CED}" type="datetimeFigureOut">
              <a:rPr lang="ko-KR" altLang="en-US" smtClean="0"/>
              <a:t>2023-03-13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F91E-0615-42BE-B395-BAD86645560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0011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consumerinsight.co.kr/voc_view.aspx?no=3336&amp;id=pr4_list&amp;PageNo=1&amp;schFlag=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>
            <a:extLst>
              <a:ext uri="{FF2B5EF4-FFF2-40B4-BE49-F238E27FC236}">
                <a16:creationId xmlns:a16="http://schemas.microsoft.com/office/drawing/2014/main" id="{08E7354E-7DB7-4F26-8C07-150538FCBF18}"/>
              </a:ext>
            </a:extLst>
          </p:cNvPr>
          <p:cNvSpPr/>
          <p:nvPr/>
        </p:nvSpPr>
        <p:spPr>
          <a:xfrm>
            <a:off x="5317296" y="969022"/>
            <a:ext cx="1302793" cy="258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685800" fontAlgn="base">
              <a:lnSpc>
                <a:spcPct val="107000"/>
              </a:lnSpc>
            </a:pPr>
            <a:r>
              <a:rPr lang="en-US" altLang="ko-KR" sz="11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Vol.8 [Mar. 14. 2023]</a:t>
            </a:r>
            <a:endParaRPr lang="ko-KR" altLang="ko-KR" sz="1100" kern="100" spc="-7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256471EB-0CB2-460F-8221-5EE1022ABA60}"/>
              </a:ext>
            </a:extLst>
          </p:cNvPr>
          <p:cNvSpPr/>
          <p:nvPr/>
        </p:nvSpPr>
        <p:spPr>
          <a:xfrm>
            <a:off x="384493" y="3383762"/>
            <a:ext cx="5889307" cy="340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0" indent="-177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  <a:buFont typeface="+mj-lt"/>
              <a:buAutoNum type="romanUcPeriod"/>
            </a:pPr>
            <a:r>
              <a:rPr lang="en-US" altLang="ko-KR" sz="16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Experiences About </a:t>
            </a:r>
            <a:r>
              <a:rPr lang="en-US" altLang="ko-KR" sz="1600" b="1" kern="100" spc="-7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rgbClr val="C00000"/>
                </a:solidFill>
                <a:latin typeface="+mn-ea"/>
                <a:cs typeface="Times New Roman" panose="02020603050405020304" pitchFamily="18" charset="0"/>
              </a:rPr>
              <a:t>AS process</a:t>
            </a:r>
            <a:endParaRPr lang="ko-KR" altLang="ko-KR" sz="1600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grpSp>
        <p:nvGrpSpPr>
          <p:cNvPr id="46" name="그룹 45">
            <a:extLst>
              <a:ext uri="{FF2B5EF4-FFF2-40B4-BE49-F238E27FC236}">
                <a16:creationId xmlns:a16="http://schemas.microsoft.com/office/drawing/2014/main" id="{02DA3376-42DD-4E2D-BB1F-C816E7BDF279}"/>
              </a:ext>
            </a:extLst>
          </p:cNvPr>
          <p:cNvGrpSpPr/>
          <p:nvPr/>
        </p:nvGrpSpPr>
        <p:grpSpPr>
          <a:xfrm>
            <a:off x="384493" y="655380"/>
            <a:ext cx="5545455" cy="678180"/>
            <a:chOff x="498793" y="406930"/>
            <a:chExt cx="5545455" cy="678180"/>
          </a:xfrm>
        </p:grpSpPr>
        <p:sp>
          <p:nvSpPr>
            <p:cNvPr id="50" name="Text Box 1">
              <a:extLst>
                <a:ext uri="{FF2B5EF4-FFF2-40B4-BE49-F238E27FC236}">
                  <a16:creationId xmlns:a16="http://schemas.microsoft.com/office/drawing/2014/main" id="{FBF22AB0-C838-4B16-AD2F-D886B2301D98}"/>
                </a:ext>
              </a:extLst>
            </p:cNvPr>
            <p:cNvSpPr txBox="1"/>
            <p:nvPr/>
          </p:nvSpPr>
          <p:spPr>
            <a:xfrm>
              <a:off x="498793" y="406930"/>
              <a:ext cx="4722495" cy="6781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3400" b="1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ACE</a:t>
              </a:r>
              <a:endParaRPr lang="ko-KR" sz="34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0">
              <a:extLst>
                <a:ext uri="{FF2B5EF4-FFF2-40B4-BE49-F238E27FC236}">
                  <a16:creationId xmlns:a16="http://schemas.microsoft.com/office/drawing/2014/main" id="{F7C22D2C-10DA-491E-AE4A-B0AF1ADB1ACE}"/>
                </a:ext>
              </a:extLst>
            </p:cNvPr>
            <p:cNvSpPr txBox="1"/>
            <p:nvPr/>
          </p:nvSpPr>
          <p:spPr>
            <a:xfrm>
              <a:off x="1321753" y="673630"/>
              <a:ext cx="4722495" cy="33528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atinLnBrk="1">
                <a:lnSpc>
                  <a:spcPct val="107000"/>
                </a:lnSpc>
                <a:spcAft>
                  <a:spcPts val="0"/>
                </a:spcAft>
              </a:pPr>
              <a:r>
                <a:rPr lang="en-US" sz="1400" kern="100" spc="-70" dirty="0">
                  <a:solidFill>
                    <a:srgbClr val="FFFFFF"/>
                  </a:solidFill>
                  <a:effectLst/>
                  <a:latin typeface="+mn-ea"/>
                  <a:cs typeface="Times New Roman" panose="02020603050405020304" pitchFamily="18" charset="0"/>
                </a:rPr>
                <a:t> Automotive Consumer Experiences</a:t>
              </a:r>
              <a:endParaRPr lang="ko-KR" sz="900" kern="100" spc="-70" dirty="0">
                <a:effectLst/>
                <a:latin typeface="+mn-ea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3C3441E-BF1E-47AB-A784-BD835EBD545D}"/>
              </a:ext>
            </a:extLst>
          </p:cNvPr>
          <p:cNvSpPr/>
          <p:nvPr/>
        </p:nvSpPr>
        <p:spPr>
          <a:xfrm>
            <a:off x="384493" y="1721554"/>
            <a:ext cx="6117772" cy="12742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algn="just" defTabSz="68580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리서치 전문기업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 Insight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가 소비자 경험을 </a:t>
            </a:r>
            <a:r>
              <a:rPr lang="ko-KR" altLang="ko-KR" sz="1050" kern="100" spc="-10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정량화한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en-US" altLang="ko-KR" sz="1050" b="1" u="sng" kern="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‘Automotive </a:t>
            </a:r>
            <a:r>
              <a:rPr lang="en-US" altLang="ko-KR" sz="105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Consumer Experiences’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공개하고 있습니다</a:t>
            </a:r>
            <a:r>
              <a:rPr lang="en-US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‘2022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자동차 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기획조사</a:t>
            </a:r>
            <a:r>
              <a:rPr lang="en-US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’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에서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얻은 소비자 체험 정보를 자동차 산업 관계자와 공유하는 프로젝트입니다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관련 산업의 발전과 소비자 만족도 향상을 위해 개선이 필요한 주제를 선택하고 해당 데이터를 분석</a:t>
            </a:r>
            <a:r>
              <a:rPr lang="en-US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제공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합니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다</a:t>
            </a:r>
            <a:r>
              <a:rPr lang="en-US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오늘은 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첫번째 주제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였던 </a:t>
            </a:r>
            <a:r>
              <a:rPr lang="ko-KR" altLang="ko-KR" sz="1050" b="1" u="sng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소비자가 </a:t>
            </a:r>
            <a:r>
              <a:rPr lang="ko-KR" altLang="ko-KR" sz="1050" b="1" u="sng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체험한 </a:t>
            </a:r>
            <a:r>
              <a:rPr lang="ko-KR" altLang="ko-KR" sz="1050" b="1" u="sng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정비서비스 프로세스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를 종합 결산한 내용입니다</a:t>
            </a:r>
            <a:r>
              <a:rPr lang="en-US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 </a:t>
            </a:r>
            <a:r>
              <a:rPr lang="ko-KR" altLang="en-US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지속적인</a:t>
            </a:r>
            <a:r>
              <a:rPr lang="ko-KR" altLang="ko-KR" sz="1050" kern="100" spc="-10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</a:t>
            </a:r>
            <a:r>
              <a:rPr lang="ko-KR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관심과 편달 바랍니다</a:t>
            </a:r>
            <a:r>
              <a:rPr lang="en-US" altLang="ko-KR" sz="1050" kern="100" spc="-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50" kern="100" spc="-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grpSp>
        <p:nvGrpSpPr>
          <p:cNvPr id="32" name="그룹 31">
            <a:extLst>
              <a:ext uri="{FF2B5EF4-FFF2-40B4-BE49-F238E27FC236}">
                <a16:creationId xmlns:a16="http://schemas.microsoft.com/office/drawing/2014/main" id="{F1EAED33-7E6C-5895-2D01-5A0AB18BAE73}"/>
              </a:ext>
            </a:extLst>
          </p:cNvPr>
          <p:cNvGrpSpPr/>
          <p:nvPr/>
        </p:nvGrpSpPr>
        <p:grpSpPr>
          <a:xfrm>
            <a:off x="392204" y="3825972"/>
            <a:ext cx="6110287" cy="1235693"/>
            <a:chOff x="377825" y="3279862"/>
            <a:chExt cx="6110287" cy="1235693"/>
          </a:xfrm>
        </p:grpSpPr>
        <p:sp>
          <p:nvSpPr>
            <p:cNvPr id="33" name="사각형: 둥근 모서리 32">
              <a:extLst>
                <a:ext uri="{FF2B5EF4-FFF2-40B4-BE49-F238E27FC236}">
                  <a16:creationId xmlns:a16="http://schemas.microsoft.com/office/drawing/2014/main" id="{2FC1E001-3D1D-81A2-48C8-28BDB347F460}"/>
                </a:ext>
              </a:extLst>
            </p:cNvPr>
            <p:cNvSpPr/>
            <p:nvPr/>
          </p:nvSpPr>
          <p:spPr>
            <a:xfrm>
              <a:off x="377825" y="3279862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개요</a:t>
              </a:r>
              <a:r>
                <a:rPr lang="en-US" altLang="ko-KR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endParaRPr lang="ko-KR" altLang="en-US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29FC6602-6895-8CCB-F7D6-92040E9BE76F}"/>
                </a:ext>
              </a:extLst>
            </p:cNvPr>
            <p:cNvSpPr/>
            <p:nvPr/>
          </p:nvSpPr>
          <p:spPr>
            <a:xfrm>
              <a:off x="1536700" y="3279862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자동차 회사의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직영 정비사업소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에서 소비자가 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체험한</a:t>
              </a:r>
              <a:endParaRPr lang="en-US" altLang="ko-KR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AS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서비스를 단계별로 정리하여 제시</a:t>
              </a:r>
            </a:p>
          </p:txBody>
        </p:sp>
        <p:sp>
          <p:nvSpPr>
            <p:cNvPr id="35" name="사각형: 둥근 모서리 34">
              <a:extLst>
                <a:ext uri="{FF2B5EF4-FFF2-40B4-BE49-F238E27FC236}">
                  <a16:creationId xmlns:a16="http://schemas.microsoft.com/office/drawing/2014/main" id="{57C6E47A-9C71-3E26-8F98-C0ED93370C28}"/>
                </a:ext>
              </a:extLst>
            </p:cNvPr>
            <p:cNvSpPr/>
            <p:nvPr/>
          </p:nvSpPr>
          <p:spPr>
            <a:xfrm>
              <a:off x="377825" y="3939555"/>
              <a:ext cx="1003300" cy="576000"/>
            </a:xfrm>
            <a:prstGeom prst="roundRect">
              <a:avLst>
                <a:gd name="adj" fmla="val 8975"/>
              </a:avLst>
            </a:prstGeom>
            <a:solidFill>
              <a:srgbClr val="F9E7E7"/>
            </a:solidFill>
            <a:ln w="15875">
              <a:solidFill>
                <a:srgbClr val="C00000">
                  <a:alpha val="3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분석</a:t>
              </a:r>
              <a:endParaRPr lang="en-US" altLang="ko-KR" sz="1300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  <a:p>
              <a:pPr algn="ctr" defTabSz="685800"/>
              <a:r>
                <a:rPr lang="ko-KR" altLang="en-US" sz="13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데이터</a:t>
              </a: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7C9AE7CB-016E-E2DA-3BEE-58E59835B8CC}"/>
                </a:ext>
              </a:extLst>
            </p:cNvPr>
            <p:cNvSpPr/>
            <p:nvPr/>
          </p:nvSpPr>
          <p:spPr>
            <a:xfrm>
              <a:off x="1536700" y="3939555"/>
              <a:ext cx="4951412" cy="576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응답 대상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최근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년 이내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직영사업소에서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AS 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서비스를 받은 소비자</a:t>
              </a:r>
            </a:p>
            <a:p>
              <a:pPr defTabSz="685800">
                <a:lnSpc>
                  <a:spcPct val="110000"/>
                </a:lnSpc>
                <a:spcBef>
                  <a:spcPts val="100"/>
                </a:spcBef>
                <a:spcAft>
                  <a:spcPts val="100"/>
                </a:spcAft>
              </a:pP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-  </a:t>
              </a:r>
              <a:r>
                <a:rPr lang="ko-KR" altLang="en-US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총 사례 수 </a:t>
              </a:r>
              <a:r>
                <a:rPr lang="en-US" altLang="ko-KR" sz="1200" b="1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: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ko-KR" sz="1200" kern="100" spc="-7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8,921</a:t>
              </a:r>
              <a:r>
                <a:rPr lang="ko-KR" altLang="en-US" sz="1200" kern="100" spc="-7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(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국산차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2,151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, </a:t>
              </a:r>
              <a:r>
                <a:rPr lang="ko-KR" altLang="en-US" sz="1200" kern="100" spc="-70" dirty="0" err="1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수입차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 보유자 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6,770</a:t>
              </a:r>
              <a:r>
                <a:rPr lang="ko-KR" altLang="en-US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명</a:t>
              </a:r>
              <a:r>
                <a:rPr lang="en-US" altLang="ko-KR" sz="1200" kern="100" spc="-7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)</a:t>
              </a:r>
              <a:endParaRPr lang="ko-KR" altLang="en-US" sz="1200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/>
                </a:solidFill>
                <a:latin typeface="+mn-ea"/>
                <a:cs typeface="Times New Roman" panose="02020603050405020304" pitchFamily="18" charset="0"/>
              </a:endParaRPr>
            </a:p>
          </p:txBody>
        </p:sp>
      </p:grpSp>
      <p:pic>
        <p:nvPicPr>
          <p:cNvPr id="15" name="그림 14">
            <a:hlinkClick r:id="rId2"/>
            <a:extLst>
              <a:ext uri="{FF2B5EF4-FFF2-40B4-BE49-F238E27FC236}">
                <a16:creationId xmlns:a16="http://schemas.microsoft.com/office/drawing/2014/main" id="{ECFFE781-A639-4C9E-BEBF-08174EA4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5" y="5893532"/>
            <a:ext cx="5276850" cy="2057400"/>
          </a:xfrm>
          <a:prstGeom prst="rect">
            <a:avLst/>
          </a:prstGeom>
        </p:spPr>
      </p:pic>
      <p:grpSp>
        <p:nvGrpSpPr>
          <p:cNvPr id="55" name="그룹 54">
            <a:extLst>
              <a:ext uri="{FF2B5EF4-FFF2-40B4-BE49-F238E27FC236}">
                <a16:creationId xmlns:a16="http://schemas.microsoft.com/office/drawing/2014/main" id="{50949C57-9933-47F7-B92A-4814DF285402}"/>
              </a:ext>
            </a:extLst>
          </p:cNvPr>
          <p:cNvGrpSpPr/>
          <p:nvPr/>
        </p:nvGrpSpPr>
        <p:grpSpPr>
          <a:xfrm>
            <a:off x="513160" y="8447140"/>
            <a:ext cx="5760640" cy="826061"/>
            <a:chOff x="548680" y="8625408"/>
            <a:chExt cx="5760640" cy="826061"/>
          </a:xfrm>
        </p:grpSpPr>
        <p:grpSp>
          <p:nvGrpSpPr>
            <p:cNvPr id="56" name="그룹 55">
              <a:extLst>
                <a:ext uri="{FF2B5EF4-FFF2-40B4-BE49-F238E27FC236}">
                  <a16:creationId xmlns:a16="http://schemas.microsoft.com/office/drawing/2014/main" id="{51413136-3E71-4816-A7DE-EA02FCFA8217}"/>
                </a:ext>
              </a:extLst>
            </p:cNvPr>
            <p:cNvGrpSpPr/>
            <p:nvPr/>
          </p:nvGrpSpPr>
          <p:grpSpPr>
            <a:xfrm>
              <a:off x="548680" y="8625408"/>
              <a:ext cx="5760640" cy="823392"/>
              <a:chOff x="548680" y="8625408"/>
              <a:chExt cx="5760640" cy="823392"/>
            </a:xfrm>
          </p:grpSpPr>
          <p:sp>
            <p:nvSpPr>
              <p:cNvPr id="69" name="직사각형 68">
                <a:extLst>
                  <a:ext uri="{FF2B5EF4-FFF2-40B4-BE49-F238E27FC236}">
                    <a16:creationId xmlns:a16="http://schemas.microsoft.com/office/drawing/2014/main" id="{0C4EF881-EA89-42C7-A352-D798B28D4F7E}"/>
                  </a:ext>
                </a:extLst>
              </p:cNvPr>
              <p:cNvSpPr/>
              <p:nvPr/>
            </p:nvSpPr>
            <p:spPr>
              <a:xfrm>
                <a:off x="548680" y="8625408"/>
                <a:ext cx="5760640" cy="823392"/>
              </a:xfrm>
              <a:prstGeom prst="rect">
                <a:avLst/>
              </a:prstGeom>
              <a:solidFill>
                <a:srgbClr val="E2E2E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88000" tIns="108000" rtlCol="0" anchor="t" anchorCtr="0"/>
              <a:lstStyle/>
              <a:p>
                <a:pPr>
                  <a:spcAft>
                    <a:spcPts val="600"/>
                  </a:spcAft>
                </a:pPr>
                <a:endParaRPr lang="ko-KR" altLang="en-US" sz="1300" spc="-60" dirty="0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0" name="사각형: 둥근 모서리 69">
                <a:extLst>
                  <a:ext uri="{FF2B5EF4-FFF2-40B4-BE49-F238E27FC236}">
                    <a16:creationId xmlns:a16="http://schemas.microsoft.com/office/drawing/2014/main" id="{7840D531-7CD2-473A-9BF1-7CE108F5F87C}"/>
                  </a:ext>
                </a:extLst>
              </p:cNvPr>
              <p:cNvSpPr/>
              <p:nvPr/>
            </p:nvSpPr>
            <p:spPr>
              <a:xfrm>
                <a:off x="548680" y="8741829"/>
                <a:ext cx="771525" cy="590550"/>
              </a:xfrm>
              <a:prstGeom prst="roundRect">
                <a:avLst>
                  <a:gd name="adj" fmla="val 6990"/>
                </a:avLst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문의</a:t>
                </a:r>
                <a:r>
                  <a:rPr lang="en-US" altLang="ko-KR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/</a:t>
                </a:r>
              </a:p>
              <a:p>
                <a:pPr lvl="0" algn="ctr"/>
                <a:r>
                  <a:rPr lang="ko-KR" altLang="en-US" sz="1300" b="1" spc="-60" dirty="0">
                    <a:ln>
                      <a:solidFill>
                        <a:srgbClr val="4472C4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</a:rPr>
                  <a:t>연락처</a:t>
                </a:r>
                <a:endParaRPr lang="ko-KR" altLang="en-US" sz="13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cxnSp>
            <p:nvCxnSpPr>
              <p:cNvPr id="71" name="직선 연결선 70">
                <a:extLst>
                  <a:ext uri="{FF2B5EF4-FFF2-40B4-BE49-F238E27FC236}">
                    <a16:creationId xmlns:a16="http://schemas.microsoft.com/office/drawing/2014/main" id="{6D24527A-F3DB-4477-BA17-C0F3DDC21092}"/>
                  </a:ext>
                </a:extLst>
              </p:cNvPr>
              <p:cNvCxnSpPr/>
              <p:nvPr/>
            </p:nvCxnSpPr>
            <p:spPr>
              <a:xfrm>
                <a:off x="1329383" y="8778019"/>
                <a:ext cx="0" cy="518170"/>
              </a:xfrm>
              <a:prstGeom prst="line">
                <a:avLst/>
              </a:prstGeom>
              <a:ln w="952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직사각형 56">
              <a:extLst>
                <a:ext uri="{FF2B5EF4-FFF2-40B4-BE49-F238E27FC236}">
                  <a16:creationId xmlns:a16="http://schemas.microsoft.com/office/drawing/2014/main" id="{566B0C0C-9754-4553-957D-F8ED7B62B048}"/>
                </a:ext>
              </a:extLst>
            </p:cNvPr>
            <p:cNvSpPr/>
            <p:nvPr/>
          </p:nvSpPr>
          <p:spPr>
            <a:xfrm>
              <a:off x="1484784" y="8697416"/>
              <a:ext cx="872902" cy="754053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김   현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상무</a:t>
              </a:r>
              <a:r>
                <a:rPr lang="ko-KR" altLang="en-US" sz="100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   </a:t>
              </a:r>
              <a:endParaRPr lang="en-US" altLang="ko-KR" sz="1000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lvl="0"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박 승 표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이사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  <a:p>
              <a:pPr algn="dist">
                <a:spcAft>
                  <a:spcPts val="600"/>
                </a:spcAft>
              </a:pPr>
              <a:r>
                <a:rPr lang="ko-KR" altLang="en-US" sz="11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정 동 운 </a:t>
              </a:r>
              <a:r>
                <a:rPr lang="ko-KR" altLang="en-US" sz="1000" b="1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부장</a:t>
              </a:r>
              <a:endParaRPr lang="en-US" altLang="ko-KR" sz="1000" b="1" spc="-6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black">
                    <a:lumMod val="85000"/>
                    <a:lumOff val="15000"/>
                  </a:prstClr>
                </a:solidFill>
              </a:endParaRPr>
            </a:p>
          </p:txBody>
        </p:sp>
        <p:sp>
          <p:nvSpPr>
            <p:cNvPr id="60" name="직사각형 59">
              <a:extLst>
                <a:ext uri="{FF2B5EF4-FFF2-40B4-BE49-F238E27FC236}">
                  <a16:creationId xmlns:a16="http://schemas.microsoft.com/office/drawing/2014/main" id="{90D5E02B-7BB7-4912-9DF8-CE27151514B9}"/>
                </a:ext>
              </a:extLst>
            </p:cNvPr>
            <p:cNvSpPr/>
            <p:nvPr/>
          </p:nvSpPr>
          <p:spPr>
            <a:xfrm>
              <a:off x="2636912" y="8697416"/>
              <a:ext cx="3592438" cy="730969"/>
            </a:xfrm>
            <a:prstGeom prst="rect">
              <a:avLst/>
            </a:prstGeom>
          </p:spPr>
          <p:txBody>
            <a:bodyPr wrap="square" lIns="0">
              <a:spAutoFit/>
            </a:bodyPr>
            <a:lstStyle/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02-6004-7665            	hyun.kim@consumerinsight.kr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02-6004-7661             sammy.park@consumerinsight.kr	</a:t>
              </a:r>
            </a:p>
            <a:p>
              <a:pPr marL="0" lvl="1" defTabSz="628650">
                <a:spcAft>
                  <a:spcPts val="600"/>
                </a:spcAft>
              </a:pPr>
              <a:r>
                <a:rPr lang="en-US" altLang="ko-KR" sz="1050" spc="-60" dirty="0">
                  <a:ln>
                    <a:solidFill>
                      <a:srgbClr val="4472C4">
                        <a:alpha val="0"/>
                      </a:srgbClr>
                    </a:solidFill>
                  </a:ln>
                  <a:solidFill>
                    <a:prstClr val="black">
                      <a:lumMod val="85000"/>
                      <a:lumOff val="15000"/>
                    </a:prstClr>
                  </a:solidFill>
                </a:rPr>
                <a:t>02-6004-7616             ungdw@consumerinsight.kr</a:t>
              </a:r>
            </a:p>
          </p:txBody>
        </p:sp>
        <p:grpSp>
          <p:nvGrpSpPr>
            <p:cNvPr id="61" name="그룹 60">
              <a:extLst>
                <a:ext uri="{FF2B5EF4-FFF2-40B4-BE49-F238E27FC236}">
                  <a16:creationId xmlns:a16="http://schemas.microsoft.com/office/drawing/2014/main" id="{712C3823-36D6-42B3-83DC-9303F876B26A}"/>
                </a:ext>
              </a:extLst>
            </p:cNvPr>
            <p:cNvGrpSpPr/>
            <p:nvPr/>
          </p:nvGrpSpPr>
          <p:grpSpPr>
            <a:xfrm>
              <a:off x="2451199" y="8738291"/>
              <a:ext cx="153889" cy="613553"/>
              <a:chOff x="2451199" y="8738291"/>
              <a:chExt cx="153889" cy="613553"/>
            </a:xfrm>
          </p:grpSpPr>
          <p:sp>
            <p:nvSpPr>
              <p:cNvPr id="66" name="Freeform 5">
                <a:extLst>
                  <a:ext uri="{FF2B5EF4-FFF2-40B4-BE49-F238E27FC236}">
                    <a16:creationId xmlns:a16="http://schemas.microsoft.com/office/drawing/2014/main" id="{B8040CEC-7683-4AA7-B09A-E61C052EC02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738291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67" name="Freeform 5">
                <a:extLst>
                  <a:ext uri="{FF2B5EF4-FFF2-40B4-BE49-F238E27FC236}">
                    <a16:creationId xmlns:a16="http://schemas.microsoft.com/office/drawing/2014/main" id="{A3BF64F2-5748-4D3F-A3ED-74F15AEBE29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8968494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  <p:sp>
            <p:nvSpPr>
              <p:cNvPr id="68" name="Freeform 5">
                <a:extLst>
                  <a:ext uri="{FF2B5EF4-FFF2-40B4-BE49-F238E27FC236}">
                    <a16:creationId xmlns:a16="http://schemas.microsoft.com/office/drawing/2014/main" id="{D1473814-56ED-43BD-B512-0B9EE6323B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1199" y="9203568"/>
                <a:ext cx="153889" cy="148276"/>
              </a:xfrm>
              <a:custGeom>
                <a:avLst/>
                <a:gdLst>
                  <a:gd name="T0" fmla="*/ 282 w 413"/>
                  <a:gd name="T1" fmla="*/ 398 h 398"/>
                  <a:gd name="T2" fmla="*/ 169 w 413"/>
                  <a:gd name="T3" fmla="*/ 351 h 398"/>
                  <a:gd name="T4" fmla="*/ 62 w 413"/>
                  <a:gd name="T5" fmla="*/ 243 h 398"/>
                  <a:gd name="T6" fmla="*/ 63 w 413"/>
                  <a:gd name="T7" fmla="*/ 19 h 398"/>
                  <a:gd name="T8" fmla="*/ 77 w 413"/>
                  <a:gd name="T9" fmla="*/ 5 h 398"/>
                  <a:gd name="T10" fmla="*/ 97 w 413"/>
                  <a:gd name="T11" fmla="*/ 5 h 398"/>
                  <a:gd name="T12" fmla="*/ 174 w 413"/>
                  <a:gd name="T13" fmla="*/ 84 h 398"/>
                  <a:gd name="T14" fmla="*/ 174 w 413"/>
                  <a:gd name="T15" fmla="*/ 104 h 398"/>
                  <a:gd name="T16" fmla="*/ 157 w 413"/>
                  <a:gd name="T17" fmla="*/ 144 h 398"/>
                  <a:gd name="T18" fmla="*/ 174 w 413"/>
                  <a:gd name="T19" fmla="*/ 185 h 398"/>
                  <a:gd name="T20" fmla="*/ 229 w 413"/>
                  <a:gd name="T21" fmla="*/ 240 h 398"/>
                  <a:gd name="T22" fmla="*/ 269 w 413"/>
                  <a:gd name="T23" fmla="*/ 257 h 398"/>
                  <a:gd name="T24" fmla="*/ 310 w 413"/>
                  <a:gd name="T25" fmla="*/ 240 h 398"/>
                  <a:gd name="T26" fmla="*/ 329 w 413"/>
                  <a:gd name="T27" fmla="*/ 240 h 398"/>
                  <a:gd name="T28" fmla="*/ 407 w 413"/>
                  <a:gd name="T29" fmla="*/ 319 h 398"/>
                  <a:gd name="T30" fmla="*/ 407 w 413"/>
                  <a:gd name="T31" fmla="*/ 339 h 398"/>
                  <a:gd name="T32" fmla="*/ 393 w 413"/>
                  <a:gd name="T33" fmla="*/ 353 h 398"/>
                  <a:gd name="T34" fmla="*/ 282 w 413"/>
                  <a:gd name="T35" fmla="*/ 398 h 398"/>
                  <a:gd name="T36" fmla="*/ 87 w 413"/>
                  <a:gd name="T37" fmla="*/ 35 h 398"/>
                  <a:gd name="T38" fmla="*/ 83 w 413"/>
                  <a:gd name="T39" fmla="*/ 39 h 398"/>
                  <a:gd name="T40" fmla="*/ 82 w 413"/>
                  <a:gd name="T41" fmla="*/ 223 h 398"/>
                  <a:gd name="T42" fmla="*/ 189 w 413"/>
                  <a:gd name="T43" fmla="*/ 332 h 398"/>
                  <a:gd name="T44" fmla="*/ 282 w 413"/>
                  <a:gd name="T45" fmla="*/ 370 h 398"/>
                  <a:gd name="T46" fmla="*/ 374 w 413"/>
                  <a:gd name="T47" fmla="*/ 333 h 398"/>
                  <a:gd name="T48" fmla="*/ 377 w 413"/>
                  <a:gd name="T49" fmla="*/ 329 h 398"/>
                  <a:gd name="T50" fmla="*/ 318 w 413"/>
                  <a:gd name="T51" fmla="*/ 269 h 398"/>
                  <a:gd name="T52" fmla="*/ 269 w 413"/>
                  <a:gd name="T53" fmla="*/ 285 h 398"/>
                  <a:gd name="T54" fmla="*/ 209 w 413"/>
                  <a:gd name="T55" fmla="*/ 260 h 398"/>
                  <a:gd name="T56" fmla="*/ 154 w 413"/>
                  <a:gd name="T57" fmla="*/ 204 h 398"/>
                  <a:gd name="T58" fmla="*/ 129 w 413"/>
                  <a:gd name="T59" fmla="*/ 144 h 398"/>
                  <a:gd name="T60" fmla="*/ 145 w 413"/>
                  <a:gd name="T61" fmla="*/ 95 h 398"/>
                  <a:gd name="T62" fmla="*/ 87 w 413"/>
                  <a:gd name="T63" fmla="*/ 35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13" h="398">
                    <a:moveTo>
                      <a:pt x="282" y="398"/>
                    </a:moveTo>
                    <a:cubicBezTo>
                      <a:pt x="239" y="398"/>
                      <a:pt x="199" y="382"/>
                      <a:pt x="169" y="351"/>
                    </a:cubicBezTo>
                    <a:cubicBezTo>
                      <a:pt x="62" y="243"/>
                      <a:pt x="62" y="243"/>
                      <a:pt x="62" y="243"/>
                    </a:cubicBezTo>
                    <a:cubicBezTo>
                      <a:pt x="0" y="181"/>
                      <a:pt x="1" y="80"/>
                      <a:pt x="63" y="19"/>
                    </a:cubicBezTo>
                    <a:cubicBezTo>
                      <a:pt x="77" y="5"/>
                      <a:pt x="77" y="5"/>
                      <a:pt x="77" y="5"/>
                    </a:cubicBezTo>
                    <a:cubicBezTo>
                      <a:pt x="82" y="0"/>
                      <a:pt x="91" y="0"/>
                      <a:pt x="97" y="5"/>
                    </a:cubicBezTo>
                    <a:cubicBezTo>
                      <a:pt x="174" y="84"/>
                      <a:pt x="174" y="84"/>
                      <a:pt x="174" y="84"/>
                    </a:cubicBezTo>
                    <a:cubicBezTo>
                      <a:pt x="180" y="89"/>
                      <a:pt x="180" y="98"/>
                      <a:pt x="174" y="104"/>
                    </a:cubicBezTo>
                    <a:cubicBezTo>
                      <a:pt x="163" y="115"/>
                      <a:pt x="157" y="129"/>
                      <a:pt x="157" y="144"/>
                    </a:cubicBezTo>
                    <a:cubicBezTo>
                      <a:pt x="157" y="159"/>
                      <a:pt x="163" y="174"/>
                      <a:pt x="174" y="185"/>
                    </a:cubicBezTo>
                    <a:cubicBezTo>
                      <a:pt x="229" y="240"/>
                      <a:pt x="229" y="240"/>
                      <a:pt x="229" y="240"/>
                    </a:cubicBezTo>
                    <a:cubicBezTo>
                      <a:pt x="239" y="251"/>
                      <a:pt x="254" y="257"/>
                      <a:pt x="269" y="257"/>
                    </a:cubicBezTo>
                    <a:cubicBezTo>
                      <a:pt x="284" y="257"/>
                      <a:pt x="299" y="251"/>
                      <a:pt x="310" y="240"/>
                    </a:cubicBezTo>
                    <a:cubicBezTo>
                      <a:pt x="315" y="235"/>
                      <a:pt x="324" y="235"/>
                      <a:pt x="329" y="240"/>
                    </a:cubicBezTo>
                    <a:cubicBezTo>
                      <a:pt x="407" y="319"/>
                      <a:pt x="407" y="319"/>
                      <a:pt x="407" y="319"/>
                    </a:cubicBezTo>
                    <a:cubicBezTo>
                      <a:pt x="413" y="325"/>
                      <a:pt x="413" y="333"/>
                      <a:pt x="407" y="339"/>
                    </a:cubicBezTo>
                    <a:cubicBezTo>
                      <a:pt x="393" y="353"/>
                      <a:pt x="393" y="353"/>
                      <a:pt x="393" y="353"/>
                    </a:cubicBezTo>
                    <a:cubicBezTo>
                      <a:pt x="363" y="382"/>
                      <a:pt x="324" y="398"/>
                      <a:pt x="282" y="398"/>
                    </a:cubicBezTo>
                    <a:close/>
                    <a:moveTo>
                      <a:pt x="87" y="35"/>
                    </a:moveTo>
                    <a:cubicBezTo>
                      <a:pt x="83" y="39"/>
                      <a:pt x="83" y="39"/>
                      <a:pt x="83" y="39"/>
                    </a:cubicBezTo>
                    <a:cubicBezTo>
                      <a:pt x="32" y="89"/>
                      <a:pt x="31" y="172"/>
                      <a:pt x="82" y="223"/>
                    </a:cubicBezTo>
                    <a:cubicBezTo>
                      <a:pt x="189" y="332"/>
                      <a:pt x="189" y="332"/>
                      <a:pt x="189" y="332"/>
                    </a:cubicBezTo>
                    <a:cubicBezTo>
                      <a:pt x="214" y="357"/>
                      <a:pt x="247" y="370"/>
                      <a:pt x="282" y="370"/>
                    </a:cubicBezTo>
                    <a:cubicBezTo>
                      <a:pt x="316" y="370"/>
                      <a:pt x="349" y="357"/>
                      <a:pt x="374" y="333"/>
                    </a:cubicBezTo>
                    <a:cubicBezTo>
                      <a:pt x="377" y="329"/>
                      <a:pt x="377" y="329"/>
                      <a:pt x="377" y="329"/>
                    </a:cubicBezTo>
                    <a:cubicBezTo>
                      <a:pt x="318" y="269"/>
                      <a:pt x="318" y="269"/>
                      <a:pt x="318" y="269"/>
                    </a:cubicBezTo>
                    <a:cubicBezTo>
                      <a:pt x="304" y="279"/>
                      <a:pt x="287" y="285"/>
                      <a:pt x="269" y="285"/>
                    </a:cubicBezTo>
                    <a:cubicBezTo>
                      <a:pt x="246" y="285"/>
                      <a:pt x="225" y="276"/>
                      <a:pt x="209" y="260"/>
                    </a:cubicBezTo>
                    <a:cubicBezTo>
                      <a:pt x="154" y="204"/>
                      <a:pt x="154" y="204"/>
                      <a:pt x="154" y="204"/>
                    </a:cubicBezTo>
                    <a:cubicBezTo>
                      <a:pt x="138" y="188"/>
                      <a:pt x="129" y="167"/>
                      <a:pt x="129" y="144"/>
                    </a:cubicBezTo>
                    <a:cubicBezTo>
                      <a:pt x="129" y="126"/>
                      <a:pt x="135" y="109"/>
                      <a:pt x="145" y="95"/>
                    </a:cubicBezTo>
                    <a:lnTo>
                      <a:pt x="87" y="35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 sz="1600"/>
              </a:p>
            </p:txBody>
          </p:sp>
        </p:grpSp>
        <p:grpSp>
          <p:nvGrpSpPr>
            <p:cNvPr id="62" name="그룹 61">
              <a:extLst>
                <a:ext uri="{FF2B5EF4-FFF2-40B4-BE49-F238E27FC236}">
                  <a16:creationId xmlns:a16="http://schemas.microsoft.com/office/drawing/2014/main" id="{75363B65-614A-496D-9E55-05D3081E8796}"/>
                </a:ext>
              </a:extLst>
            </p:cNvPr>
            <p:cNvGrpSpPr/>
            <p:nvPr/>
          </p:nvGrpSpPr>
          <p:grpSpPr>
            <a:xfrm>
              <a:off x="3658622" y="8760914"/>
              <a:ext cx="178044" cy="587166"/>
              <a:chOff x="3572897" y="8760914"/>
              <a:chExt cx="178044" cy="587166"/>
            </a:xfrm>
          </p:grpSpPr>
          <p:sp>
            <p:nvSpPr>
              <p:cNvPr id="63" name="Freeform 213">
                <a:extLst>
                  <a:ext uri="{FF2B5EF4-FFF2-40B4-BE49-F238E27FC236}">
                    <a16:creationId xmlns:a16="http://schemas.microsoft.com/office/drawing/2014/main" id="{DDE6CE10-EB93-45A7-9142-89E5519AA5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760914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64" name="Freeform 213">
                <a:extLst>
                  <a:ext uri="{FF2B5EF4-FFF2-40B4-BE49-F238E27FC236}">
                    <a16:creationId xmlns:a16="http://schemas.microsoft.com/office/drawing/2014/main" id="{63704167-68AF-4841-8F11-C943A9F6B2D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8991117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  <p:sp>
            <p:nvSpPr>
              <p:cNvPr id="65" name="Freeform 213">
                <a:extLst>
                  <a:ext uri="{FF2B5EF4-FFF2-40B4-BE49-F238E27FC236}">
                    <a16:creationId xmlns:a16="http://schemas.microsoft.com/office/drawing/2014/main" id="{DEE65447-AD22-4CDD-B368-6E8DFC48C31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72897" y="9226191"/>
                <a:ext cx="178044" cy="121889"/>
              </a:xfrm>
              <a:custGeom>
                <a:avLst/>
                <a:gdLst>
                  <a:gd name="T0" fmla="*/ 1120 w 1141"/>
                  <a:gd name="T1" fmla="*/ 50 h 781"/>
                  <a:gd name="T2" fmla="*/ 1125 w 1141"/>
                  <a:gd name="T3" fmla="*/ 45 h 781"/>
                  <a:gd name="T4" fmla="*/ 1120 w 1141"/>
                  <a:gd name="T5" fmla="*/ 50 h 781"/>
                  <a:gd name="T6" fmla="*/ 1025 w 1141"/>
                  <a:gd name="T7" fmla="*/ 0 h 781"/>
                  <a:gd name="T8" fmla="*/ 116 w 1141"/>
                  <a:gd name="T9" fmla="*/ 0 h 781"/>
                  <a:gd name="T10" fmla="*/ 23 w 1141"/>
                  <a:gd name="T11" fmla="*/ 48 h 781"/>
                  <a:gd name="T12" fmla="*/ 19 w 1141"/>
                  <a:gd name="T13" fmla="*/ 45 h 781"/>
                  <a:gd name="T14" fmla="*/ 22 w 1141"/>
                  <a:gd name="T15" fmla="*/ 48 h 781"/>
                  <a:gd name="T16" fmla="*/ 0 w 1141"/>
                  <a:gd name="T17" fmla="*/ 116 h 781"/>
                  <a:gd name="T18" fmla="*/ 0 w 1141"/>
                  <a:gd name="T19" fmla="*/ 665 h 781"/>
                  <a:gd name="T20" fmla="*/ 116 w 1141"/>
                  <a:gd name="T21" fmla="*/ 781 h 781"/>
                  <a:gd name="T22" fmla="*/ 1025 w 1141"/>
                  <a:gd name="T23" fmla="*/ 781 h 781"/>
                  <a:gd name="T24" fmla="*/ 1141 w 1141"/>
                  <a:gd name="T25" fmla="*/ 665 h 781"/>
                  <a:gd name="T26" fmla="*/ 1141 w 1141"/>
                  <a:gd name="T27" fmla="*/ 116 h 781"/>
                  <a:gd name="T28" fmla="*/ 1120 w 1141"/>
                  <a:gd name="T29" fmla="*/ 50 h 781"/>
                  <a:gd name="T30" fmla="*/ 1069 w 1141"/>
                  <a:gd name="T31" fmla="*/ 116 h 781"/>
                  <a:gd name="T32" fmla="*/ 1069 w 1141"/>
                  <a:gd name="T33" fmla="*/ 665 h 781"/>
                  <a:gd name="T34" fmla="*/ 1035 w 1141"/>
                  <a:gd name="T35" fmla="*/ 708 h 781"/>
                  <a:gd name="T36" fmla="*/ 722 w 1141"/>
                  <a:gd name="T37" fmla="*/ 429 h 781"/>
                  <a:gd name="T38" fmla="*/ 1066 w 1141"/>
                  <a:gd name="T39" fmla="*/ 101 h 781"/>
                  <a:gd name="T40" fmla="*/ 1069 w 1141"/>
                  <a:gd name="T41" fmla="*/ 116 h 781"/>
                  <a:gd name="T42" fmla="*/ 631 w 1141"/>
                  <a:gd name="T43" fmla="*/ 409 h 781"/>
                  <a:gd name="T44" fmla="*/ 514 w 1141"/>
                  <a:gd name="T45" fmla="*/ 409 h 781"/>
                  <a:gd name="T46" fmla="*/ 164 w 1141"/>
                  <a:gd name="T47" fmla="*/ 71 h 781"/>
                  <a:gd name="T48" fmla="*/ 981 w 1141"/>
                  <a:gd name="T49" fmla="*/ 71 h 781"/>
                  <a:gd name="T50" fmla="*/ 631 w 1141"/>
                  <a:gd name="T51" fmla="*/ 409 h 781"/>
                  <a:gd name="T52" fmla="*/ 469 w 1141"/>
                  <a:gd name="T53" fmla="*/ 472 h 781"/>
                  <a:gd name="T54" fmla="*/ 572 w 1141"/>
                  <a:gd name="T55" fmla="*/ 507 h 781"/>
                  <a:gd name="T56" fmla="*/ 669 w 1141"/>
                  <a:gd name="T57" fmla="*/ 476 h 781"/>
                  <a:gd name="T58" fmla="*/ 930 w 1141"/>
                  <a:gd name="T59" fmla="*/ 710 h 781"/>
                  <a:gd name="T60" fmla="*/ 203 w 1141"/>
                  <a:gd name="T61" fmla="*/ 710 h 781"/>
                  <a:gd name="T62" fmla="*/ 469 w 1141"/>
                  <a:gd name="T63" fmla="*/ 472 h 781"/>
                  <a:gd name="T64" fmla="*/ 417 w 1141"/>
                  <a:gd name="T65" fmla="*/ 424 h 781"/>
                  <a:gd name="T66" fmla="*/ 100 w 1141"/>
                  <a:gd name="T67" fmla="*/ 707 h 781"/>
                  <a:gd name="T68" fmla="*/ 71 w 1141"/>
                  <a:gd name="T69" fmla="*/ 665 h 781"/>
                  <a:gd name="T70" fmla="*/ 71 w 1141"/>
                  <a:gd name="T71" fmla="*/ 116 h 781"/>
                  <a:gd name="T72" fmla="*/ 75 w 1141"/>
                  <a:gd name="T73" fmla="*/ 98 h 781"/>
                  <a:gd name="T74" fmla="*/ 417 w 1141"/>
                  <a:gd name="T75" fmla="*/ 424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141" h="781">
                    <a:moveTo>
                      <a:pt x="1120" y="50"/>
                    </a:moveTo>
                    <a:cubicBezTo>
                      <a:pt x="1125" y="45"/>
                      <a:pt x="1125" y="45"/>
                      <a:pt x="1125" y="45"/>
                    </a:cubicBezTo>
                    <a:cubicBezTo>
                      <a:pt x="1123" y="47"/>
                      <a:pt x="1122" y="48"/>
                      <a:pt x="1120" y="50"/>
                    </a:cubicBezTo>
                    <a:cubicBezTo>
                      <a:pt x="1099" y="20"/>
                      <a:pt x="1064" y="0"/>
                      <a:pt x="1025" y="0"/>
                    </a:cubicBezTo>
                    <a:cubicBezTo>
                      <a:pt x="116" y="0"/>
                      <a:pt x="116" y="0"/>
                      <a:pt x="116" y="0"/>
                    </a:cubicBezTo>
                    <a:cubicBezTo>
                      <a:pt x="78" y="0"/>
                      <a:pt x="44" y="19"/>
                      <a:pt x="23" y="48"/>
                    </a:cubicBezTo>
                    <a:cubicBezTo>
                      <a:pt x="22" y="47"/>
                      <a:pt x="20" y="46"/>
                      <a:pt x="19" y="45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8" y="67"/>
                      <a:pt x="0" y="91"/>
                      <a:pt x="0" y="116"/>
                    </a:cubicBezTo>
                    <a:cubicBezTo>
                      <a:pt x="0" y="665"/>
                      <a:pt x="0" y="665"/>
                      <a:pt x="0" y="665"/>
                    </a:cubicBezTo>
                    <a:cubicBezTo>
                      <a:pt x="0" y="729"/>
                      <a:pt x="52" y="781"/>
                      <a:pt x="116" y="781"/>
                    </a:cubicBezTo>
                    <a:cubicBezTo>
                      <a:pt x="1025" y="781"/>
                      <a:pt x="1025" y="781"/>
                      <a:pt x="1025" y="781"/>
                    </a:cubicBezTo>
                    <a:cubicBezTo>
                      <a:pt x="1089" y="781"/>
                      <a:pt x="1141" y="729"/>
                      <a:pt x="1141" y="665"/>
                    </a:cubicBezTo>
                    <a:cubicBezTo>
                      <a:pt x="1141" y="116"/>
                      <a:pt x="1141" y="116"/>
                      <a:pt x="1141" y="116"/>
                    </a:cubicBezTo>
                    <a:cubicBezTo>
                      <a:pt x="1141" y="92"/>
                      <a:pt x="1133" y="69"/>
                      <a:pt x="1120" y="50"/>
                    </a:cubicBezTo>
                    <a:close/>
                    <a:moveTo>
                      <a:pt x="1069" y="116"/>
                    </a:moveTo>
                    <a:cubicBezTo>
                      <a:pt x="1069" y="665"/>
                      <a:pt x="1069" y="665"/>
                      <a:pt x="1069" y="665"/>
                    </a:cubicBezTo>
                    <a:cubicBezTo>
                      <a:pt x="1069" y="686"/>
                      <a:pt x="1054" y="703"/>
                      <a:pt x="1035" y="708"/>
                    </a:cubicBezTo>
                    <a:cubicBezTo>
                      <a:pt x="722" y="429"/>
                      <a:pt x="722" y="429"/>
                      <a:pt x="722" y="429"/>
                    </a:cubicBezTo>
                    <a:cubicBezTo>
                      <a:pt x="1066" y="101"/>
                      <a:pt x="1066" y="101"/>
                      <a:pt x="1066" y="101"/>
                    </a:cubicBezTo>
                    <a:cubicBezTo>
                      <a:pt x="1068" y="106"/>
                      <a:pt x="1069" y="111"/>
                      <a:pt x="1069" y="116"/>
                    </a:cubicBezTo>
                    <a:close/>
                    <a:moveTo>
                      <a:pt x="631" y="409"/>
                    </a:moveTo>
                    <a:cubicBezTo>
                      <a:pt x="599" y="437"/>
                      <a:pt x="546" y="437"/>
                      <a:pt x="514" y="409"/>
                    </a:cubicBezTo>
                    <a:cubicBezTo>
                      <a:pt x="164" y="71"/>
                      <a:pt x="164" y="71"/>
                      <a:pt x="164" y="71"/>
                    </a:cubicBezTo>
                    <a:cubicBezTo>
                      <a:pt x="981" y="71"/>
                      <a:pt x="981" y="71"/>
                      <a:pt x="981" y="71"/>
                    </a:cubicBezTo>
                    <a:lnTo>
                      <a:pt x="631" y="409"/>
                    </a:lnTo>
                    <a:close/>
                    <a:moveTo>
                      <a:pt x="469" y="472"/>
                    </a:moveTo>
                    <a:cubicBezTo>
                      <a:pt x="498" y="495"/>
                      <a:pt x="534" y="507"/>
                      <a:pt x="572" y="507"/>
                    </a:cubicBezTo>
                    <a:cubicBezTo>
                      <a:pt x="608" y="507"/>
                      <a:pt x="641" y="496"/>
                      <a:pt x="669" y="476"/>
                    </a:cubicBezTo>
                    <a:cubicBezTo>
                      <a:pt x="930" y="710"/>
                      <a:pt x="930" y="710"/>
                      <a:pt x="930" y="710"/>
                    </a:cubicBezTo>
                    <a:cubicBezTo>
                      <a:pt x="203" y="710"/>
                      <a:pt x="203" y="710"/>
                      <a:pt x="203" y="710"/>
                    </a:cubicBezTo>
                    <a:lnTo>
                      <a:pt x="469" y="472"/>
                    </a:lnTo>
                    <a:close/>
                    <a:moveTo>
                      <a:pt x="417" y="424"/>
                    </a:moveTo>
                    <a:cubicBezTo>
                      <a:pt x="100" y="707"/>
                      <a:pt x="100" y="707"/>
                      <a:pt x="100" y="707"/>
                    </a:cubicBezTo>
                    <a:cubicBezTo>
                      <a:pt x="83" y="700"/>
                      <a:pt x="71" y="684"/>
                      <a:pt x="71" y="665"/>
                    </a:cubicBezTo>
                    <a:cubicBezTo>
                      <a:pt x="71" y="116"/>
                      <a:pt x="71" y="116"/>
                      <a:pt x="71" y="116"/>
                    </a:cubicBezTo>
                    <a:cubicBezTo>
                      <a:pt x="71" y="110"/>
                      <a:pt x="73" y="104"/>
                      <a:pt x="75" y="98"/>
                    </a:cubicBezTo>
                    <a:lnTo>
                      <a:pt x="417" y="424"/>
                    </a:lnTo>
                    <a:close/>
                  </a:path>
                </a:pathLst>
              </a:custGeom>
              <a:solidFill>
                <a:srgbClr val="C00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5711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>
            <a:extLst>
              <a:ext uri="{FF2B5EF4-FFF2-40B4-BE49-F238E27FC236}">
                <a16:creationId xmlns:a16="http://schemas.microsoft.com/office/drawing/2014/main" id="{A79A2247-5F5C-4AD8-9788-9982F53F0C9A}"/>
              </a:ext>
            </a:extLst>
          </p:cNvPr>
          <p:cNvSpPr/>
          <p:nvPr/>
        </p:nvSpPr>
        <p:spPr>
          <a:xfrm>
            <a:off x="377825" y="802008"/>
            <a:ext cx="6110288" cy="39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9750">
              <a:lnSpc>
                <a:spcPct val="110000"/>
              </a:lnSpc>
              <a:spcBef>
                <a:spcPts val="100"/>
              </a:spcBef>
              <a:spcAft>
                <a:spcPts val="100"/>
              </a:spcAft>
            </a:pP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종합 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_ </a:t>
            </a:r>
            <a:r>
              <a:rPr lang="ko-KR" altLang="en-US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항목별 </a:t>
            </a:r>
            <a:r>
              <a:rPr lang="en-US" altLang="ko-KR" b="1" kern="100" spc="-70" dirty="0">
                <a:ln>
                  <a:solidFill>
                    <a:schemeClr val="bg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Benchmarks</a:t>
            </a:r>
            <a:endParaRPr lang="ko-KR" altLang="ko-KR" b="1" kern="100" spc="-70" dirty="0">
              <a:ln>
                <a:solidFill>
                  <a:schemeClr val="bg1">
                    <a:alpha val="0"/>
                  </a:schemeClr>
                </a:solidFill>
              </a:ln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4861980E-E73D-4DE2-8C81-77E6B6C5C984}"/>
              </a:ext>
            </a:extLst>
          </p:cNvPr>
          <p:cNvSpPr/>
          <p:nvPr/>
        </p:nvSpPr>
        <p:spPr>
          <a:xfrm>
            <a:off x="451736" y="802008"/>
            <a:ext cx="411906" cy="396000"/>
          </a:xfrm>
          <a:prstGeom prst="roundRect">
            <a:avLst>
              <a:gd name="adj" fmla="val 0"/>
            </a:avLst>
          </a:prstGeom>
          <a:solidFill>
            <a:srgbClr val="C00000"/>
          </a:solidFill>
          <a:ln>
            <a:noFill/>
          </a:ln>
        </p:spPr>
        <p:txBody>
          <a:bodyPr vert="horz" wrap="square" lIns="0" tIns="3600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fontAlgn="ctr">
              <a:defRPr/>
            </a:pPr>
            <a:r>
              <a:rPr lang="en-US" altLang="ko-KR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solidFill>
                  <a:prstClr val="white"/>
                </a:solidFill>
                <a:latin typeface="+mn-ea"/>
              </a:rPr>
              <a:t>07</a:t>
            </a:r>
            <a:endParaRPr lang="ko-KR" altLang="en-US" b="1" kern="0" spc="-30" dirty="0">
              <a:ln>
                <a:solidFill>
                  <a:srgbClr val="4472C4">
                    <a:alpha val="0"/>
                  </a:srgbClr>
                </a:solidFill>
              </a:ln>
              <a:solidFill>
                <a:prstClr val="white"/>
              </a:solidFill>
              <a:latin typeface="+mn-ea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7EF3513-88E0-815C-E20C-F6E8729B2DEC}"/>
              </a:ext>
            </a:extLst>
          </p:cNvPr>
          <p:cNvSpPr/>
          <p:nvPr/>
        </p:nvSpPr>
        <p:spPr>
          <a:xfrm>
            <a:off x="744672" y="1386663"/>
            <a:ext cx="5616029" cy="826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렉서스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, 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6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개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부문에서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1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위 발군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…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볼보 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〮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테슬라는 각각 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3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개 부문 </a:t>
            </a:r>
            <a:r>
              <a:rPr lang="en-US" altLang="ko-KR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1</a:t>
            </a:r>
            <a:r>
              <a:rPr lang="ko-KR" altLang="en-US" sz="1400" b="1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위</a:t>
            </a:r>
            <a:endParaRPr lang="en-US" altLang="ko-KR" sz="1400" b="1" kern="100" spc="-7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Top 3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에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랭크된 부문 수는 볼보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(10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렉서스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(9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토요타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(8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회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)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순임</a:t>
            </a:r>
            <a:endParaRPr lang="en-US" altLang="ko-KR" sz="1200" kern="100" spc="-7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-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국내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브랜드 중에선 쌍용이 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2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개 부문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, 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한국지엠이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개 부문에서 </a:t>
            </a:r>
            <a:r>
              <a:rPr lang="en-US" altLang="ko-KR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1</a:t>
            </a:r>
            <a:r>
              <a:rPr lang="ko-KR" altLang="en-US" sz="1200" kern="100" spc="-70">
                <a:ln>
                  <a:solidFill>
                    <a:prstClr val="white">
                      <a:alpha val="0"/>
                    </a:prstClr>
                  </a:solidFill>
                </a:ln>
                <a:cs typeface="Times New Roman" panose="02020603050405020304" pitchFamily="18" charset="0"/>
              </a:rPr>
              <a:t>위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cs typeface="Times New Roman" panose="02020603050405020304" pitchFamily="18" charset="0"/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131BB240-8B9B-346D-7CCB-1E3081C1090D}"/>
              </a:ext>
            </a:extLst>
          </p:cNvPr>
          <p:cNvSpPr/>
          <p:nvPr/>
        </p:nvSpPr>
        <p:spPr>
          <a:xfrm>
            <a:off x="520357" y="1443481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1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13" name="사각형: 둥근 위쪽 모서리 12">
            <a:extLst>
              <a:ext uri="{FF2B5EF4-FFF2-40B4-BE49-F238E27FC236}">
                <a16:creationId xmlns:a16="http://schemas.microsoft.com/office/drawing/2014/main" id="{324EBD10-5163-5891-A9E3-32900381C327}"/>
              </a:ext>
            </a:extLst>
          </p:cNvPr>
          <p:cNvSpPr/>
          <p:nvPr/>
        </p:nvSpPr>
        <p:spPr>
          <a:xfrm>
            <a:off x="423161" y="2973908"/>
            <a:ext cx="2233571" cy="223572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ko-KR" altLang="en-US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체험 </a:t>
            </a:r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AS Process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사각형: 둥근 위쪽 모서리 17">
            <a:extLst>
              <a:ext uri="{FF2B5EF4-FFF2-40B4-BE49-F238E27FC236}">
                <a16:creationId xmlns:a16="http://schemas.microsoft.com/office/drawing/2014/main" id="{077B0886-30D7-6B72-414F-069311BDBECA}"/>
              </a:ext>
            </a:extLst>
          </p:cNvPr>
          <p:cNvSpPr/>
          <p:nvPr/>
        </p:nvSpPr>
        <p:spPr>
          <a:xfrm>
            <a:off x="2864348" y="2974314"/>
            <a:ext cx="2669677" cy="224434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Benchmarks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표 2">
            <a:extLst>
              <a:ext uri="{FF2B5EF4-FFF2-40B4-BE49-F238E27FC236}">
                <a16:creationId xmlns:a16="http://schemas.microsoft.com/office/drawing/2014/main" id="{BA9C2089-321F-42DD-9304-658EDDC619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173212"/>
              </p:ext>
            </p:extLst>
          </p:nvPr>
        </p:nvGraphicFramePr>
        <p:xfrm>
          <a:off x="421059" y="3241129"/>
          <a:ext cx="6005530" cy="5754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039">
                  <a:extLst>
                    <a:ext uri="{9D8B030D-6E8A-4147-A177-3AD203B41FA5}">
                      <a16:colId xmlns:a16="http://schemas.microsoft.com/office/drawing/2014/main" val="2010605425"/>
                    </a:ext>
                  </a:extLst>
                </a:gridCol>
                <a:gridCol w="1593152">
                  <a:extLst>
                    <a:ext uri="{9D8B030D-6E8A-4147-A177-3AD203B41FA5}">
                      <a16:colId xmlns:a16="http://schemas.microsoft.com/office/drawing/2014/main" val="2088665415"/>
                    </a:ext>
                  </a:extLst>
                </a:gridCol>
                <a:gridCol w="238760">
                  <a:extLst>
                    <a:ext uri="{9D8B030D-6E8A-4147-A177-3AD203B41FA5}">
                      <a16:colId xmlns:a16="http://schemas.microsoft.com/office/drawing/2014/main" val="310390647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21509726"/>
                    </a:ext>
                  </a:extLst>
                </a:gridCol>
                <a:gridCol w="543488">
                  <a:extLst>
                    <a:ext uri="{9D8B030D-6E8A-4147-A177-3AD203B41FA5}">
                      <a16:colId xmlns:a16="http://schemas.microsoft.com/office/drawing/2014/main" val="1501216980"/>
                    </a:ext>
                  </a:extLst>
                </a:gridCol>
                <a:gridCol w="293445">
                  <a:extLst>
                    <a:ext uri="{9D8B030D-6E8A-4147-A177-3AD203B41FA5}">
                      <a16:colId xmlns:a16="http://schemas.microsoft.com/office/drawing/2014/main" val="2809557369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1297321252"/>
                    </a:ext>
                  </a:extLst>
                </a:gridCol>
                <a:gridCol w="297471">
                  <a:extLst>
                    <a:ext uri="{9D8B030D-6E8A-4147-A177-3AD203B41FA5}">
                      <a16:colId xmlns:a16="http://schemas.microsoft.com/office/drawing/2014/main" val="1674070552"/>
                    </a:ext>
                  </a:extLst>
                </a:gridCol>
                <a:gridCol w="659375">
                  <a:extLst>
                    <a:ext uri="{9D8B030D-6E8A-4147-A177-3AD203B41FA5}">
                      <a16:colId xmlns:a16="http://schemas.microsoft.com/office/drawing/2014/main" val="2874708341"/>
                    </a:ext>
                  </a:extLst>
                </a:gridCol>
                <a:gridCol w="231112">
                  <a:extLst>
                    <a:ext uri="{9D8B030D-6E8A-4147-A177-3AD203B41FA5}">
                      <a16:colId xmlns:a16="http://schemas.microsoft.com/office/drawing/2014/main" val="4067561520"/>
                    </a:ext>
                  </a:extLst>
                </a:gridCol>
                <a:gridCol w="194488">
                  <a:extLst>
                    <a:ext uri="{9D8B030D-6E8A-4147-A177-3AD203B41FA5}">
                      <a16:colId xmlns:a16="http://schemas.microsoft.com/office/drawing/2014/main" val="3409052215"/>
                    </a:ext>
                  </a:extLst>
                </a:gridCol>
                <a:gridCol w="671545">
                  <a:extLst>
                    <a:ext uri="{9D8B030D-6E8A-4147-A177-3AD203B41FA5}">
                      <a16:colId xmlns:a16="http://schemas.microsoft.com/office/drawing/2014/main" val="262825695"/>
                    </a:ext>
                  </a:extLst>
                </a:gridCol>
              </a:tblGrid>
              <a:tr h="141660">
                <a:tc>
                  <a:txBody>
                    <a:bodyPr/>
                    <a:lstStyle/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Pro</a:t>
                      </a:r>
                    </a:p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altLang="ko-KR" sz="1100" b="1" kern="100" spc="-48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cess</a:t>
                      </a:r>
                      <a:endParaRPr lang="ko-KR" altLang="en-US" sz="11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en-US" altLang="ko-KR" sz="1100" b="1" kern="100" spc="-48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Experiences(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sorting)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Unit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1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ko-KR" sz="1100" b="1" i="0" u="none" strike="noStrike" kern="100" cap="none" spc="-48" normalizeH="0" baseline="3000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kumimoji="0" lang="en-US" altLang="ko-KR" sz="1100" b="1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316512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1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ko-KR" sz="1000" b="1" kern="100" spc="-48" baseline="3000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altLang="ko-KR" sz="10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100" b="1" kern="100" spc="-48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Place 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000" b="1" kern="100" spc="-48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CSI</a:t>
                      </a:r>
                      <a:r>
                        <a:rPr lang="ko-KR" altLang="en-US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와</a:t>
                      </a:r>
                      <a:endParaRPr lang="en-US" altLang="ko-KR" sz="1000" b="1" kern="100" spc="-48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kern="100" spc="-48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prstClr val="black">
                              <a:lumMod val="85000"/>
                              <a:lumOff val="15000"/>
                            </a:prstClr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 순위 상관계수</a:t>
                      </a:r>
                      <a:endParaRPr lang="en-US" altLang="ko-KR" sz="1000" b="1" kern="100" spc="-48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prstClr val="black">
                            <a:lumMod val="85000"/>
                            <a:lumOff val="15000"/>
                          </a:prstClr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493098"/>
                  </a:ext>
                </a:extLst>
              </a:tr>
              <a:tr h="276798">
                <a:tc rowSpan="3">
                  <a:txBody>
                    <a:bodyPr/>
                    <a:lstStyle/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서비스</a:t>
                      </a:r>
                      <a:endParaRPr kumimoji="0" lang="en-US" altLang="ko-KR" sz="9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kumimoji="0" lang="ko-KR" altLang="en-US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</a:t>
                      </a:r>
                      <a:endParaRPr kumimoji="0" lang="en-US" altLang="ko-KR" sz="9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온라인 예약 비율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</a:t>
                      </a:r>
                      <a:r>
                        <a:rPr lang="en-US" altLang="ko-KR" sz="1100" b="1" kern="100" spc="-7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prstClr val="black"/>
                          </a:solidFill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85.9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MINI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42.6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32.9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0.386</a:t>
                      </a:r>
                      <a:r>
                        <a:rPr kumimoji="0" lang="en-US" altLang="ko-KR" sz="9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**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2142136"/>
                  </a:ext>
                </a:extLst>
              </a:tr>
              <a:tr h="319114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2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전화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예약시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통화 시도 횟수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회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1.22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1.23</a:t>
                      </a:r>
                      <a:endParaRPr lang="ko-KR" alt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ko-KR" altLang="en-US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1.32</a:t>
                      </a:r>
                      <a:endParaRPr lang="ko-KR" altLang="en-US" sz="9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0.510</a:t>
                      </a:r>
                      <a:endParaRPr lang="ko-KR" alt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454464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marR="0" lvl="0" indent="-22860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/>
                        <a:tabLst/>
                        <a:defRPr/>
                      </a:pPr>
                      <a:endParaRPr kumimoji="0" lang="en-US" altLang="ko-KR" sz="105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나눔바른고딕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Tx/>
                        <a:buFont typeface="+mj-ea"/>
                        <a:buAutoNum type="circleNumDbPlain" startAt="3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첫 통화 예약 성공률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83.9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0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762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78.8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0.655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9525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004989"/>
                  </a:ext>
                </a:extLst>
              </a:tr>
              <a:tr h="290104">
                <a:tc rowSpan="3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방문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입고</a:t>
                      </a:r>
                      <a:r>
                        <a:rPr lang="en-US" altLang="ko-KR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상담</a:t>
                      </a:r>
                      <a:endParaRPr lang="ko-KR" altLang="en-US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4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예약후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대기기간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0.313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95400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5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사전 상담 대기 시간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분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6.1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0.388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8318520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6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핵심 사항 설명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누락률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kumimoji="0" lang="ko-KR" altLang="en-US" sz="800" b="0" i="0" u="none" strike="noStrike" kern="100" cap="none" spc="-48" normalizeH="0" baseline="0" noProof="0" dirty="0">
                        <a:ln>
                          <a:solidFill>
                            <a:prstClr val="white">
                              <a:alpha val="0"/>
                            </a:prstClr>
                          </a:solidFill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36.4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altLang="ko-KR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36.7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39.2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0.170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2641319"/>
                  </a:ext>
                </a:extLst>
              </a:tr>
              <a:tr h="299169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관찰</a:t>
                      </a:r>
                      <a:r>
                        <a:rPr lang="en-US" altLang="ko-KR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/</a:t>
                      </a: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대기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7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수리기간 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일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 err="1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Ssangyong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Renault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0.587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27642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8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당일 정비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완료율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94.7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92.8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  <a:endParaRPr lang="en-US" sz="800" b="1" kern="100" spc="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92.7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0.506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46013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9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부품수급 문제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ctr" latinLnBrk="1" hangingPunct="1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9.2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12.1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0.645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3671046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0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고객 편의시설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안내율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50.7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48.5</a:t>
                      </a:r>
                    </a:p>
                  </a:txBody>
                  <a:tcPr marL="9525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47.5</a:t>
                      </a:r>
                    </a:p>
                  </a:txBody>
                  <a:tcPr marL="7620" marR="3600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0.625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9525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7588502"/>
                  </a:ext>
                </a:extLst>
              </a:tr>
              <a:tr h="297356">
                <a:tc rowSpan="4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정비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결과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확인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1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오정비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3.7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0.402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624248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2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과정비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1.6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Nissan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0.155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72335"/>
                  </a:ext>
                </a:extLst>
              </a:tr>
              <a:tr h="29735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3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임의정비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Tesla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2.1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474767" rtl="0" eaLnBrk="1" fontAlgn="ctr" latinLnBrk="1" hangingPunct="1"/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Genesis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0.294</a:t>
                      </a:r>
                      <a:endParaRPr lang="en-US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639955"/>
                  </a:ext>
                </a:extLst>
              </a:tr>
              <a:tr h="276798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4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동일문제 재발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Cadillac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0.0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2.2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0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3.3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0.128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108887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비용</a:t>
                      </a:r>
                      <a:endParaRPr lang="en-US" altLang="ko-KR" sz="900" b="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결제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5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최근 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 비용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ko-KR" altLang="en-US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만원</a:t>
                      </a:r>
                      <a:endParaRPr lang="en-US" altLang="ko-KR" sz="8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GM Korea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41.3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Hyundai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44.9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Kia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45.3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0.479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117995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6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정비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수리 결과 불만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제기율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▽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4.8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6.4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Infiniti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8.3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0.627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2304468"/>
                  </a:ext>
                </a:extLst>
              </a:tr>
              <a:tr h="276798">
                <a:tc rowSpan="2">
                  <a:txBody>
                    <a:bodyPr/>
                    <a:lstStyle/>
                    <a:p>
                      <a:pPr marL="0" indent="0" algn="ctr" latinLnBrk="1">
                        <a:buFont typeface="+mj-ea"/>
                        <a:buNone/>
                      </a:pPr>
                      <a:r>
                        <a:rPr lang="ko-KR" altLang="en-US" sz="900" b="0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출고</a:t>
                      </a:r>
                    </a:p>
                  </a:txBody>
                  <a:tcPr anchor="ctr"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7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 무상 서비스 </a:t>
                      </a:r>
                      <a:r>
                        <a:rPr kumimoji="0" lang="ko-KR" altLang="en-US" sz="800" b="0" i="0" u="none" strike="noStrike" kern="100" cap="none" spc="-48" normalizeH="0" baseline="0" noProof="0" dirty="0" err="1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경험률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76.2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Honda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75.6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Lincoln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73.0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0.621</a:t>
                      </a:r>
                      <a:endParaRPr lang="en-US" altLang="ko-KR" sz="900" b="1" kern="100" spc="-70" baseline="0" dirty="0">
                        <a:ln>
                          <a:solidFill>
                            <a:schemeClr val="accent1">
                              <a:alpha val="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+mn-e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319229"/>
                  </a:ext>
                </a:extLst>
              </a:tr>
              <a:tr h="295906">
                <a:tc vMerge="1">
                  <a:txBody>
                    <a:bodyPr/>
                    <a:lstStyle/>
                    <a:p>
                      <a:pPr marL="228600" indent="-228600" latinLnBrk="1">
                        <a:buFont typeface="+mj-ea"/>
                        <a:buAutoNum type="circleNumDbPlain"/>
                      </a:pPr>
                      <a:endParaRPr lang="ko-KR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16512" rtl="0" eaLnBrk="1" fontAlgn="auto" latinLnBrk="1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>
                            <a:lumMod val="75000"/>
                            <a:lumOff val="25000"/>
                          </a:prstClr>
                        </a:buClr>
                        <a:buSzTx/>
                        <a:buFont typeface="+mj-ea"/>
                        <a:buAutoNum type="circleNumDbPlain" startAt="18"/>
                        <a:tabLst/>
                        <a:defRPr/>
                      </a:pP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정비 후 문제 해결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ko-KR" altLang="en-US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여부 확인</a:t>
                      </a:r>
                      <a:r>
                        <a:rPr kumimoji="0" lang="en-US" altLang="ko-KR" sz="800" b="0" i="0" u="none" strike="noStrike" kern="100" cap="none" spc="-48" normalizeH="0" baseline="0" noProof="0" dirty="0">
                          <a:ln>
                            <a:solidFill>
                              <a:prstClr val="white">
                                <a:alpha val="0"/>
                              </a:prst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(△)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74767" rtl="0" eaLnBrk="1" fontAlgn="ctr" latinLnBrk="1" hangingPunct="1"/>
                      <a:r>
                        <a:rPr lang="en-US" altLang="ko-KR" sz="800" b="0" kern="100" spc="-7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400" dirty="0"/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Lexus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74779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87.9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Volvo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86.9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3600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r>
                        <a:rPr lang="en-US" altLang="ko-KR" sz="900" b="1" kern="100" spc="0" baseline="0" dirty="0">
                          <a:ln>
                            <a:solidFill>
                              <a:schemeClr val="bg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84.5</a:t>
                      </a:r>
                    </a:p>
                  </a:txBody>
                  <a:tcPr marL="7620" marR="36000" marT="7620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474767" rtl="0" eaLnBrk="1" fontAlgn="ctr" latinLnBrk="1" hangingPunct="1"/>
                      <a:endParaRPr lang="en-US" altLang="ko-KR" sz="900" b="0" kern="100" spc="-70" baseline="0" dirty="0">
                        <a:ln>
                          <a:solidFill>
                            <a:schemeClr val="bg1"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74767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00" spc="-70" baseline="0" dirty="0">
                          <a:ln>
                            <a:solidFill>
                              <a:schemeClr val="accent1">
                                <a:alpha val="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Arial" panose="020B0604020202020204" pitchFamily="34" charset="0"/>
                        </a:rPr>
                        <a:t>0.507</a:t>
                      </a:r>
                    </a:p>
                  </a:txBody>
                  <a:tcPr marL="36000" marR="36000" marT="762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48233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CEE050C-61E1-4DF0-AEC3-F2C1477137CB}"/>
              </a:ext>
            </a:extLst>
          </p:cNvPr>
          <p:cNvSpPr txBox="1"/>
          <p:nvPr/>
        </p:nvSpPr>
        <p:spPr>
          <a:xfrm>
            <a:off x="420774" y="9062911"/>
            <a:ext cx="6016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latin typeface="+mj-lt"/>
              </a:rPr>
              <a:t>* △ </a:t>
            </a:r>
            <a:r>
              <a:rPr lang="ko-KR" altLang="en-US" sz="900" dirty="0">
                <a:latin typeface="+mj-lt"/>
              </a:rPr>
              <a:t>는 수치가 클수록</a:t>
            </a:r>
            <a:r>
              <a:rPr lang="en-US" altLang="ko-KR" sz="900" dirty="0">
                <a:latin typeface="+mj-lt"/>
              </a:rPr>
              <a:t>, </a:t>
            </a:r>
            <a:r>
              <a:rPr lang="ko-KR" altLang="en-US" sz="900" dirty="0"/>
              <a:t>▽</a:t>
            </a:r>
            <a:r>
              <a:rPr lang="ko-KR" altLang="en-US" sz="900" dirty="0">
                <a:latin typeface="+mj-lt"/>
              </a:rPr>
              <a:t>는 작을수록 순위가 높은 항목임</a:t>
            </a:r>
            <a:r>
              <a:rPr lang="en-US" altLang="ko-KR" sz="900" dirty="0">
                <a:latin typeface="+mj-lt"/>
              </a:rPr>
              <a:t> </a:t>
            </a:r>
          </a:p>
          <a:p>
            <a:r>
              <a:rPr lang="en-US" altLang="ko-KR" sz="9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**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26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개 브랜드의 경험 항목 순위와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CSI 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순위의 상관관계를 수치화한 것으로 숫자가 </a:t>
            </a:r>
            <a:r>
              <a:rPr lang="en-US" altLang="ko-KR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1</a:t>
            </a:r>
            <a:r>
              <a:rPr lang="ko-KR" altLang="en-US" sz="900" kern="10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latin typeface="+mj-lt"/>
                <a:cs typeface="Times New Roman" panose="02020603050405020304" pitchFamily="18" charset="0"/>
              </a:rPr>
              <a:t>에 가까울수록 상관관계가 큼</a:t>
            </a:r>
            <a:endParaRPr lang="en-US" altLang="ko-KR" sz="900" dirty="0">
              <a:latin typeface="+mj-lt"/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7AA027E4-2071-4E49-A9B2-E8BF107E50E6}"/>
              </a:ext>
            </a:extLst>
          </p:cNvPr>
          <p:cNvSpPr/>
          <p:nvPr/>
        </p:nvSpPr>
        <p:spPr>
          <a:xfrm>
            <a:off x="716499" y="2237294"/>
            <a:ext cx="5616029" cy="585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CSI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와 순위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상관계수는 </a:t>
            </a:r>
            <a:r>
              <a:rPr lang="en-US" altLang="ko-KR" sz="1400" b="1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‘</a:t>
            </a:r>
            <a:r>
              <a:rPr kumimoji="0" lang="ko-KR" altLang="en-US" sz="1400" b="1" i="0" u="none" strike="noStrike" kern="100" cap="none" spc="-48" normalizeH="0" baseline="0" noProof="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Times New Roman" panose="02020603050405020304" pitchFamily="18" charset="0"/>
              </a:rPr>
              <a:t>첫 통화 예약 성공률</a:t>
            </a:r>
            <a:r>
              <a:rPr lang="en-US" altLang="ko-KR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’(0.655) </a:t>
            </a:r>
            <a:r>
              <a:rPr lang="ko-KR" altLang="en-US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이</a:t>
            </a:r>
            <a:r>
              <a:rPr lang="en-US" altLang="ko-KR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 </a:t>
            </a:r>
            <a:r>
              <a:rPr lang="ko-KR" altLang="en-US" sz="1400" b="1" kern="100" spc="-48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+mn-ea"/>
                <a:cs typeface="Times New Roman" panose="02020603050405020304" pitchFamily="18" charset="0"/>
              </a:rPr>
              <a:t>제일 높음</a:t>
            </a:r>
            <a:br>
              <a:rPr lang="ko-KR" altLang="en-US" sz="1300" b="1" u="sng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- ‘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부품수급 문제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경험률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’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(0.645), ‘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정비결과 불만 </a:t>
            </a:r>
            <a:r>
              <a:rPr lang="ko-KR" altLang="en-US" sz="1200" kern="100" spc="-70" dirty="0" err="1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제기율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’</a:t>
            </a:r>
            <a:r>
              <a:rPr lang="en-US" altLang="ko-KR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(0.627) </a:t>
            </a:r>
            <a:r>
              <a:rPr lang="ko-KR" altLang="en-US" sz="1200" kern="100" spc="-70" dirty="0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prstClr val="black"/>
                </a:solidFill>
                <a:cs typeface="Times New Roman" panose="02020603050405020304" pitchFamily="18" charset="0"/>
              </a:rPr>
              <a:t>이 그 다음 순 </a:t>
            </a:r>
            <a:endParaRPr lang="en-US" altLang="ko-KR" sz="1200" kern="100" spc="-70" dirty="0">
              <a:ln>
                <a:solidFill>
                  <a:prstClr val="white">
                    <a:alpha val="0"/>
                  </a:prstClr>
                </a:solidFill>
              </a:ln>
              <a:solidFill>
                <a:prstClr val="black"/>
              </a:solidFill>
              <a:cs typeface="Times New Roman" panose="02020603050405020304" pitchFamily="18" charset="0"/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4459632D-9D37-4F8D-91E3-A0901E622DDB}"/>
              </a:ext>
            </a:extLst>
          </p:cNvPr>
          <p:cNvSpPr/>
          <p:nvPr/>
        </p:nvSpPr>
        <p:spPr>
          <a:xfrm>
            <a:off x="518175" y="2306719"/>
            <a:ext cx="196142" cy="223572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  <a:effectLst>
            <a:outerShdw dist="31750" dir="2700000" algn="tl" rotWithShape="0">
              <a:schemeClr val="tx1">
                <a:lumMod val="65000"/>
                <a:lumOff val="35000"/>
              </a:schemeClr>
            </a:outerShdw>
          </a:effectLst>
        </p:spPr>
        <p:txBody>
          <a:bodyPr rot="0" spcFirstLastPara="0" vertOverflow="overflow" horzOverflow="overflow" vert="horz" wrap="square" lIns="0" tIns="36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400" fontAlgn="ctr"/>
            <a:r>
              <a:rPr lang="en-US" altLang="ko-KR" sz="1300" b="1" kern="0" spc="-30" dirty="0">
                <a:ln>
                  <a:solidFill>
                    <a:srgbClr val="4472C4">
                      <a:alpha val="0"/>
                    </a:srgbClr>
                  </a:solidFill>
                </a:ln>
                <a:latin typeface="+mn-ea"/>
              </a:rPr>
              <a:t>2</a:t>
            </a:r>
            <a:endParaRPr lang="ko-KR" altLang="en-US" sz="1300" b="1" kern="0" spc="-30" dirty="0">
              <a:ln>
                <a:solidFill>
                  <a:srgbClr val="4472C4">
                    <a:alpha val="0"/>
                  </a:srgbClr>
                </a:solidFill>
              </a:ln>
              <a:latin typeface="+mn-ea"/>
            </a:endParaRPr>
          </a:p>
        </p:txBody>
      </p:sp>
      <p:sp>
        <p:nvSpPr>
          <p:cNvPr id="21" name="사각형: 둥근 위쪽 모서리 20">
            <a:extLst>
              <a:ext uri="{FF2B5EF4-FFF2-40B4-BE49-F238E27FC236}">
                <a16:creationId xmlns:a16="http://schemas.microsoft.com/office/drawing/2014/main" id="{F60A8998-18AC-4DC4-A965-DE7C51FE55E0}"/>
              </a:ext>
            </a:extLst>
          </p:cNvPr>
          <p:cNvSpPr/>
          <p:nvPr/>
        </p:nvSpPr>
        <p:spPr>
          <a:xfrm>
            <a:off x="5747149" y="2973908"/>
            <a:ext cx="679439" cy="223572"/>
          </a:xfrm>
          <a:prstGeom prst="round2SameRect">
            <a:avLst/>
          </a:prstGeom>
          <a:solidFill>
            <a:schemeClr val="accent2">
              <a:lumMod val="40000"/>
              <a:lumOff val="60000"/>
            </a:scheme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474767"/>
            <a:r>
              <a:rPr lang="en-US" altLang="ko-KR" sz="1200" b="1" kern="100" spc="-48">
                <a:ln>
                  <a:solidFill>
                    <a:prstClr val="white">
                      <a:alpha val="0"/>
                    </a:prst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Correlation</a:t>
            </a:r>
            <a:endParaRPr lang="ko-KR" altLang="en-US" sz="1200" b="1" kern="100" spc="-48" dirty="0">
              <a:ln>
                <a:solidFill>
                  <a:prstClr val="white">
                    <a:alpha val="0"/>
                  </a:prstClr>
                </a:solidFill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304C714-622B-4C1C-8318-05DDEB821AE7}"/>
              </a:ext>
            </a:extLst>
          </p:cNvPr>
          <p:cNvSpPr/>
          <p:nvPr/>
        </p:nvSpPr>
        <p:spPr>
          <a:xfrm>
            <a:off x="5913336" y="4454473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1CE37A8-162E-4D78-B168-07098FE38203}"/>
              </a:ext>
            </a:extLst>
          </p:cNvPr>
          <p:cNvSpPr/>
          <p:nvPr/>
        </p:nvSpPr>
        <p:spPr>
          <a:xfrm>
            <a:off x="5913336" y="6178175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5B82137-97E3-4BD5-806C-4685396EE83D}"/>
              </a:ext>
            </a:extLst>
          </p:cNvPr>
          <p:cNvSpPr/>
          <p:nvPr/>
        </p:nvSpPr>
        <p:spPr>
          <a:xfrm>
            <a:off x="5914069" y="8150429"/>
            <a:ext cx="380690" cy="230987"/>
          </a:xfrm>
          <a:prstGeom prst="rect">
            <a:avLst/>
          </a:prstGeom>
          <a:noFill/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64D0C4-C72B-2910-0557-AB50932E7EC2}"/>
              </a:ext>
            </a:extLst>
          </p:cNvPr>
          <p:cNvSpPr txBox="1"/>
          <p:nvPr/>
        </p:nvSpPr>
        <p:spPr>
          <a:xfrm>
            <a:off x="5680475" y="4439161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1</a:t>
            </a: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4032C0-98DC-2294-103B-3FE3E3A785B8}"/>
              </a:ext>
            </a:extLst>
          </p:cNvPr>
          <p:cNvSpPr txBox="1"/>
          <p:nvPr/>
        </p:nvSpPr>
        <p:spPr>
          <a:xfrm>
            <a:off x="5680475" y="6162863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2</a:t>
            </a:r>
            <a:endParaRPr lang="ko-KR" altLang="en-US" sz="11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F3153-8257-4586-E162-A6483EB0ECF7}"/>
              </a:ext>
            </a:extLst>
          </p:cNvPr>
          <p:cNvSpPr txBox="1"/>
          <p:nvPr/>
        </p:nvSpPr>
        <p:spPr>
          <a:xfrm>
            <a:off x="5680475" y="8135117"/>
            <a:ext cx="210636" cy="26161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100" dirty="0"/>
              <a:t>3</a:t>
            </a:r>
            <a:endParaRPr lang="ko-KR" altLang="en-US" sz="11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D7DC00-B072-199F-37B5-10C6E980A044}"/>
              </a:ext>
            </a:extLst>
          </p:cNvPr>
          <p:cNvSpPr txBox="1"/>
          <p:nvPr/>
        </p:nvSpPr>
        <p:spPr>
          <a:xfrm>
            <a:off x="995399" y="9564488"/>
            <a:ext cx="4298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40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기존 발표자료</a:t>
            </a:r>
            <a:r>
              <a:rPr lang="en-US" altLang="ko-KR" sz="140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(Vol. 1~Vol. 8) </a:t>
            </a:r>
            <a:r>
              <a:rPr lang="ko-KR" altLang="en-US" sz="1400" b="1" u="sng" kern="100" dirty="0" err="1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통합본</a:t>
            </a:r>
            <a:r>
              <a:rPr lang="ko-KR" altLang="en-US" sz="1400" b="1" u="sng" kern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accent5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 보기</a:t>
            </a:r>
            <a:endParaRPr lang="ko-KR" alt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89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나눔바른고딕">
      <a:majorFont>
        <a:latin typeface="나눔바른고딕"/>
        <a:ea typeface="나눔바른고딕"/>
        <a:cs typeface=""/>
      </a:majorFont>
      <a:minorFont>
        <a:latin typeface="나눔바른고딕"/>
        <a:ea typeface="나눔바른고딕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3882</TotalTime>
  <Words>634</Words>
  <Application>Microsoft Office PowerPoint</Application>
  <PresentationFormat>A4 용지(210x297mm)</PresentationFormat>
  <Paragraphs>221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나눔바른고딕</vt:lpstr>
      <vt:lpstr>맑은 고딕</vt:lpstr>
      <vt:lpstr>Arial</vt:lpstr>
      <vt:lpstr>Arial Narrow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</dc:creator>
  <cp:lastModifiedBy>Tracy Wright</cp:lastModifiedBy>
  <cp:revision>170</cp:revision>
  <cp:lastPrinted>2023-03-09T07:42:08Z</cp:lastPrinted>
  <dcterms:created xsi:type="dcterms:W3CDTF">2023-01-31T04:19:23Z</dcterms:created>
  <dcterms:modified xsi:type="dcterms:W3CDTF">2023-03-13T02:34:49Z</dcterms:modified>
</cp:coreProperties>
</file>