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2" r:id="rId2"/>
    <p:sldId id="257" r:id="rId3"/>
    <p:sldId id="262" r:id="rId4"/>
    <p:sldId id="259" r:id="rId5"/>
    <p:sldId id="264" r:id="rId6"/>
    <p:sldId id="263" r:id="rId7"/>
    <p:sldId id="289" r:id="rId8"/>
    <p:sldId id="290" r:id="rId9"/>
    <p:sldId id="291" r:id="rId10"/>
    <p:sldId id="292" r:id="rId11"/>
    <p:sldId id="261" r:id="rId12"/>
    <p:sldId id="287" r:id="rId13"/>
    <p:sldId id="288" r:id="rId14"/>
    <p:sldId id="286" r:id="rId15"/>
    <p:sldId id="265" r:id="rId16"/>
    <p:sldId id="267" r:id="rId17"/>
    <p:sldId id="268" r:id="rId18"/>
    <p:sldId id="283" r:id="rId19"/>
    <p:sldId id="284" r:id="rId20"/>
    <p:sldId id="285" r:id="rId21"/>
    <p:sldId id="271" r:id="rId22"/>
    <p:sldId id="269" r:id="rId23"/>
    <p:sldId id="270" r:id="rId24"/>
    <p:sldId id="273" r:id="rId25"/>
    <p:sldId id="278" r:id="rId26"/>
    <p:sldId id="293" r:id="rId2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52" userDrawn="1">
          <p15:clr>
            <a:srgbClr val="A4A3A4"/>
          </p15:clr>
        </p15:guide>
        <p15:guide id="2" pos="354" userDrawn="1">
          <p15:clr>
            <a:srgbClr val="A4A3A4"/>
          </p15:clr>
        </p15:guide>
        <p15:guide id="3" pos="238" userDrawn="1">
          <p15:clr>
            <a:srgbClr val="A4A3A4"/>
          </p15:clr>
        </p15:guide>
        <p15:guide id="4" pos="4087" userDrawn="1">
          <p15:clr>
            <a:srgbClr val="A4A3A4"/>
          </p15:clr>
        </p15:guide>
        <p15:guide id="5" pos="397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wk" initials="c" lastIdx="1" clrIdx="0">
    <p:extLst>
      <p:ext uri="{19B8F6BF-5375-455C-9EA6-DF929625EA0E}">
        <p15:presenceInfo xmlns:p15="http://schemas.microsoft.com/office/powerpoint/2012/main" userId="chow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8888"/>
    <a:srgbClr val="E9A9A9"/>
    <a:srgbClr val="F9E7E7"/>
    <a:srgbClr val="EEEEEE"/>
    <a:srgbClr val="D7D7D7"/>
    <a:srgbClr val="220000"/>
    <a:srgbClr val="F2CCCC"/>
    <a:srgbClr val="F6DADA"/>
    <a:srgbClr val="EAEAEA"/>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9" autoAdjust="0"/>
    <p:restoredTop sz="94660"/>
  </p:normalViewPr>
  <p:slideViewPr>
    <p:cSldViewPr snapToGrid="0">
      <p:cViewPr varScale="1">
        <p:scale>
          <a:sx n="75" d="100"/>
          <a:sy n="75" d="100"/>
        </p:scale>
        <p:origin x="3582" y="54"/>
      </p:cViewPr>
      <p:guideLst>
        <p:guide orient="horz" pos="5952"/>
        <p:guide pos="354"/>
        <p:guide pos="238"/>
        <p:guide pos="4087"/>
        <p:guide pos="3974"/>
      </p:guideLst>
    </p:cSldViewPr>
  </p:slideViewPr>
  <p:notesTextViewPr>
    <p:cViewPr>
      <p:scale>
        <a:sx n="1" d="1"/>
        <a:sy n="1" d="1"/>
      </p:scale>
      <p:origin x="0" y="0"/>
    </p:cViewPr>
  </p:notesTextViewPr>
  <p:sorterViewPr>
    <p:cViewPr>
      <p:scale>
        <a:sx n="80" d="100"/>
        <a:sy n="8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A322C3BB-CA1B-47FA-9813-265FE35DF76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5900" y="250928"/>
            <a:ext cx="6426200" cy="1047542"/>
          </a:xfrm>
          <a:prstGeom prst="rect">
            <a:avLst/>
          </a:prstGeom>
          <a:noFill/>
        </p:spPr>
      </p:pic>
    </p:spTree>
    <p:extLst>
      <p:ext uri="{BB962C8B-B14F-4D97-AF65-F5344CB8AC3E}">
        <p14:creationId xmlns:p14="http://schemas.microsoft.com/office/powerpoint/2010/main" val="313899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572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55454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378E287D-F0D4-4F88-9659-C8B5211CD44A}"/>
              </a:ext>
            </a:extLst>
          </p:cNvPr>
          <p:cNvPicPr/>
          <p:nvPr userDrawn="1"/>
        </p:nvPicPr>
        <p:blipFill>
          <a:blip r:embed="rId2"/>
          <a:stretch>
            <a:fillRect/>
          </a:stretch>
        </p:blipFill>
        <p:spPr>
          <a:xfrm>
            <a:off x="370114" y="390628"/>
            <a:ext cx="6117772" cy="264795"/>
          </a:xfrm>
          <a:prstGeom prst="rect">
            <a:avLst/>
          </a:prstGeom>
        </p:spPr>
      </p:pic>
    </p:spTree>
    <p:extLst>
      <p:ext uri="{BB962C8B-B14F-4D97-AF65-F5344CB8AC3E}">
        <p14:creationId xmlns:p14="http://schemas.microsoft.com/office/powerpoint/2010/main" val="412020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ko-KR" altLang="en-US"/>
              <a:t>마스터 제목 스타일 편집</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2001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49906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Content Placeholder 3"/>
          <p:cNvSpPr>
            <a:spLocks noGrp="1"/>
          </p:cNvSpPr>
          <p:nvPr>
            <p:ph sz="half" idx="2"/>
          </p:nvPr>
        </p:nvSpPr>
        <p:spPr>
          <a:xfrm>
            <a:off x="472381" y="3618442"/>
            <a:ext cx="2901255"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Content Placeholder 5"/>
          <p:cNvSpPr>
            <a:spLocks noGrp="1"/>
          </p:cNvSpPr>
          <p:nvPr>
            <p:ph sz="quarter" idx="4"/>
          </p:nvPr>
        </p:nvSpPr>
        <p:spPr>
          <a:xfrm>
            <a:off x="3471863" y="3618442"/>
            <a:ext cx="2915543"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218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4967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85755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64486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2023-03-14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32689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DFD2A1E-1BCB-47A8-B7ED-918471D75CED}" type="datetimeFigureOut">
              <a:rPr lang="ko-KR" altLang="en-US" smtClean="0"/>
              <a:t>2023-03-14</a:t>
            </a:fld>
            <a:endParaRPr lang="ko-KR"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5600113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08E7354E-7DB7-4F26-8C07-150538FCBF18}"/>
              </a:ext>
            </a:extLst>
          </p:cNvPr>
          <p:cNvSpPr/>
          <p:nvPr/>
        </p:nvSpPr>
        <p:spPr>
          <a:xfrm>
            <a:off x="4786010" y="969022"/>
            <a:ext cx="1834080" cy="258982"/>
          </a:xfrm>
          <a:prstGeom prst="rect">
            <a:avLst/>
          </a:prstGeom>
        </p:spPr>
        <p:txBody>
          <a:bodyPr wrap="square">
            <a:spAutoFit/>
          </a:bodyPr>
          <a:lstStyle/>
          <a:p>
            <a:pPr algn="r" defTabSz="685800" fontAlgn="base">
              <a:lnSpc>
                <a:spcPct val="107000"/>
              </a:lnSpc>
            </a:pPr>
            <a:r>
              <a:rPr lang="en-US" altLang="ko-KR" sz="1100" kern="100" spc="-70" dirty="0">
                <a:ln>
                  <a:solidFill>
                    <a:schemeClr val="bg1">
                      <a:alpha val="0"/>
                    </a:schemeClr>
                  </a:solidFill>
                </a:ln>
                <a:solidFill>
                  <a:schemeClr val="bg1"/>
                </a:solidFill>
                <a:latin typeface="+mn-ea"/>
                <a:cs typeface="Times New Roman" panose="02020603050405020304" pitchFamily="18" charset="0"/>
              </a:rPr>
              <a:t>Vol.9 [Mar. 14. 2023]</a:t>
            </a:r>
            <a:endParaRPr lang="ko-KR" altLang="ko-KR" sz="1100" kern="100" spc="-70" dirty="0">
              <a:ln>
                <a:solidFill>
                  <a:schemeClr val="bg1">
                    <a:alpha val="0"/>
                  </a:schemeClr>
                </a:solidFill>
              </a:ln>
              <a:solidFill>
                <a:schemeClr val="bg1"/>
              </a:solidFill>
              <a:latin typeface="+mn-ea"/>
              <a:cs typeface="Times New Roman" panose="02020603050405020304" pitchFamily="18" charset="0"/>
            </a:endParaRPr>
          </a:p>
        </p:txBody>
      </p:sp>
      <p:grpSp>
        <p:nvGrpSpPr>
          <p:cNvPr id="46" name="그룹 45">
            <a:extLst>
              <a:ext uri="{FF2B5EF4-FFF2-40B4-BE49-F238E27FC236}">
                <a16:creationId xmlns:a16="http://schemas.microsoft.com/office/drawing/2014/main" id="{02DA3376-42DD-4E2D-BB1F-C816E7BDF279}"/>
              </a:ext>
            </a:extLst>
          </p:cNvPr>
          <p:cNvGrpSpPr/>
          <p:nvPr/>
        </p:nvGrpSpPr>
        <p:grpSpPr>
          <a:xfrm>
            <a:off x="384493" y="655380"/>
            <a:ext cx="5545455" cy="678180"/>
            <a:chOff x="498793" y="406930"/>
            <a:chExt cx="5545455" cy="678180"/>
          </a:xfrm>
        </p:grpSpPr>
        <p:sp>
          <p:nvSpPr>
            <p:cNvPr id="50" name="Text Box 1">
              <a:extLst>
                <a:ext uri="{FF2B5EF4-FFF2-40B4-BE49-F238E27FC236}">
                  <a16:creationId xmlns:a16="http://schemas.microsoft.com/office/drawing/2014/main" id="{FBF22AB0-C838-4B16-AD2F-D886B2301D98}"/>
                </a:ext>
              </a:extLst>
            </p:cNvPr>
            <p:cNvSpPr txBox="1"/>
            <p:nvPr/>
          </p:nvSpPr>
          <p:spPr>
            <a:xfrm>
              <a:off x="498793" y="406930"/>
              <a:ext cx="4722495" cy="6781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3400" b="1" kern="100" spc="-70" dirty="0">
                  <a:solidFill>
                    <a:srgbClr val="FFFFFF"/>
                  </a:solidFill>
                  <a:effectLst/>
                  <a:latin typeface="+mn-ea"/>
                  <a:cs typeface="Times New Roman" panose="02020603050405020304" pitchFamily="18" charset="0"/>
                </a:rPr>
                <a:t>ACE</a:t>
              </a:r>
              <a:endParaRPr lang="ko-KR" sz="3400" kern="100" spc="-70" dirty="0">
                <a:effectLst/>
                <a:latin typeface="+mn-ea"/>
                <a:cs typeface="Times New Roman" panose="02020603050405020304" pitchFamily="18" charset="0"/>
              </a:endParaRPr>
            </a:p>
          </p:txBody>
        </p:sp>
        <p:sp>
          <p:nvSpPr>
            <p:cNvPr id="51" name="Text Box 20">
              <a:extLst>
                <a:ext uri="{FF2B5EF4-FFF2-40B4-BE49-F238E27FC236}">
                  <a16:creationId xmlns:a16="http://schemas.microsoft.com/office/drawing/2014/main" id="{F7C22D2C-10DA-491E-AE4A-B0AF1ADB1ACE}"/>
                </a:ext>
              </a:extLst>
            </p:cNvPr>
            <p:cNvSpPr txBox="1"/>
            <p:nvPr/>
          </p:nvSpPr>
          <p:spPr>
            <a:xfrm>
              <a:off x="1321753" y="673630"/>
              <a:ext cx="4722495" cy="3352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1400" kern="100" spc="-70" dirty="0">
                  <a:solidFill>
                    <a:srgbClr val="FFFFFF"/>
                  </a:solidFill>
                  <a:effectLst/>
                  <a:latin typeface="+mn-ea"/>
                  <a:cs typeface="Times New Roman" panose="02020603050405020304" pitchFamily="18" charset="0"/>
                </a:rPr>
                <a:t> Automotive Consumer Experiences</a:t>
              </a:r>
              <a:endParaRPr lang="ko-KR" sz="900" kern="100" spc="-70" dirty="0">
                <a:effectLst/>
                <a:latin typeface="+mn-ea"/>
                <a:cs typeface="Times New Roman" panose="02020603050405020304" pitchFamily="18" charset="0"/>
              </a:endParaRPr>
            </a:p>
          </p:txBody>
        </p:sp>
      </p:grpSp>
      <p:sp>
        <p:nvSpPr>
          <p:cNvPr id="4" name="직사각형 3">
            <a:extLst>
              <a:ext uri="{FF2B5EF4-FFF2-40B4-BE49-F238E27FC236}">
                <a16:creationId xmlns:a16="http://schemas.microsoft.com/office/drawing/2014/main" id="{944BFEAE-42F9-4C2D-1E0E-DA583FC78280}"/>
              </a:ext>
            </a:extLst>
          </p:cNvPr>
          <p:cNvSpPr/>
          <p:nvPr/>
        </p:nvSpPr>
        <p:spPr>
          <a:xfrm>
            <a:off x="370114" y="3015452"/>
            <a:ext cx="5889307" cy="357021"/>
          </a:xfrm>
          <a:prstGeom prst="rect">
            <a:avLst/>
          </a:prstGeom>
        </p:spPr>
        <p:txBody>
          <a:bodyPr wrap="square">
            <a:spAutoFit/>
          </a:bodyPr>
          <a:lstStyle/>
          <a:p>
            <a:pPr marL="177800" lvl="0" indent="-177800">
              <a:lnSpc>
                <a:spcPct val="110000"/>
              </a:lnSpc>
              <a:spcBef>
                <a:spcPts val="100"/>
              </a:spcBef>
              <a:spcAft>
                <a:spcPts val="100"/>
              </a:spcAft>
              <a:buFont typeface="+mj-lt"/>
              <a:buAutoNum type="romanUcPeriod"/>
            </a:pPr>
            <a:r>
              <a:rPr lang="en-US" altLang="ko-KR" sz="1600" b="1" kern="100" spc="-70" dirty="0">
                <a:ln>
                  <a:solidFill>
                    <a:schemeClr val="bg1">
                      <a:alpha val="0"/>
                    </a:schemeClr>
                  </a:solidFill>
                </a:ln>
                <a:solidFill>
                  <a:srgbClr val="C00000"/>
                </a:solidFill>
                <a:latin typeface="+mn-ea"/>
                <a:cs typeface="Times New Roman" panose="02020603050405020304" pitchFamily="18" charset="0"/>
              </a:rPr>
              <a:t>Experiences About AS process</a:t>
            </a:r>
            <a:endParaRPr lang="ko-KR" altLang="ko-KR" sz="1600" b="1" kern="100" spc="-70" dirty="0">
              <a:ln>
                <a:solidFill>
                  <a:schemeClr val="bg1">
                    <a:alpha val="0"/>
                  </a:schemeClr>
                </a:solidFill>
              </a:ln>
              <a:latin typeface="+mn-ea"/>
              <a:cs typeface="Times New Roman" panose="02020603050405020304" pitchFamily="18" charset="0"/>
            </a:endParaRPr>
          </a:p>
        </p:txBody>
      </p:sp>
      <p:sp>
        <p:nvSpPr>
          <p:cNvPr id="15" name="직사각형 14">
            <a:extLst>
              <a:ext uri="{FF2B5EF4-FFF2-40B4-BE49-F238E27FC236}">
                <a16:creationId xmlns:a16="http://schemas.microsoft.com/office/drawing/2014/main" id="{E072F646-2449-7ADE-20AB-344B62604068}"/>
              </a:ext>
            </a:extLst>
          </p:cNvPr>
          <p:cNvSpPr/>
          <p:nvPr/>
        </p:nvSpPr>
        <p:spPr>
          <a:xfrm>
            <a:off x="377824" y="1537716"/>
            <a:ext cx="6117772" cy="12742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defTabSz="685800">
              <a:lnSpc>
                <a:spcPct val="120000"/>
              </a:lnSpc>
              <a:spcBef>
                <a:spcPts val="100"/>
              </a:spcBef>
              <a:spcAft>
                <a:spcPts val="100"/>
              </a:spcAft>
            </a:pPr>
            <a:r>
              <a:rPr lang="en-US" altLang="ko-KR" sz="1050" b="1"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Inc</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 company specializing in automotive research, launched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'Automotive Consumer Experiences,</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quantifying consumers’ car life experiences. This project attempts to share consumer experience information obtained from the 2022 Automobile Syndicated Study with professionals in the automobile industry. For further advancement in the industry and improved customer satisfaction, </a:t>
            </a:r>
            <a:r>
              <a:rPr lang="en-US" altLang="ko-KR" sz="1050"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will provide information about the various moment of truth (MOT). The first one is the moments of truth of the</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 AS process experiences.</a:t>
            </a:r>
            <a:endParaRPr lang="ko-KR" altLang="ko-KR" sz="1050" b="1" kern="100" spc="-70" dirty="0">
              <a:ln>
                <a:solidFill>
                  <a:schemeClr val="bg1">
                    <a:alpha val="0"/>
                  </a:schemeClr>
                </a:solidFill>
              </a:ln>
              <a:solidFill>
                <a:schemeClr val="tx1"/>
              </a:solidFill>
              <a:highlight>
                <a:srgbClr val="FFFF00"/>
              </a:highlight>
              <a:latin typeface="+mn-ea"/>
              <a:cs typeface="Times New Roman" panose="02020603050405020304" pitchFamily="18" charset="0"/>
            </a:endParaRPr>
          </a:p>
        </p:txBody>
      </p:sp>
      <p:sp>
        <p:nvSpPr>
          <p:cNvPr id="16" name="사각형: 둥근 위쪽 모서리 15">
            <a:extLst>
              <a:ext uri="{FF2B5EF4-FFF2-40B4-BE49-F238E27FC236}">
                <a16:creationId xmlns:a16="http://schemas.microsoft.com/office/drawing/2014/main" id="{2FC77664-4FFC-27A0-F2F5-7D166AE145CC}"/>
              </a:ext>
            </a:extLst>
          </p:cNvPr>
          <p:cNvSpPr/>
          <p:nvPr/>
        </p:nvSpPr>
        <p:spPr>
          <a:xfrm>
            <a:off x="377825" y="5008054"/>
            <a:ext cx="6110288" cy="288000"/>
          </a:xfrm>
          <a:prstGeom prst="round2SameRect">
            <a:avLst/>
          </a:prstGeom>
          <a:solidFill>
            <a:schemeClr val="tx1">
              <a:lumMod val="75000"/>
              <a:lumOff val="25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400" b="1" kern="100" spc="-70" dirty="0">
                <a:ln>
                  <a:solidFill>
                    <a:schemeClr val="bg1">
                      <a:alpha val="0"/>
                    </a:schemeClr>
                  </a:solidFill>
                </a:ln>
                <a:solidFill>
                  <a:schemeClr val="bg1"/>
                </a:solidFill>
                <a:latin typeface="+mn-ea"/>
                <a:cs typeface="Times New Roman" panose="02020603050405020304" pitchFamily="18" charset="0"/>
              </a:rPr>
              <a:t>Experienced AS Process</a:t>
            </a:r>
            <a:endParaRPr lang="ko-KR" altLang="en-US" sz="1400" b="1" kern="100" spc="-70" dirty="0">
              <a:ln>
                <a:solidFill>
                  <a:schemeClr val="bg1">
                    <a:alpha val="0"/>
                  </a:schemeClr>
                </a:solidFill>
              </a:ln>
              <a:solidFill>
                <a:schemeClr val="bg1"/>
              </a:solidFill>
              <a:latin typeface="+mn-ea"/>
              <a:cs typeface="Times New Roman" panose="02020603050405020304" pitchFamily="18" charset="0"/>
            </a:endParaRPr>
          </a:p>
        </p:txBody>
      </p:sp>
      <p:grpSp>
        <p:nvGrpSpPr>
          <p:cNvPr id="17" name="그룹 16">
            <a:extLst>
              <a:ext uri="{FF2B5EF4-FFF2-40B4-BE49-F238E27FC236}">
                <a16:creationId xmlns:a16="http://schemas.microsoft.com/office/drawing/2014/main" id="{767F49DC-92FA-EBFD-00D3-1DEF5CA3F254}"/>
              </a:ext>
            </a:extLst>
          </p:cNvPr>
          <p:cNvGrpSpPr/>
          <p:nvPr/>
        </p:nvGrpSpPr>
        <p:grpSpPr>
          <a:xfrm>
            <a:off x="377825" y="3457662"/>
            <a:ext cx="6242264" cy="1235693"/>
            <a:chOff x="377825" y="3279862"/>
            <a:chExt cx="6110287" cy="1235693"/>
          </a:xfrm>
        </p:grpSpPr>
        <p:sp>
          <p:nvSpPr>
            <p:cNvPr id="18" name="사각형: 둥근 모서리 17">
              <a:extLst>
                <a:ext uri="{FF2B5EF4-FFF2-40B4-BE49-F238E27FC236}">
                  <a16:creationId xmlns:a16="http://schemas.microsoft.com/office/drawing/2014/main" id="{A23AD33C-9B8C-261B-8821-A38A3E6F4FC3}"/>
                </a:ext>
              </a:extLst>
            </p:cNvPr>
            <p:cNvSpPr/>
            <p:nvPr/>
          </p:nvSpPr>
          <p:spPr>
            <a:xfrm>
              <a:off x="377825" y="3279862"/>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Outline </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19" name="직사각형 18">
              <a:extLst>
                <a:ext uri="{FF2B5EF4-FFF2-40B4-BE49-F238E27FC236}">
                  <a16:creationId xmlns:a16="http://schemas.microsoft.com/office/drawing/2014/main" id="{99F68630-6CC3-9046-8030-DAA9E7BBDC98}"/>
                </a:ext>
              </a:extLst>
            </p:cNvPr>
            <p:cNvSpPr/>
            <p:nvPr/>
          </p:nvSpPr>
          <p:spPr>
            <a:xfrm>
              <a:off x="1536700" y="3279862"/>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Presenting 16 MOT of AS process that consumers recently</a:t>
              </a:r>
              <a:r>
                <a:rPr lang="ko-KR" altLang="en-US"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kern="100" spc="-70" dirty="0">
                  <a:ln>
                    <a:solidFill>
                      <a:schemeClr val="bg1">
                        <a:alpha val="0"/>
                      </a:schemeClr>
                    </a:solidFill>
                  </a:ln>
                  <a:solidFill>
                    <a:schemeClr val="tx1"/>
                  </a:solidFill>
                  <a:latin typeface="+mn-ea"/>
                  <a:cs typeface="Times New Roman" panose="02020603050405020304" pitchFamily="18" charset="0"/>
                </a:rPr>
                <a:t>have experienced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official service centers</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from reservation to check-out.</a:t>
              </a:r>
              <a:endParaRPr lang="ko-KR" altLang="en-US" sz="1200" kern="100" spc="-70" dirty="0">
                <a:ln>
                  <a:solidFill>
                    <a:schemeClr val="bg1">
                      <a:alpha val="0"/>
                    </a:schemeClr>
                  </a:solidFill>
                </a:ln>
                <a:solidFill>
                  <a:schemeClr val="tx1"/>
                </a:solidFill>
                <a:latin typeface="+mn-ea"/>
                <a:cs typeface="Times New Roman" panose="02020603050405020304" pitchFamily="18" charset="0"/>
              </a:endParaRPr>
            </a:p>
          </p:txBody>
        </p:sp>
        <p:sp>
          <p:nvSpPr>
            <p:cNvPr id="20" name="사각형: 둥근 모서리 19">
              <a:extLst>
                <a:ext uri="{FF2B5EF4-FFF2-40B4-BE49-F238E27FC236}">
                  <a16:creationId xmlns:a16="http://schemas.microsoft.com/office/drawing/2014/main" id="{0B828BAC-1BF6-4E90-B656-69ECF9AB7A82}"/>
                </a:ext>
              </a:extLst>
            </p:cNvPr>
            <p:cNvSpPr/>
            <p:nvPr/>
          </p:nvSpPr>
          <p:spPr>
            <a:xfrm>
              <a:off x="377825" y="3939555"/>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Analysis</a:t>
              </a:r>
            </a:p>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Data</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21" name="직사각형 20">
              <a:extLst>
                <a:ext uri="{FF2B5EF4-FFF2-40B4-BE49-F238E27FC236}">
                  <a16:creationId xmlns:a16="http://schemas.microsoft.com/office/drawing/2014/main" id="{A0C42E83-DE5D-3E25-6636-852FFC89FF14}"/>
                </a:ext>
              </a:extLst>
            </p:cNvPr>
            <p:cNvSpPr/>
            <p:nvPr/>
          </p:nvSpPr>
          <p:spPr>
            <a:xfrm>
              <a:off x="1536700" y="3939555"/>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Target</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Those who experienced AS service at the official center within the last 1 year</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Total No. of Cases</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8,921 (2,151 domestic car owners &amp; 6,770 imported car owners)</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p:txBody>
        </p:sp>
      </p:grpSp>
      <p:sp>
        <p:nvSpPr>
          <p:cNvPr id="44" name="사각형: 둥근 모서리 43">
            <a:extLst>
              <a:ext uri="{FF2B5EF4-FFF2-40B4-BE49-F238E27FC236}">
                <a16:creationId xmlns:a16="http://schemas.microsoft.com/office/drawing/2014/main" id="{250D58E2-0AB6-E915-187F-1641EFE576ED}"/>
              </a:ext>
            </a:extLst>
          </p:cNvPr>
          <p:cNvSpPr/>
          <p:nvPr/>
        </p:nvSpPr>
        <p:spPr>
          <a:xfrm>
            <a:off x="370115" y="613005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Visit/Car take-in</a:t>
            </a:r>
          </a:p>
        </p:txBody>
      </p:sp>
      <p:sp>
        <p:nvSpPr>
          <p:cNvPr id="45" name="사각형: 둥근 모서리 44">
            <a:extLst>
              <a:ext uri="{FF2B5EF4-FFF2-40B4-BE49-F238E27FC236}">
                <a16:creationId xmlns:a16="http://schemas.microsoft.com/office/drawing/2014/main" id="{A8281D1C-CC8D-6823-8B08-29A1738D5D8B}"/>
              </a:ext>
            </a:extLst>
          </p:cNvPr>
          <p:cNvSpPr/>
          <p:nvPr/>
        </p:nvSpPr>
        <p:spPr>
          <a:xfrm>
            <a:off x="370115" y="74699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Wait/Monitor</a:t>
            </a:r>
          </a:p>
        </p:txBody>
      </p:sp>
      <p:sp>
        <p:nvSpPr>
          <p:cNvPr id="72" name="사각형: 둥근 모서리 71">
            <a:extLst>
              <a:ext uri="{FF2B5EF4-FFF2-40B4-BE49-F238E27FC236}">
                <a16:creationId xmlns:a16="http://schemas.microsoft.com/office/drawing/2014/main" id="{1293CCD2-9FFE-28EE-C431-6F5DAF60BE85}"/>
              </a:ext>
            </a:extLst>
          </p:cNvPr>
          <p:cNvSpPr/>
          <p:nvPr/>
        </p:nvSpPr>
        <p:spPr>
          <a:xfrm>
            <a:off x="370115" y="79166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Outcome Check</a:t>
            </a:r>
          </a:p>
        </p:txBody>
      </p:sp>
      <p:sp>
        <p:nvSpPr>
          <p:cNvPr id="73" name="사각형: 둥근 모서리 72">
            <a:extLst>
              <a:ext uri="{FF2B5EF4-FFF2-40B4-BE49-F238E27FC236}">
                <a16:creationId xmlns:a16="http://schemas.microsoft.com/office/drawing/2014/main" id="{45A4BF53-0B0F-943A-D8C3-E5AB50CDB03E}"/>
              </a:ext>
            </a:extLst>
          </p:cNvPr>
          <p:cNvSpPr/>
          <p:nvPr/>
        </p:nvSpPr>
        <p:spPr>
          <a:xfrm>
            <a:off x="370115" y="836325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Payment</a:t>
            </a:r>
          </a:p>
        </p:txBody>
      </p:sp>
      <p:sp>
        <p:nvSpPr>
          <p:cNvPr id="74" name="사각형: 둥근 모서리 73">
            <a:extLst>
              <a:ext uri="{FF2B5EF4-FFF2-40B4-BE49-F238E27FC236}">
                <a16:creationId xmlns:a16="http://schemas.microsoft.com/office/drawing/2014/main" id="{EF3570C1-57DA-B07C-85C5-CF3E3DA7C1B1}"/>
              </a:ext>
            </a:extLst>
          </p:cNvPr>
          <p:cNvSpPr/>
          <p:nvPr/>
        </p:nvSpPr>
        <p:spPr>
          <a:xfrm>
            <a:off x="370115" y="8809897"/>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Check-out</a:t>
            </a:r>
          </a:p>
        </p:txBody>
      </p:sp>
      <p:sp>
        <p:nvSpPr>
          <p:cNvPr id="75" name="사각형: 둥근 모서리 74">
            <a:extLst>
              <a:ext uri="{FF2B5EF4-FFF2-40B4-BE49-F238E27FC236}">
                <a16:creationId xmlns:a16="http://schemas.microsoft.com/office/drawing/2014/main" id="{7B2DBDBD-21B3-F309-5931-4BA4FE290B63}"/>
              </a:ext>
            </a:extLst>
          </p:cNvPr>
          <p:cNvSpPr/>
          <p:nvPr/>
        </p:nvSpPr>
        <p:spPr>
          <a:xfrm>
            <a:off x="370115" y="657669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76" name="직사각형 75">
            <a:extLst>
              <a:ext uri="{FF2B5EF4-FFF2-40B4-BE49-F238E27FC236}">
                <a16:creationId xmlns:a16="http://schemas.microsoft.com/office/drawing/2014/main" id="{18725CC2-A996-7FAE-781F-61306A266191}"/>
              </a:ext>
            </a:extLst>
          </p:cNvPr>
          <p:cNvSpPr/>
          <p:nvPr/>
        </p:nvSpPr>
        <p:spPr>
          <a:xfrm>
            <a:off x="1888256" y="5683414"/>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Booking accessibility</a:t>
            </a:r>
          </a:p>
        </p:txBody>
      </p:sp>
      <p:sp>
        <p:nvSpPr>
          <p:cNvPr id="77" name="직사각형 76">
            <a:extLst>
              <a:ext uri="{FF2B5EF4-FFF2-40B4-BE49-F238E27FC236}">
                <a16:creationId xmlns:a16="http://schemas.microsoft.com/office/drawing/2014/main" id="{55E083EA-95B6-FA94-41F2-8AC5741D0E87}"/>
              </a:ext>
            </a:extLst>
          </p:cNvPr>
          <p:cNvSpPr/>
          <p:nvPr/>
        </p:nvSpPr>
        <p:spPr>
          <a:xfrm>
            <a:off x="1880828" y="6294537"/>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Work handling capability</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Consultation fulfillment</a:t>
            </a:r>
          </a:p>
        </p:txBody>
      </p:sp>
      <p:sp>
        <p:nvSpPr>
          <p:cNvPr id="78" name="직사각형 77">
            <a:extLst>
              <a:ext uri="{FF2B5EF4-FFF2-40B4-BE49-F238E27FC236}">
                <a16:creationId xmlns:a16="http://schemas.microsoft.com/office/drawing/2014/main" id="{B02CFE3D-FD27-37DA-85A7-B1D5C775949B}"/>
              </a:ext>
            </a:extLst>
          </p:cNvPr>
          <p:cNvSpPr/>
          <p:nvPr/>
        </p:nvSpPr>
        <p:spPr>
          <a:xfrm>
            <a:off x="1880828" y="6905660"/>
            <a:ext cx="1620000" cy="736052"/>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speed</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Customer care</a:t>
            </a:r>
          </a:p>
          <a:p>
            <a:pPr marL="88900">
              <a:buClr>
                <a:schemeClr val="bg1">
                  <a:lumMod val="50000"/>
                </a:schemeClr>
              </a:buCl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  during wait</a:t>
            </a:r>
          </a:p>
        </p:txBody>
      </p:sp>
      <p:sp>
        <p:nvSpPr>
          <p:cNvPr id="79" name="직사각형 78">
            <a:extLst>
              <a:ext uri="{FF2B5EF4-FFF2-40B4-BE49-F238E27FC236}">
                <a16:creationId xmlns:a16="http://schemas.microsoft.com/office/drawing/2014/main" id="{70CD92D4-A7A6-2368-4550-966B8624B4A7}"/>
              </a:ext>
            </a:extLst>
          </p:cNvPr>
          <p:cNvSpPr/>
          <p:nvPr/>
        </p:nvSpPr>
        <p:spPr>
          <a:xfrm>
            <a:off x="1880828" y="7703572"/>
            <a:ext cx="1620000" cy="501700"/>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quality</a:t>
            </a:r>
          </a:p>
        </p:txBody>
      </p:sp>
      <p:sp>
        <p:nvSpPr>
          <p:cNvPr id="80" name="직사각형 79">
            <a:extLst>
              <a:ext uri="{FF2B5EF4-FFF2-40B4-BE49-F238E27FC236}">
                <a16:creationId xmlns:a16="http://schemas.microsoft.com/office/drawing/2014/main" id="{57B38DFD-A973-368F-B0B7-5FD947B5FCCA}"/>
              </a:ext>
            </a:extLst>
          </p:cNvPr>
          <p:cNvSpPr/>
          <p:nvPr/>
        </p:nvSpPr>
        <p:spPr>
          <a:xfrm>
            <a:off x="1880828" y="8768184"/>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Care after the repair/maintenance</a:t>
            </a:r>
          </a:p>
        </p:txBody>
      </p:sp>
      <p:sp>
        <p:nvSpPr>
          <p:cNvPr id="81" name="직사각형 80">
            <a:extLst>
              <a:ext uri="{FF2B5EF4-FFF2-40B4-BE49-F238E27FC236}">
                <a16:creationId xmlns:a16="http://schemas.microsoft.com/office/drawing/2014/main" id="{80524D3C-66D0-4C22-7748-951A4F9E0220}"/>
              </a:ext>
            </a:extLst>
          </p:cNvPr>
          <p:cNvSpPr/>
          <p:nvPr/>
        </p:nvSpPr>
        <p:spPr>
          <a:xfrm>
            <a:off x="3557797" y="568341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Online booking rate</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No. of call attempts for reservation</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Success rate within the first call</a:t>
            </a:r>
          </a:p>
        </p:txBody>
      </p:sp>
      <p:sp>
        <p:nvSpPr>
          <p:cNvPr id="82" name="직사각형 81">
            <a:extLst>
              <a:ext uri="{FF2B5EF4-FFF2-40B4-BE49-F238E27FC236}">
                <a16:creationId xmlns:a16="http://schemas.microsoft.com/office/drawing/2014/main" id="{E967D13B-EC3D-B419-E4AD-803109378F08}"/>
              </a:ext>
            </a:extLst>
          </p:cNvPr>
          <p:cNvSpPr/>
          <p:nvPr/>
        </p:nvSpPr>
        <p:spPr>
          <a:xfrm>
            <a:off x="3557797" y="6294537"/>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from booking to service</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for Pre-consultation</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Key explanation missing rate</a:t>
            </a:r>
          </a:p>
        </p:txBody>
      </p:sp>
      <p:sp>
        <p:nvSpPr>
          <p:cNvPr id="83" name="이등변 삼각형 82">
            <a:extLst>
              <a:ext uri="{FF2B5EF4-FFF2-40B4-BE49-F238E27FC236}">
                <a16:creationId xmlns:a16="http://schemas.microsoft.com/office/drawing/2014/main" id="{83FE1E81-8C06-A527-D21D-3326C0356DD6}"/>
              </a:ext>
            </a:extLst>
          </p:cNvPr>
          <p:cNvSpPr/>
          <p:nvPr/>
        </p:nvSpPr>
        <p:spPr>
          <a:xfrm flipV="1">
            <a:off x="1009595" y="602926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84" name="이등변 삼각형 83">
            <a:extLst>
              <a:ext uri="{FF2B5EF4-FFF2-40B4-BE49-F238E27FC236}">
                <a16:creationId xmlns:a16="http://schemas.microsoft.com/office/drawing/2014/main" id="{D1AA7A31-1186-4ABA-30A7-728A8BC4FB8B}"/>
              </a:ext>
            </a:extLst>
          </p:cNvPr>
          <p:cNvSpPr/>
          <p:nvPr/>
        </p:nvSpPr>
        <p:spPr>
          <a:xfrm flipV="1">
            <a:off x="1009595" y="647590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86" name="이등변 삼각형 85">
            <a:extLst>
              <a:ext uri="{FF2B5EF4-FFF2-40B4-BE49-F238E27FC236}">
                <a16:creationId xmlns:a16="http://schemas.microsoft.com/office/drawing/2014/main" id="{AC48A347-2005-1FD6-6218-AEFB6F3AFD64}"/>
              </a:ext>
            </a:extLst>
          </p:cNvPr>
          <p:cNvSpPr/>
          <p:nvPr/>
        </p:nvSpPr>
        <p:spPr>
          <a:xfrm flipV="1">
            <a:off x="1009595" y="736918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87" name="이등변 삼각형 86">
            <a:extLst>
              <a:ext uri="{FF2B5EF4-FFF2-40B4-BE49-F238E27FC236}">
                <a16:creationId xmlns:a16="http://schemas.microsoft.com/office/drawing/2014/main" id="{009A3395-6BF5-4E8E-FE05-938484C2986E}"/>
              </a:ext>
            </a:extLst>
          </p:cNvPr>
          <p:cNvSpPr/>
          <p:nvPr/>
        </p:nvSpPr>
        <p:spPr>
          <a:xfrm flipV="1">
            <a:off x="1009595" y="781582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88" name="이등변 삼각형 87">
            <a:extLst>
              <a:ext uri="{FF2B5EF4-FFF2-40B4-BE49-F238E27FC236}">
                <a16:creationId xmlns:a16="http://schemas.microsoft.com/office/drawing/2014/main" id="{1D3C63EF-CA11-C477-2785-03A5241861EF}"/>
              </a:ext>
            </a:extLst>
          </p:cNvPr>
          <p:cNvSpPr/>
          <p:nvPr/>
        </p:nvSpPr>
        <p:spPr>
          <a:xfrm flipV="1">
            <a:off x="1009595" y="826246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89" name="이등변 삼각형 88">
            <a:extLst>
              <a:ext uri="{FF2B5EF4-FFF2-40B4-BE49-F238E27FC236}">
                <a16:creationId xmlns:a16="http://schemas.microsoft.com/office/drawing/2014/main" id="{E6624D32-5DD2-F7D6-BC0E-9631F6D033B0}"/>
              </a:ext>
            </a:extLst>
          </p:cNvPr>
          <p:cNvSpPr/>
          <p:nvPr/>
        </p:nvSpPr>
        <p:spPr>
          <a:xfrm flipV="1">
            <a:off x="1009595" y="692254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90" name="직사각형 89">
            <a:extLst>
              <a:ext uri="{FF2B5EF4-FFF2-40B4-BE49-F238E27FC236}">
                <a16:creationId xmlns:a16="http://schemas.microsoft.com/office/drawing/2014/main" id="{B01A0F80-53D2-4DAE-C2D2-1809B9CDC83D}"/>
              </a:ext>
            </a:extLst>
          </p:cNvPr>
          <p:cNvSpPr/>
          <p:nvPr/>
        </p:nvSpPr>
        <p:spPr>
          <a:xfrm>
            <a:off x="3557796" y="6905660"/>
            <a:ext cx="2930087" cy="736052"/>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time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 the day repair completion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Parts supply shortage experience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Furnished customer facilities</a:t>
            </a:r>
          </a:p>
        </p:txBody>
      </p:sp>
      <p:sp>
        <p:nvSpPr>
          <p:cNvPr id="91" name="직사각형 90">
            <a:extLst>
              <a:ext uri="{FF2B5EF4-FFF2-40B4-BE49-F238E27FC236}">
                <a16:creationId xmlns:a16="http://schemas.microsoft.com/office/drawing/2014/main" id="{F5FFAE38-BAC9-AD23-4B10-F01680F6C990}"/>
              </a:ext>
            </a:extLst>
          </p:cNvPr>
          <p:cNvSpPr/>
          <p:nvPr/>
        </p:nvSpPr>
        <p:spPr>
          <a:xfrm>
            <a:off x="3557797" y="7703572"/>
            <a:ext cx="2937745" cy="501700"/>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1"/>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Inaccurate repair/maintenance experience rate</a:t>
            </a:r>
          </a:p>
          <a:p>
            <a:pPr marL="88900" indent="-228600">
              <a:buClr>
                <a:schemeClr val="tx1">
                  <a:lumMod val="75000"/>
                  <a:lumOff val="25000"/>
                </a:schemeClr>
              </a:buClr>
              <a:buFont typeface="+mj-ea"/>
              <a:buAutoNum type="circleNumDbPlain" startAt="11"/>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Recurring problem experience rate</a:t>
            </a:r>
          </a:p>
        </p:txBody>
      </p:sp>
      <p:sp>
        <p:nvSpPr>
          <p:cNvPr id="92" name="직사각형 91">
            <a:extLst>
              <a:ext uri="{FF2B5EF4-FFF2-40B4-BE49-F238E27FC236}">
                <a16:creationId xmlns:a16="http://schemas.microsoft.com/office/drawing/2014/main" id="{8BBA43A8-2982-B45E-1BC3-CBECD13D3BFE}"/>
              </a:ext>
            </a:extLst>
          </p:cNvPr>
          <p:cNvSpPr/>
          <p:nvPr/>
        </p:nvSpPr>
        <p:spPr>
          <a:xfrm>
            <a:off x="3557797" y="876818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Free service experienced</a:t>
            </a:r>
          </a:p>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Post-service contact</a:t>
            </a:r>
          </a:p>
        </p:txBody>
      </p:sp>
      <p:sp>
        <p:nvSpPr>
          <p:cNvPr id="93" name="사각형: 둥근 모서리 92">
            <a:extLst>
              <a:ext uri="{FF2B5EF4-FFF2-40B4-BE49-F238E27FC236}">
                <a16:creationId xmlns:a16="http://schemas.microsoft.com/office/drawing/2014/main" id="{8E2F82FF-C740-CF59-E384-D1185A6ABB42}"/>
              </a:ext>
            </a:extLst>
          </p:cNvPr>
          <p:cNvSpPr/>
          <p:nvPr/>
        </p:nvSpPr>
        <p:spPr>
          <a:xfrm>
            <a:off x="370115" y="56834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Reservation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94" name="이등변 삼각형 93">
            <a:extLst>
              <a:ext uri="{FF2B5EF4-FFF2-40B4-BE49-F238E27FC236}">
                <a16:creationId xmlns:a16="http://schemas.microsoft.com/office/drawing/2014/main" id="{E03E8EB1-F972-5A58-5A60-05B14CB07682}"/>
              </a:ext>
            </a:extLst>
          </p:cNvPr>
          <p:cNvSpPr/>
          <p:nvPr/>
        </p:nvSpPr>
        <p:spPr>
          <a:xfrm flipV="1">
            <a:off x="1009595" y="870910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95" name="사각형: 둥근 모서리 94">
            <a:extLst>
              <a:ext uri="{FF2B5EF4-FFF2-40B4-BE49-F238E27FC236}">
                <a16:creationId xmlns:a16="http://schemas.microsoft.com/office/drawing/2014/main" id="{040D00AF-057C-E801-3A2F-C450E1B2D027}"/>
              </a:ext>
            </a:extLst>
          </p:cNvPr>
          <p:cNvSpPr/>
          <p:nvPr/>
        </p:nvSpPr>
        <p:spPr>
          <a:xfrm>
            <a:off x="370115" y="702333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p>
        </p:txBody>
      </p:sp>
      <p:grpSp>
        <p:nvGrpSpPr>
          <p:cNvPr id="96" name="그룹 95">
            <a:extLst>
              <a:ext uri="{FF2B5EF4-FFF2-40B4-BE49-F238E27FC236}">
                <a16:creationId xmlns:a16="http://schemas.microsoft.com/office/drawing/2014/main" id="{D379E709-819F-D225-898F-7A63C7904BFF}"/>
              </a:ext>
            </a:extLst>
          </p:cNvPr>
          <p:cNvGrpSpPr/>
          <p:nvPr/>
        </p:nvGrpSpPr>
        <p:grpSpPr>
          <a:xfrm>
            <a:off x="370114" y="5344437"/>
            <a:ext cx="6117771" cy="261610"/>
            <a:chOff x="370114" y="5344437"/>
            <a:chExt cx="6117771" cy="261610"/>
          </a:xfrm>
        </p:grpSpPr>
        <p:grpSp>
          <p:nvGrpSpPr>
            <p:cNvPr id="97" name="그룹 96">
              <a:extLst>
                <a:ext uri="{FF2B5EF4-FFF2-40B4-BE49-F238E27FC236}">
                  <a16:creationId xmlns:a16="http://schemas.microsoft.com/office/drawing/2014/main" id="{807A873B-D727-AC30-1601-BCF6B3364E6B}"/>
                </a:ext>
              </a:extLst>
            </p:cNvPr>
            <p:cNvGrpSpPr/>
            <p:nvPr/>
          </p:nvGrpSpPr>
          <p:grpSpPr>
            <a:xfrm>
              <a:off x="370114" y="5344437"/>
              <a:ext cx="1368960" cy="261610"/>
              <a:chOff x="629879" y="5490424"/>
              <a:chExt cx="1274322" cy="261610"/>
            </a:xfrm>
          </p:grpSpPr>
          <p:sp>
            <p:nvSpPr>
              <p:cNvPr id="103" name="사각형: 둥근 모서리 102">
                <a:extLst>
                  <a:ext uri="{FF2B5EF4-FFF2-40B4-BE49-F238E27FC236}">
                    <a16:creationId xmlns:a16="http://schemas.microsoft.com/office/drawing/2014/main" id="{18E6BA98-DEFE-BA6C-7E69-CD452BC77CFB}"/>
                  </a:ext>
                </a:extLst>
              </p:cNvPr>
              <p:cNvSpPr/>
              <p:nvPr/>
            </p:nvSpPr>
            <p:spPr>
              <a:xfrm>
                <a:off x="689461" y="5490424"/>
                <a:ext cx="1155160"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PROCESS</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104" name="직선 연결선 103">
                <a:extLst>
                  <a:ext uri="{FF2B5EF4-FFF2-40B4-BE49-F238E27FC236}">
                    <a16:creationId xmlns:a16="http://schemas.microsoft.com/office/drawing/2014/main" id="{CE9D4A71-5747-4DA2-EAA3-6F4CD17372A7}"/>
                  </a:ext>
                </a:extLst>
              </p:cNvPr>
              <p:cNvCxnSpPr>
                <a:cxnSpLocks/>
              </p:cNvCxnSpPr>
              <p:nvPr/>
            </p:nvCxnSpPr>
            <p:spPr>
              <a:xfrm>
                <a:off x="629879"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98" name="그룹 97">
              <a:extLst>
                <a:ext uri="{FF2B5EF4-FFF2-40B4-BE49-F238E27FC236}">
                  <a16:creationId xmlns:a16="http://schemas.microsoft.com/office/drawing/2014/main" id="{0404CBD5-D754-359A-EF85-07A0B32F4F25}"/>
                </a:ext>
              </a:extLst>
            </p:cNvPr>
            <p:cNvGrpSpPr/>
            <p:nvPr/>
          </p:nvGrpSpPr>
          <p:grpSpPr>
            <a:xfrm>
              <a:off x="1840560" y="5344437"/>
              <a:ext cx="1615753" cy="261610"/>
              <a:chOff x="2460339" y="5490424"/>
              <a:chExt cx="1354279" cy="261610"/>
            </a:xfrm>
          </p:grpSpPr>
          <p:sp>
            <p:nvSpPr>
              <p:cNvPr id="101" name="사각형: 둥근 모서리 100">
                <a:extLst>
                  <a:ext uri="{FF2B5EF4-FFF2-40B4-BE49-F238E27FC236}">
                    <a16:creationId xmlns:a16="http://schemas.microsoft.com/office/drawing/2014/main" id="{39B38C24-03B9-919C-B68A-088234607BFE}"/>
                  </a:ext>
                </a:extLst>
              </p:cNvPr>
              <p:cNvSpPr/>
              <p:nvPr/>
            </p:nvSpPr>
            <p:spPr>
              <a:xfrm>
                <a:off x="2460339" y="5490424"/>
                <a:ext cx="1354279"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STUDY CONTENT</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102" name="직선 연결선 101">
                <a:extLst>
                  <a:ext uri="{FF2B5EF4-FFF2-40B4-BE49-F238E27FC236}">
                    <a16:creationId xmlns:a16="http://schemas.microsoft.com/office/drawing/2014/main" id="{A93D5673-07C9-D2EE-3C9B-341895632C17}"/>
                  </a:ext>
                </a:extLst>
              </p:cNvPr>
              <p:cNvCxnSpPr/>
              <p:nvPr/>
            </p:nvCxnSpPr>
            <p:spPr>
              <a:xfrm>
                <a:off x="2500317"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99" name="사각형: 둥근 모서리 98">
              <a:extLst>
                <a:ext uri="{FF2B5EF4-FFF2-40B4-BE49-F238E27FC236}">
                  <a16:creationId xmlns:a16="http://schemas.microsoft.com/office/drawing/2014/main" id="{CCABF26F-E04F-BD4F-5D8A-CBBA8ECD7D2E}"/>
                </a:ext>
              </a:extLst>
            </p:cNvPr>
            <p:cNvSpPr/>
            <p:nvPr/>
          </p:nvSpPr>
          <p:spPr>
            <a:xfrm>
              <a:off x="3815202" y="5344437"/>
              <a:ext cx="2415282"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MOMENTS OF TRUTH</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100" name="직선 연결선 99">
              <a:extLst>
                <a:ext uri="{FF2B5EF4-FFF2-40B4-BE49-F238E27FC236}">
                  <a16:creationId xmlns:a16="http://schemas.microsoft.com/office/drawing/2014/main" id="{A31F456F-4857-7645-9799-D24D19329D2D}"/>
                </a:ext>
              </a:extLst>
            </p:cNvPr>
            <p:cNvCxnSpPr/>
            <p:nvPr/>
          </p:nvCxnSpPr>
          <p:spPr>
            <a:xfrm>
              <a:off x="3557797" y="5606047"/>
              <a:ext cx="2930088"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105" name="직사각형 104">
            <a:extLst>
              <a:ext uri="{FF2B5EF4-FFF2-40B4-BE49-F238E27FC236}">
                <a16:creationId xmlns:a16="http://schemas.microsoft.com/office/drawing/2014/main" id="{A41AC064-A08E-7AD7-F2FC-B2F82DA04885}"/>
              </a:ext>
            </a:extLst>
          </p:cNvPr>
          <p:cNvSpPr/>
          <p:nvPr/>
        </p:nvSpPr>
        <p:spPr>
          <a:xfrm>
            <a:off x="1880828" y="8298651"/>
            <a:ext cx="1620000" cy="404956"/>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economy</a:t>
            </a:r>
          </a:p>
        </p:txBody>
      </p:sp>
      <p:sp>
        <p:nvSpPr>
          <p:cNvPr id="106" name="직사각형 105">
            <a:extLst>
              <a:ext uri="{FF2B5EF4-FFF2-40B4-BE49-F238E27FC236}">
                <a16:creationId xmlns:a16="http://schemas.microsoft.com/office/drawing/2014/main" id="{1D4E1F54-5ECB-70BB-C2B6-8C85EC0789D7}"/>
              </a:ext>
            </a:extLst>
          </p:cNvPr>
          <p:cNvSpPr/>
          <p:nvPr/>
        </p:nvSpPr>
        <p:spPr>
          <a:xfrm>
            <a:off x="3558119" y="8298651"/>
            <a:ext cx="2929764" cy="404956"/>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3"/>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Recent repair/maintenance cost</a:t>
            </a:r>
          </a:p>
          <a:p>
            <a:pPr marL="88900" indent="-228600">
              <a:buClr>
                <a:schemeClr val="tx1">
                  <a:lumMod val="75000"/>
                  <a:lumOff val="25000"/>
                </a:schemeClr>
              </a:buClr>
              <a:buFont typeface="+mj-ea"/>
              <a:buAutoNum type="circleNumDbPlain" startAt="13"/>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Complaint filing rates</a:t>
            </a:r>
          </a:p>
        </p:txBody>
      </p:sp>
      <p:sp>
        <p:nvSpPr>
          <p:cNvPr id="107" name="직사각형 106">
            <a:extLst>
              <a:ext uri="{FF2B5EF4-FFF2-40B4-BE49-F238E27FC236}">
                <a16:creationId xmlns:a16="http://schemas.microsoft.com/office/drawing/2014/main" id="{6D03EFEE-1A72-00C6-D122-9F40DB5EA8E6}"/>
              </a:ext>
            </a:extLst>
          </p:cNvPr>
          <p:cNvSpPr/>
          <p:nvPr/>
        </p:nvSpPr>
        <p:spPr>
          <a:xfrm>
            <a:off x="5581073" y="8782342"/>
            <a:ext cx="932210" cy="3453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b="1" kern="100" spc="-70" dirty="0">
                <a:ln>
                  <a:solidFill>
                    <a:schemeClr val="bg1">
                      <a:alpha val="0"/>
                    </a:schemeClr>
                  </a:solidFill>
                </a:ln>
                <a:solidFill>
                  <a:schemeClr val="bg1"/>
                </a:solidFill>
                <a:latin typeface="+mn-ea"/>
                <a:cs typeface="Times New Roman" panose="02020603050405020304" pitchFamily="18" charset="0"/>
              </a:rPr>
              <a:t>6. Check-out process</a:t>
            </a:r>
            <a:endParaRPr lang="ko-KR" altLang="en-US" sz="1100" b="1" kern="100" spc="-70" dirty="0">
              <a:ln>
                <a:solidFill>
                  <a:schemeClr val="bg1">
                    <a:alpha val="0"/>
                  </a:schemeClr>
                </a:solidFill>
              </a:ln>
              <a:solidFill>
                <a:schemeClr val="bg1"/>
              </a:solidFill>
              <a:latin typeface="+mn-ea"/>
              <a:cs typeface="Times New Roman" panose="02020603050405020304" pitchFamily="18" charset="0"/>
            </a:endParaRPr>
          </a:p>
        </p:txBody>
      </p:sp>
      <p:sp>
        <p:nvSpPr>
          <p:cNvPr id="108" name="직사각형 107">
            <a:extLst>
              <a:ext uri="{FF2B5EF4-FFF2-40B4-BE49-F238E27FC236}">
                <a16:creationId xmlns:a16="http://schemas.microsoft.com/office/drawing/2014/main" id="{22815708-BC4F-D5A6-9203-98A8131D1D8F}"/>
              </a:ext>
            </a:extLst>
          </p:cNvPr>
          <p:cNvSpPr/>
          <p:nvPr/>
        </p:nvSpPr>
        <p:spPr>
          <a:xfrm>
            <a:off x="1880828" y="8782343"/>
            <a:ext cx="4607285" cy="535104"/>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109" name="직사각형 108">
            <a:extLst>
              <a:ext uri="{FF2B5EF4-FFF2-40B4-BE49-F238E27FC236}">
                <a16:creationId xmlns:a16="http://schemas.microsoft.com/office/drawing/2014/main" id="{27942D80-D805-154A-4BC4-EEE3B8E5EA49}"/>
              </a:ext>
            </a:extLst>
          </p:cNvPr>
          <p:cNvSpPr/>
          <p:nvPr/>
        </p:nvSpPr>
        <p:spPr>
          <a:xfrm>
            <a:off x="1880828" y="8252224"/>
            <a:ext cx="4607285" cy="501701"/>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110" name="직사각형 109">
            <a:extLst>
              <a:ext uri="{FF2B5EF4-FFF2-40B4-BE49-F238E27FC236}">
                <a16:creationId xmlns:a16="http://schemas.microsoft.com/office/drawing/2014/main" id="{DFE4FF12-265C-8936-7805-A34B834E7239}"/>
              </a:ext>
            </a:extLst>
          </p:cNvPr>
          <p:cNvSpPr/>
          <p:nvPr/>
        </p:nvSpPr>
        <p:spPr>
          <a:xfrm>
            <a:off x="5486609" y="8271856"/>
            <a:ext cx="1034333" cy="4049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dirty="0"/>
              <a:t>5. Payment</a:t>
            </a:r>
            <a:endParaRPr lang="ko-KR" altLang="en-US" sz="1100" dirty="0"/>
          </a:p>
        </p:txBody>
      </p:sp>
      <p:sp>
        <p:nvSpPr>
          <p:cNvPr id="111" name="직사각형 110">
            <a:extLst>
              <a:ext uri="{FF2B5EF4-FFF2-40B4-BE49-F238E27FC236}">
                <a16:creationId xmlns:a16="http://schemas.microsoft.com/office/drawing/2014/main" id="{B6507A04-7BD0-7464-6E0E-6360582A40BB}"/>
              </a:ext>
            </a:extLst>
          </p:cNvPr>
          <p:cNvSpPr/>
          <p:nvPr/>
        </p:nvSpPr>
        <p:spPr>
          <a:xfrm>
            <a:off x="5805263" y="5665856"/>
            <a:ext cx="682619" cy="3444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lnSpc>
                <a:spcPct val="90000"/>
              </a:lnSpc>
            </a:pPr>
            <a:r>
              <a:rPr lang="en-US" altLang="ko-KR" sz="1100" b="1" kern="100" spc="-70" dirty="0">
                <a:ln>
                  <a:solidFill>
                    <a:schemeClr val="bg1">
                      <a:alpha val="0"/>
                    </a:schemeClr>
                  </a:solidFill>
                </a:ln>
                <a:solidFill>
                  <a:schemeClr val="bg1"/>
                </a:solidFill>
                <a:latin typeface="+mn-ea"/>
                <a:cs typeface="Times New Roman" panose="02020603050405020304" pitchFamily="18" charset="0"/>
              </a:rPr>
              <a:t>1. Booking Process</a:t>
            </a:r>
            <a:endParaRPr lang="ko-KR" altLang="en-US" sz="1100" b="1" kern="100" spc="-70" dirty="0">
              <a:ln>
                <a:solidFill>
                  <a:schemeClr val="bg1">
                    <a:alpha val="0"/>
                  </a:schemeClr>
                </a:solidFill>
              </a:ln>
              <a:solidFill>
                <a:schemeClr val="bg1"/>
              </a:solidFill>
              <a:latin typeface="+mn-ea"/>
              <a:cs typeface="Times New Roman" panose="02020603050405020304" pitchFamily="18" charset="0"/>
            </a:endParaRPr>
          </a:p>
        </p:txBody>
      </p:sp>
      <p:sp>
        <p:nvSpPr>
          <p:cNvPr id="112" name="직사각형 111">
            <a:extLst>
              <a:ext uri="{FF2B5EF4-FFF2-40B4-BE49-F238E27FC236}">
                <a16:creationId xmlns:a16="http://schemas.microsoft.com/office/drawing/2014/main" id="{31BC72F9-E6AE-6794-B580-C7AABF96FB8B}"/>
              </a:ext>
            </a:extLst>
          </p:cNvPr>
          <p:cNvSpPr/>
          <p:nvPr/>
        </p:nvSpPr>
        <p:spPr>
          <a:xfrm>
            <a:off x="1880828" y="5665856"/>
            <a:ext cx="4607285" cy="567700"/>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113" name="직사각형 112">
            <a:extLst>
              <a:ext uri="{FF2B5EF4-FFF2-40B4-BE49-F238E27FC236}">
                <a16:creationId xmlns:a16="http://schemas.microsoft.com/office/drawing/2014/main" id="{4D9C0C40-F222-DFCB-77E2-5D2EECE9D8F5}"/>
              </a:ext>
            </a:extLst>
          </p:cNvPr>
          <p:cNvSpPr/>
          <p:nvPr/>
        </p:nvSpPr>
        <p:spPr>
          <a:xfrm>
            <a:off x="1880828" y="7716934"/>
            <a:ext cx="4607285" cy="525753"/>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114" name="직사각형 113">
            <a:extLst>
              <a:ext uri="{FF2B5EF4-FFF2-40B4-BE49-F238E27FC236}">
                <a16:creationId xmlns:a16="http://schemas.microsoft.com/office/drawing/2014/main" id="{ED21B070-EADE-4A6D-CC1A-0079C1695400}"/>
              </a:ext>
            </a:extLst>
          </p:cNvPr>
          <p:cNvSpPr/>
          <p:nvPr/>
        </p:nvSpPr>
        <p:spPr>
          <a:xfrm>
            <a:off x="4961008" y="7734722"/>
            <a:ext cx="1534883" cy="42768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dirty="0"/>
              <a:t>4. Repair/maintenance Outcome Check</a:t>
            </a:r>
            <a:endParaRPr lang="ko-KR" altLang="en-US" sz="1100" dirty="0"/>
          </a:p>
        </p:txBody>
      </p:sp>
      <p:sp>
        <p:nvSpPr>
          <p:cNvPr id="115" name="직사각형 114">
            <a:extLst>
              <a:ext uri="{FF2B5EF4-FFF2-40B4-BE49-F238E27FC236}">
                <a16:creationId xmlns:a16="http://schemas.microsoft.com/office/drawing/2014/main" id="{4E9F0129-8A6C-AF5C-38B8-E9E248747E76}"/>
              </a:ext>
            </a:extLst>
          </p:cNvPr>
          <p:cNvSpPr/>
          <p:nvPr/>
        </p:nvSpPr>
        <p:spPr>
          <a:xfrm>
            <a:off x="4937312" y="7306685"/>
            <a:ext cx="1534883" cy="31705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dirty="0"/>
              <a:t>3. Repair/maintenance monitoring process(2)</a:t>
            </a:r>
            <a:endParaRPr lang="ko-KR" altLang="en-US" sz="1100" dirty="0"/>
          </a:p>
        </p:txBody>
      </p:sp>
      <p:sp>
        <p:nvSpPr>
          <p:cNvPr id="116" name="직사각형 115">
            <a:extLst>
              <a:ext uri="{FF2B5EF4-FFF2-40B4-BE49-F238E27FC236}">
                <a16:creationId xmlns:a16="http://schemas.microsoft.com/office/drawing/2014/main" id="{73411BDA-59C5-DDF3-0F0F-F63ADD0A78EB}"/>
              </a:ext>
            </a:extLst>
          </p:cNvPr>
          <p:cNvSpPr/>
          <p:nvPr/>
        </p:nvSpPr>
        <p:spPr>
          <a:xfrm>
            <a:off x="1880828" y="7350990"/>
            <a:ext cx="4607285" cy="275383"/>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117" name="직사각형 116">
            <a:extLst>
              <a:ext uri="{FF2B5EF4-FFF2-40B4-BE49-F238E27FC236}">
                <a16:creationId xmlns:a16="http://schemas.microsoft.com/office/drawing/2014/main" id="{5B5F106D-82FE-D350-643C-B01CA4C84E6E}"/>
              </a:ext>
            </a:extLst>
          </p:cNvPr>
          <p:cNvSpPr/>
          <p:nvPr/>
        </p:nvSpPr>
        <p:spPr>
          <a:xfrm>
            <a:off x="4953000" y="6886245"/>
            <a:ext cx="1534883" cy="31705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dirty="0"/>
              <a:t>3. Repair/maintenance monitoring process(1)</a:t>
            </a:r>
            <a:endParaRPr lang="ko-KR" altLang="en-US" sz="1100" dirty="0"/>
          </a:p>
        </p:txBody>
      </p:sp>
      <p:sp>
        <p:nvSpPr>
          <p:cNvPr id="118" name="직사각형 117">
            <a:extLst>
              <a:ext uri="{FF2B5EF4-FFF2-40B4-BE49-F238E27FC236}">
                <a16:creationId xmlns:a16="http://schemas.microsoft.com/office/drawing/2014/main" id="{A1BB5B8B-F88F-834E-C0D9-AF72975C5442}"/>
              </a:ext>
            </a:extLst>
          </p:cNvPr>
          <p:cNvSpPr/>
          <p:nvPr/>
        </p:nvSpPr>
        <p:spPr>
          <a:xfrm>
            <a:off x="1880828" y="6899312"/>
            <a:ext cx="4607285" cy="405251"/>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119" name="직사각형 118">
            <a:extLst>
              <a:ext uri="{FF2B5EF4-FFF2-40B4-BE49-F238E27FC236}">
                <a16:creationId xmlns:a16="http://schemas.microsoft.com/office/drawing/2014/main" id="{475ACA81-D4D0-0C6E-78BF-0972E14D3BB1}"/>
              </a:ext>
            </a:extLst>
          </p:cNvPr>
          <p:cNvSpPr/>
          <p:nvPr/>
        </p:nvSpPr>
        <p:spPr>
          <a:xfrm>
            <a:off x="1880828" y="6285148"/>
            <a:ext cx="4607285" cy="572851"/>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120" name="직사각형 119">
            <a:extLst>
              <a:ext uri="{FF2B5EF4-FFF2-40B4-BE49-F238E27FC236}">
                <a16:creationId xmlns:a16="http://schemas.microsoft.com/office/drawing/2014/main" id="{51D81EB6-61DC-D46D-B3D8-ED18C63E539B}"/>
              </a:ext>
            </a:extLst>
          </p:cNvPr>
          <p:cNvSpPr/>
          <p:nvPr/>
        </p:nvSpPr>
        <p:spPr>
          <a:xfrm>
            <a:off x="5905499" y="6272080"/>
            <a:ext cx="582383" cy="60020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lnSpc>
                <a:spcPct val="70000"/>
              </a:lnSpc>
            </a:pPr>
            <a:r>
              <a:rPr lang="en-US" altLang="ko-KR" sz="1000" dirty="0"/>
              <a:t>2.Take-in/consultation process</a:t>
            </a:r>
            <a:endParaRPr lang="ko-KR" altLang="en-US" sz="1000" dirty="0"/>
          </a:p>
        </p:txBody>
      </p:sp>
    </p:spTree>
    <p:extLst>
      <p:ext uri="{BB962C8B-B14F-4D97-AF65-F5344CB8AC3E}">
        <p14:creationId xmlns:p14="http://schemas.microsoft.com/office/powerpoint/2010/main" val="581177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직사각형 20">
            <a:extLst>
              <a:ext uri="{FF2B5EF4-FFF2-40B4-BE49-F238E27FC236}">
                <a16:creationId xmlns:a16="http://schemas.microsoft.com/office/drawing/2014/main" id="{D56ACCD9-BED9-431D-AB0A-78123E69C854}"/>
              </a:ext>
            </a:extLst>
          </p:cNvPr>
          <p:cNvSpPr/>
          <p:nvPr/>
        </p:nvSpPr>
        <p:spPr>
          <a:xfrm>
            <a:off x="458946" y="2422128"/>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11] Parts waiting time by brand(In the order of shortest)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22" name="표 21">
            <a:extLst>
              <a:ext uri="{FF2B5EF4-FFF2-40B4-BE49-F238E27FC236}">
                <a16:creationId xmlns:a16="http://schemas.microsoft.com/office/drawing/2014/main" id="{5B394830-F055-4972-84B0-3063093480CD}"/>
              </a:ext>
            </a:extLst>
          </p:cNvPr>
          <p:cNvGraphicFramePr>
            <a:graphicFrameLocks noGrp="1"/>
          </p:cNvGraphicFramePr>
          <p:nvPr/>
        </p:nvGraphicFramePr>
        <p:xfrm>
          <a:off x="546100" y="2695364"/>
          <a:ext cx="5727700" cy="2826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Parts waiting time (Days)</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GM Korea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6.6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MINI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6.9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Hyundai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Ssangyong</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11.4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Renault Korea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11.4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Kia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13.0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34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(1,243)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13.2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34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(311)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34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(932)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14.3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16" name="직사각형 15">
            <a:extLst>
              <a:ext uri="{FF2B5EF4-FFF2-40B4-BE49-F238E27FC236}">
                <a16:creationId xmlns:a16="http://schemas.microsoft.com/office/drawing/2014/main" id="{0CF40960-8272-68FC-C329-0A175AB02776}"/>
              </a:ext>
            </a:extLst>
          </p:cNvPr>
          <p:cNvSpPr/>
          <p:nvPr/>
        </p:nvSpPr>
        <p:spPr>
          <a:xfrm>
            <a:off x="630454" y="979170"/>
            <a:ext cx="5724919" cy="1117614"/>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cs typeface="Times New Roman" panose="02020603050405020304" pitchFamily="18" charset="0"/>
              </a:rPr>
              <a:t>The waiting time for parts supply was approximately 2 weeks </a:t>
            </a:r>
            <a:r>
              <a:rPr lang="en-US" altLang="ko-KR" sz="1300" b="1" u="sng" kern="100" spc="-70" dirty="0">
                <a:ln>
                  <a:solidFill>
                    <a:prstClr val="white">
                      <a:alpha val="0"/>
                    </a:prstClr>
                  </a:solidFill>
                </a:ln>
                <a:cs typeface="Times New Roman" panose="02020603050405020304" pitchFamily="18" charset="0"/>
              </a:rPr>
              <a:t>(13.2 days), </a:t>
            </a:r>
            <a:r>
              <a:rPr lang="en-US" altLang="ko-KR" sz="1300" b="1" kern="100" spc="-70" dirty="0">
                <a:ln>
                  <a:solidFill>
                    <a:prstClr val="white">
                      <a:alpha val="0"/>
                    </a:prstClr>
                  </a:solidFill>
                </a:ln>
                <a:cs typeface="Times New Roman" panose="02020603050405020304" pitchFamily="18" charset="0"/>
              </a:rPr>
              <a:t>with imported vehicle owners waiting 4.3 days longer than domestic vehicle owners</a:t>
            </a:r>
            <a:r>
              <a:rPr lang="en-US" altLang="ko-KR" sz="1300" b="1" u="sng" kern="100" spc="-70" dirty="0">
                <a:ln>
                  <a:solidFill>
                    <a:prstClr val="white">
                      <a:alpha val="0"/>
                    </a:prstClr>
                  </a:solidFill>
                </a:ln>
                <a:cs typeface="Times New Roman" panose="02020603050405020304" pitchFamily="18" charset="0"/>
              </a:rPr>
              <a:t>.</a:t>
            </a:r>
          </a:p>
          <a:p>
            <a:pPr marL="171450" indent="-171450">
              <a:lnSpc>
                <a:spcPct val="130000"/>
              </a:lnSpc>
              <a:buFontTx/>
              <a:buChar char="-"/>
            </a:pPr>
            <a:r>
              <a:rPr lang="en-US" altLang="ko-KR" sz="1300" kern="100" spc="-70" dirty="0">
                <a:ln>
                  <a:solidFill>
                    <a:schemeClr val="bg1">
                      <a:alpha val="0"/>
                    </a:schemeClr>
                  </a:solidFill>
                </a:ln>
                <a:latin typeface="+mn-ea"/>
                <a:cs typeface="Times New Roman" panose="02020603050405020304" pitchFamily="18" charset="0"/>
              </a:rPr>
              <a:t>Brands with a short waiting time for supply were GM Korea (6.6 days) and Mini </a:t>
            </a:r>
            <a:r>
              <a:rPr lang="en-US" altLang="ko-KR" sz="1300" kern="100" spc="-70" dirty="0">
                <a:ln>
                  <a:solidFill>
                    <a:schemeClr val="bg1">
                      <a:alpha val="0"/>
                    </a:schemeClr>
                  </a:solidFill>
                </a:ln>
                <a:solidFill>
                  <a:prstClr val="black"/>
                </a:solidFill>
                <a:latin typeface="+mn-ea"/>
                <a:cs typeface="Times New Roman" panose="02020603050405020304" pitchFamily="18" charset="0"/>
              </a:rPr>
              <a:t>(6.9 days) in order.</a:t>
            </a:r>
            <a:endParaRPr lang="en-US" altLang="ko-KR" sz="1200" kern="100" spc="-70" dirty="0">
              <a:ln>
                <a:solidFill>
                  <a:prstClr val="white">
                    <a:alpha val="0"/>
                  </a:prstClr>
                </a:solidFill>
              </a:ln>
              <a:solidFill>
                <a:prstClr val="black"/>
              </a:solidFill>
              <a:cs typeface="Times New Roman" panose="02020603050405020304" pitchFamily="18" charset="0"/>
            </a:endParaRPr>
          </a:p>
        </p:txBody>
      </p:sp>
      <p:sp>
        <p:nvSpPr>
          <p:cNvPr id="17" name="사각형: 둥근 모서리 16">
            <a:extLst>
              <a:ext uri="{FF2B5EF4-FFF2-40B4-BE49-F238E27FC236}">
                <a16:creationId xmlns:a16="http://schemas.microsoft.com/office/drawing/2014/main" id="{93AF513F-3371-97A6-9541-533901FA99AA}"/>
              </a:ext>
            </a:extLst>
          </p:cNvPr>
          <p:cNvSpPr/>
          <p:nvPr/>
        </p:nvSpPr>
        <p:spPr>
          <a:xfrm>
            <a:off x="446932" y="1039300"/>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4</a:t>
            </a:r>
            <a:endParaRPr lang="ko-KR" altLang="en-US" sz="1300" b="1" kern="0" spc="-30" dirty="0">
              <a:ln>
                <a:solidFill>
                  <a:srgbClr val="4472C4">
                    <a:alpha val="0"/>
                  </a:srgbClr>
                </a:solidFill>
              </a:ln>
              <a:latin typeface="+mn-ea"/>
            </a:endParaRPr>
          </a:p>
        </p:txBody>
      </p:sp>
      <p:sp>
        <p:nvSpPr>
          <p:cNvPr id="24" name="TextBox 23">
            <a:extLst>
              <a:ext uri="{FF2B5EF4-FFF2-40B4-BE49-F238E27FC236}">
                <a16:creationId xmlns:a16="http://schemas.microsoft.com/office/drawing/2014/main" id="{7C571C03-FE31-49A9-87F6-CE68AE04FB19}"/>
              </a:ext>
            </a:extLst>
          </p:cNvPr>
          <p:cNvSpPr txBox="1"/>
          <p:nvPr/>
        </p:nvSpPr>
        <p:spPr>
          <a:xfrm>
            <a:off x="532303" y="5587451"/>
            <a:ext cx="5727701" cy="461665"/>
          </a:xfrm>
          <a:prstGeom prst="rect">
            <a:avLst/>
          </a:prstGeom>
          <a:noFill/>
        </p:spPr>
        <p:txBody>
          <a:bodyPr wrap="square" rtlCol="0">
            <a:spAutoFit/>
          </a:bodyPr>
          <a:lstStyle/>
          <a:p>
            <a:r>
              <a:rPr lang="en-US" altLang="ko-KR" sz="1200" dirty="0"/>
              <a:t>Q. You answered that there was a problem with the parts supply. How long did it take from parts supply to repair/maintenance complete?</a:t>
            </a:r>
            <a:endParaRPr lang="ko-KR" altLang="en-US" sz="1200" dirty="0"/>
          </a:p>
        </p:txBody>
      </p:sp>
    </p:spTree>
    <p:extLst>
      <p:ext uri="{BB962C8B-B14F-4D97-AF65-F5344CB8AC3E}">
        <p14:creationId xmlns:p14="http://schemas.microsoft.com/office/powerpoint/2010/main" val="1212159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직사각형 13">
            <a:extLst>
              <a:ext uri="{FF2B5EF4-FFF2-40B4-BE49-F238E27FC236}">
                <a16:creationId xmlns:a16="http://schemas.microsoft.com/office/drawing/2014/main" id="{A79A2247-5F5C-4AD8-9788-9982F53F0C9A}"/>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Wait/Monitor (2)</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22" name="사각형: 둥근 모서리 21">
            <a:extLst>
              <a:ext uri="{FF2B5EF4-FFF2-40B4-BE49-F238E27FC236}">
                <a16:creationId xmlns:a16="http://schemas.microsoft.com/office/drawing/2014/main" id="{82D15A52-ACF8-4881-85B4-C07733172833}"/>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03</a:t>
            </a:r>
            <a:endParaRPr lang="ko-KR" altLang="en-US" b="1" kern="0" spc="-30" dirty="0">
              <a:ln>
                <a:solidFill>
                  <a:srgbClr val="4472C4">
                    <a:alpha val="0"/>
                  </a:srgbClr>
                </a:solidFill>
              </a:ln>
              <a:solidFill>
                <a:prstClr val="white"/>
              </a:solidFill>
              <a:latin typeface="+mn-ea"/>
            </a:endParaRPr>
          </a:p>
        </p:txBody>
      </p:sp>
      <p:sp>
        <p:nvSpPr>
          <p:cNvPr id="2" name="직사각형 1">
            <a:extLst>
              <a:ext uri="{FF2B5EF4-FFF2-40B4-BE49-F238E27FC236}">
                <a16:creationId xmlns:a16="http://schemas.microsoft.com/office/drawing/2014/main" id="{141DD827-BBAD-63D0-0DAB-C2FAE680392D}"/>
              </a:ext>
            </a:extLst>
          </p:cNvPr>
          <p:cNvSpPr/>
          <p:nvPr/>
        </p:nvSpPr>
        <p:spPr>
          <a:xfrm>
            <a:off x="484347" y="2530318"/>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 Table12]Perceived ‘excellent’ customer facility rate(In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3" name="표 2">
            <a:extLst>
              <a:ext uri="{FF2B5EF4-FFF2-40B4-BE49-F238E27FC236}">
                <a16:creationId xmlns:a16="http://schemas.microsoft.com/office/drawing/2014/main" id="{B4D8D034-A866-9F2F-387D-EC4D1C5008F8}"/>
              </a:ext>
            </a:extLst>
          </p:cNvPr>
          <p:cNvGraphicFramePr>
            <a:graphicFrameLocks noGrp="1"/>
          </p:cNvGraphicFramePr>
          <p:nvPr/>
        </p:nvGraphicFramePr>
        <p:xfrm>
          <a:off x="571501" y="2803554"/>
          <a:ext cx="5727700" cy="4536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Rate(%)</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Ford</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97.3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Hyundai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96.5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Lincoln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96.4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Honda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96.4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96.3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Toyota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95.6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Genesis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95.6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95.2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Jaguar</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95.1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Audi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(496)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95.0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Porsche</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94.8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271417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(1,354)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94.3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3087298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94.0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929883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err="1">
                          <a:ln>
                            <a:solidFill>
                              <a:schemeClr val="bg1">
                                <a:alpha val="0"/>
                              </a:schemeClr>
                            </a:solidFill>
                          </a:ln>
                          <a:solidFill>
                            <a:schemeClr val="tx1"/>
                          </a:solidFill>
                          <a:latin typeface="+mn-ea"/>
                          <a:ea typeface="+mn-ea"/>
                          <a:cs typeface="Times New Roman" panose="02020603050405020304" pitchFamily="18" charset="0"/>
                        </a:rPr>
                        <a:t>Ssangyong</a:t>
                      </a:r>
                      <a:endPar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93.2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93.1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92.7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93.2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4" name="직사각형 3">
            <a:extLst>
              <a:ext uri="{FF2B5EF4-FFF2-40B4-BE49-F238E27FC236}">
                <a16:creationId xmlns:a16="http://schemas.microsoft.com/office/drawing/2014/main" id="{78DB9269-DA8B-3E58-E693-902D2D04B687}"/>
              </a:ext>
            </a:extLst>
          </p:cNvPr>
          <p:cNvSpPr/>
          <p:nvPr/>
        </p:nvSpPr>
        <p:spPr>
          <a:xfrm>
            <a:off x="692695" y="1525270"/>
            <a:ext cx="5616029" cy="818686"/>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cs typeface="Times New Roman" panose="02020603050405020304" pitchFamily="18" charset="0"/>
              </a:rPr>
              <a:t>The customer facilities were perceived ‘excellent’ by 93% of respondents.</a:t>
            </a:r>
          </a:p>
          <a:p>
            <a:pPr marL="171450" indent="-171450">
              <a:lnSpc>
                <a:spcPct val="130000"/>
              </a:lnSpc>
              <a:buFontTx/>
              <a:buChar char="-"/>
            </a:pPr>
            <a:r>
              <a:rPr lang="en-US" altLang="ko-KR" sz="1200" kern="100" spc="-70" dirty="0">
                <a:ln>
                  <a:solidFill>
                    <a:prstClr val="white">
                      <a:alpha val="0"/>
                    </a:prstClr>
                  </a:solidFill>
                </a:ln>
                <a:solidFill>
                  <a:prstClr val="black"/>
                </a:solidFill>
                <a:cs typeface="Times New Roman" panose="02020603050405020304" pitchFamily="18" charset="0"/>
              </a:rPr>
              <a:t>By brand, Ford (97.3%) among imports, Hyundai (96.5%) among domestics were the highest.</a:t>
            </a:r>
            <a:endParaRPr lang="ko-KR" altLang="en-US" sz="1200" kern="100" spc="-70" dirty="0">
              <a:ln>
                <a:solidFill>
                  <a:prstClr val="white">
                    <a:alpha val="0"/>
                  </a:prstClr>
                </a:solidFill>
              </a:ln>
              <a:solidFill>
                <a:prstClr val="black"/>
              </a:solidFill>
              <a:cs typeface="Times New Roman" panose="02020603050405020304" pitchFamily="18" charset="0"/>
            </a:endParaRPr>
          </a:p>
        </p:txBody>
      </p:sp>
      <p:sp>
        <p:nvSpPr>
          <p:cNvPr id="5" name="사각형: 둥근 모서리 4">
            <a:extLst>
              <a:ext uri="{FF2B5EF4-FFF2-40B4-BE49-F238E27FC236}">
                <a16:creationId xmlns:a16="http://schemas.microsoft.com/office/drawing/2014/main" id="{3377B058-A18B-DBEB-38A9-B9849B3DFF23}"/>
              </a:ext>
            </a:extLst>
          </p:cNvPr>
          <p:cNvSpPr/>
          <p:nvPr/>
        </p:nvSpPr>
        <p:spPr>
          <a:xfrm>
            <a:off x="485032" y="1563554"/>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8" name="TextBox 7">
            <a:extLst>
              <a:ext uri="{FF2B5EF4-FFF2-40B4-BE49-F238E27FC236}">
                <a16:creationId xmlns:a16="http://schemas.microsoft.com/office/drawing/2014/main" id="{59683C69-6F0E-4354-A990-1F1FA1F958D7}"/>
              </a:ext>
            </a:extLst>
          </p:cNvPr>
          <p:cNvSpPr txBox="1"/>
          <p:nvPr/>
        </p:nvSpPr>
        <p:spPr>
          <a:xfrm>
            <a:off x="558799" y="7358874"/>
            <a:ext cx="6155852" cy="253916"/>
          </a:xfrm>
          <a:prstGeom prst="rect">
            <a:avLst/>
          </a:prstGeom>
          <a:noFill/>
        </p:spPr>
        <p:txBody>
          <a:bodyPr wrap="none" rtlCol="0">
            <a:spAutoFit/>
          </a:bodyPr>
          <a:lstStyle/>
          <a:p>
            <a:r>
              <a:rPr lang="en-US" altLang="ko-KR" sz="1050" dirty="0"/>
              <a:t>Q. Customer convenience facilities (waiting area, water, toilet, etc.) were well furnished (Yes/No)</a:t>
            </a:r>
            <a:endParaRPr lang="ko-KR" altLang="en-US" sz="1050" dirty="0"/>
          </a:p>
        </p:txBody>
      </p:sp>
    </p:spTree>
    <p:extLst>
      <p:ext uri="{BB962C8B-B14F-4D97-AF65-F5344CB8AC3E}">
        <p14:creationId xmlns:p14="http://schemas.microsoft.com/office/powerpoint/2010/main" val="4108205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7" y="1782180"/>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13] Customer facilities informed rate (In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nvGraphicFramePr>
        <p:xfrm>
          <a:off x="571501" y="2055416"/>
          <a:ext cx="5727700" cy="4536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Informed rate(%)</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Honda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50.7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(295)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48.5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47.5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Lincoln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46.7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46.2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Ford</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45.1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Renault Korea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43.3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Toyota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(335)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42.2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Audi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41.2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Jaguar</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40.3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Hyundai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40.3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271417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Ssangyong</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(764)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40.3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3087298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Genesis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40.1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929883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(1,306)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39.9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(8,623)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38.8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(2,073)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37.5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(6,550)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39.3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2" name="직사각형 1">
            <a:extLst>
              <a:ext uri="{FF2B5EF4-FFF2-40B4-BE49-F238E27FC236}">
                <a16:creationId xmlns:a16="http://schemas.microsoft.com/office/drawing/2014/main" id="{1D81CB0D-CA85-916F-F982-BA3B1FDAD848}"/>
              </a:ext>
            </a:extLst>
          </p:cNvPr>
          <p:cNvSpPr/>
          <p:nvPr/>
        </p:nvSpPr>
        <p:spPr>
          <a:xfrm>
            <a:off x="692695" y="979170"/>
            <a:ext cx="5616029" cy="565989"/>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The rate of customer informed of facilities (guidance rate) was 39%.</a:t>
            </a:r>
          </a:p>
          <a:p>
            <a:pPr>
              <a:lnSpc>
                <a:spcPct val="130000"/>
              </a:lnSpc>
            </a:pPr>
            <a:r>
              <a:rPr lang="en-US" altLang="ko-KR" sz="1200" kern="100" spc="-70" dirty="0">
                <a:ln>
                  <a:solidFill>
                    <a:prstClr val="white">
                      <a:alpha val="0"/>
                    </a:prstClr>
                  </a:solidFill>
                </a:ln>
                <a:solidFill>
                  <a:prstClr val="black"/>
                </a:solidFill>
                <a:cs typeface="Times New Roman" panose="02020603050405020304" pitchFamily="18" charset="0"/>
              </a:rPr>
              <a:t>- By brand, Honda (50.7%), Lexus (48.5%) and</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Volvo(</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47.5%)</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were the highest in order</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3" name="사각형: 둥근 모서리 2">
            <a:extLst>
              <a:ext uri="{FF2B5EF4-FFF2-40B4-BE49-F238E27FC236}">
                <a16:creationId xmlns:a16="http://schemas.microsoft.com/office/drawing/2014/main" id="{1C1F1B30-0135-8AC7-C0D2-45A89F4FFA64}"/>
              </a:ext>
            </a:extLst>
          </p:cNvPr>
          <p:cNvSpPr/>
          <p:nvPr/>
        </p:nvSpPr>
        <p:spPr>
          <a:xfrm>
            <a:off x="485032" y="1017454"/>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4" name="TextBox 3">
            <a:extLst>
              <a:ext uri="{FF2B5EF4-FFF2-40B4-BE49-F238E27FC236}">
                <a16:creationId xmlns:a16="http://schemas.microsoft.com/office/drawing/2014/main" id="{13AA910B-177B-4B98-8B2D-1D7295BD6D8B}"/>
              </a:ext>
            </a:extLst>
          </p:cNvPr>
          <p:cNvSpPr txBox="1"/>
          <p:nvPr/>
        </p:nvSpPr>
        <p:spPr>
          <a:xfrm>
            <a:off x="558799" y="6679986"/>
            <a:ext cx="5814855" cy="415498"/>
          </a:xfrm>
          <a:prstGeom prst="rect">
            <a:avLst/>
          </a:prstGeom>
          <a:noFill/>
        </p:spPr>
        <p:txBody>
          <a:bodyPr wrap="square" rtlCol="0">
            <a:spAutoFit/>
          </a:bodyPr>
          <a:lstStyle/>
          <a:p>
            <a:r>
              <a:rPr lang="en-US" altLang="ko-KR" sz="1050" dirty="0"/>
              <a:t>Q: Please select all that the mechanic or service advisor explained in the pre-consultation process prior to vehicle maintenance. (Select all that apply) </a:t>
            </a:r>
            <a:endParaRPr lang="ko-KR" altLang="en-US" sz="1050" dirty="0"/>
          </a:p>
        </p:txBody>
      </p:sp>
    </p:spTree>
    <p:extLst>
      <p:ext uri="{BB962C8B-B14F-4D97-AF65-F5344CB8AC3E}">
        <p14:creationId xmlns:p14="http://schemas.microsoft.com/office/powerpoint/2010/main" val="427915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7" y="1782180"/>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14] Repair/maintenance status check availability rate (In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nvGraphicFramePr>
        <p:xfrm>
          <a:off x="571501" y="2055416"/>
          <a:ext cx="5727700" cy="3528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Repair status check availability rate</a:t>
                      </a:r>
                      <a:r>
                        <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87.4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81.5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Ssangyong</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79.4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79.0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73.9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72.8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900" b="0" i="0" u="none" strike="noStrike">
                          <a:solidFill>
                            <a:srgbClr val="000000"/>
                          </a:solidFill>
                          <a:effectLst/>
                          <a:latin typeface="Arial" panose="020B0604020202020204" pitchFamily="34" charset="0"/>
                          <a:ea typeface="맑은 고딕" panose="020B0503020000020004" pitchFamily="50" charset="-127"/>
                        </a:rPr>
                        <a:t>Hyundai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(269)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71.1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900" b="0" i="0" u="none" strike="noStrike" dirty="0">
                          <a:solidFill>
                            <a:srgbClr val="000000"/>
                          </a:solidFill>
                          <a:effectLst/>
                          <a:latin typeface="Arial" panose="020B0604020202020204" pitchFamily="34" charset="0"/>
                          <a:ea typeface="맑은 고딕" panose="020B0503020000020004" pitchFamily="50" charset="-127"/>
                        </a:rPr>
                        <a:t>KIA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(440)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70.4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900" b="0" i="0" u="none" strike="noStrike" dirty="0">
                          <a:solidFill>
                            <a:srgbClr val="000000"/>
                          </a:solidFill>
                          <a:effectLst/>
                          <a:latin typeface="Arial" panose="020B0604020202020204" pitchFamily="34" charset="0"/>
                          <a:ea typeface="맑은 고딕" panose="020B0503020000020004" pitchFamily="50" charset="-127"/>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70.3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68.8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73.0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chemeClr val="tx1">
                              <a:lumMod val="75000"/>
                              <a:lumOff val="25000"/>
                            </a:schemeClr>
                          </a:solidFill>
                          <a:effectLst/>
                          <a:latin typeface="Arial" panose="020B0604020202020204" pitchFamily="34" charset="0"/>
                          <a:ea typeface="맑은 고딕" panose="020B0503020000020004" pitchFamily="50" charset="-127"/>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67.4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2" name="직사각형 1">
            <a:extLst>
              <a:ext uri="{FF2B5EF4-FFF2-40B4-BE49-F238E27FC236}">
                <a16:creationId xmlns:a16="http://schemas.microsoft.com/office/drawing/2014/main" id="{1D81CB0D-CA85-916F-F982-BA3B1FDAD848}"/>
              </a:ext>
            </a:extLst>
          </p:cNvPr>
          <p:cNvSpPr/>
          <p:nvPr/>
        </p:nvSpPr>
        <p:spPr>
          <a:xfrm>
            <a:off x="692695" y="979170"/>
            <a:ext cx="5136605" cy="806054"/>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cs typeface="Times New Roman" panose="02020603050405020304" pitchFamily="18" charset="0"/>
              </a:rPr>
              <a:t>The rate of ‘Repair/maintenance status check at any time’ was </a:t>
            </a:r>
            <a:r>
              <a:rPr lang="en-US" altLang="ko-KR" sz="1300" b="1" u="sng" kern="100" spc="-70" dirty="0">
                <a:ln>
                  <a:solidFill>
                    <a:prstClr val="white">
                      <a:alpha val="0"/>
                    </a:prstClr>
                  </a:solidFill>
                </a:ln>
                <a:cs typeface="Times New Roman" panose="02020603050405020304" pitchFamily="18" charset="0"/>
              </a:rPr>
              <a:t>69%</a:t>
            </a:r>
          </a:p>
          <a:p>
            <a:pPr marL="171450" indent="-171450">
              <a:lnSpc>
                <a:spcPct val="130000"/>
              </a:lnSpc>
              <a:buFontTx/>
              <a:buChar char="-"/>
            </a:pPr>
            <a:r>
              <a:rPr lang="en-US" altLang="ko-KR" sz="1200" kern="100" spc="-70" dirty="0">
                <a:ln>
                  <a:solidFill>
                    <a:prstClr val="white">
                      <a:alpha val="0"/>
                    </a:prstClr>
                  </a:solidFill>
                </a:ln>
                <a:cs typeface="Times New Roman" panose="02020603050405020304" pitchFamily="18" charset="0"/>
              </a:rPr>
              <a:t>By brand, the rate was the highest for Toyota (87.4%), Volvo (86.3%), and Lexus (82%) in order.</a:t>
            </a:r>
          </a:p>
        </p:txBody>
      </p:sp>
      <p:sp>
        <p:nvSpPr>
          <p:cNvPr id="3" name="사각형: 둥근 모서리 2">
            <a:extLst>
              <a:ext uri="{FF2B5EF4-FFF2-40B4-BE49-F238E27FC236}">
                <a16:creationId xmlns:a16="http://schemas.microsoft.com/office/drawing/2014/main" id="{1C1F1B30-0135-8AC7-C0D2-45A89F4FFA64}"/>
              </a:ext>
            </a:extLst>
          </p:cNvPr>
          <p:cNvSpPr/>
          <p:nvPr/>
        </p:nvSpPr>
        <p:spPr>
          <a:xfrm>
            <a:off x="485032" y="1017454"/>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4" name="TextBox 3">
            <a:extLst>
              <a:ext uri="{FF2B5EF4-FFF2-40B4-BE49-F238E27FC236}">
                <a16:creationId xmlns:a16="http://schemas.microsoft.com/office/drawing/2014/main" id="{C378374E-A927-22B7-3913-93A9E81ABC2D}"/>
              </a:ext>
            </a:extLst>
          </p:cNvPr>
          <p:cNvSpPr txBox="1"/>
          <p:nvPr/>
        </p:nvSpPr>
        <p:spPr>
          <a:xfrm>
            <a:off x="484346" y="5691730"/>
            <a:ext cx="5814855" cy="253916"/>
          </a:xfrm>
          <a:prstGeom prst="rect">
            <a:avLst/>
          </a:prstGeom>
          <a:noFill/>
        </p:spPr>
        <p:txBody>
          <a:bodyPr wrap="square" rtlCol="0">
            <a:spAutoFit/>
          </a:bodyPr>
          <a:lstStyle/>
          <a:p>
            <a:r>
              <a:rPr lang="en-US" altLang="ko-KR" sz="1050" dirty="0"/>
              <a:t>Q: I was able to check the repair/maintenance status at any time. (Yes/No)</a:t>
            </a:r>
            <a:endParaRPr lang="ko-KR" altLang="en-US" sz="1050" dirty="0"/>
          </a:p>
        </p:txBody>
      </p:sp>
    </p:spTree>
    <p:extLst>
      <p:ext uri="{BB962C8B-B14F-4D97-AF65-F5344CB8AC3E}">
        <p14:creationId xmlns:p14="http://schemas.microsoft.com/office/powerpoint/2010/main" val="3254755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nvGraphicFramePr>
        <p:xfrm>
          <a:off x="571501" y="2808803"/>
          <a:ext cx="5727700" cy="4272032"/>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000"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Misdiagnosis Rate (%)</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3.7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1252">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a:solidFill>
                            <a:srgbClr val="000000"/>
                          </a:solidFill>
                          <a:effectLst/>
                          <a:latin typeface="Arial" panose="020B0604020202020204" pitchFamily="34" charset="0"/>
                          <a:ea typeface="맑은 고딕" panose="020B0503020000020004" pitchFamily="50" charset="-127"/>
                        </a:rPr>
                        <a:t>4.1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a:solidFill>
                            <a:srgbClr val="000000"/>
                          </a:solidFill>
                          <a:effectLst/>
                          <a:latin typeface="Arial" panose="020B0604020202020204" pitchFamily="34" charset="0"/>
                          <a:ea typeface="맑은 고딕" panose="020B0503020000020004" pitchFamily="50" charset="-127"/>
                        </a:rPr>
                        <a:t>4.5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Peugeot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4.7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5.0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5.1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5.8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Tesla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err="1">
                          <a:solidFill>
                            <a:srgbClr val="000000"/>
                          </a:solidFill>
                          <a:effectLst/>
                          <a:latin typeface="Arial" panose="020B0604020202020204" pitchFamily="34" charset="0"/>
                          <a:ea typeface="맑은 고딕" panose="020B0503020000020004" pitchFamily="50" charset="-127"/>
                        </a:rPr>
                        <a:t>Ssangyong</a:t>
                      </a:r>
                      <a:endParaRPr lang="en-US" sz="1100" b="0" i="0" u="none" strike="noStrike" dirty="0">
                        <a:solidFill>
                          <a:srgbClr val="000000"/>
                        </a:solidFill>
                        <a:effectLst/>
                        <a:latin typeface="Arial" panose="020B0604020202020204" pitchFamily="34" charset="0"/>
                        <a:ea typeface="맑은 고딕" panose="020B0503020000020004" pitchFamily="50" charset="-127"/>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Genesis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8657104"/>
                  </a:ext>
                </a:extLst>
              </a:tr>
              <a:tr h="251252">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7.1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1252">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8.9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1252">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84347" y="2531430"/>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14]</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Misdiagnosis experience rate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p>
        </p:txBody>
      </p:sp>
      <p:sp>
        <p:nvSpPr>
          <p:cNvPr id="14" name="직사각형 13">
            <a:extLst>
              <a:ext uri="{FF2B5EF4-FFF2-40B4-BE49-F238E27FC236}">
                <a16:creationId xmlns:a16="http://schemas.microsoft.com/office/drawing/2014/main" id="{A79A2247-5F5C-4AD8-9788-9982F53F0C9A}"/>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Outcome Check</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29" name="직사각형 28">
            <a:extLst>
              <a:ext uri="{FF2B5EF4-FFF2-40B4-BE49-F238E27FC236}">
                <a16:creationId xmlns:a16="http://schemas.microsoft.com/office/drawing/2014/main" id="{EB684E7C-FD73-4E0F-B789-BA4D8C0D5DAB}"/>
              </a:ext>
            </a:extLst>
          </p:cNvPr>
          <p:cNvSpPr/>
          <p:nvPr/>
        </p:nvSpPr>
        <p:spPr>
          <a:xfrm>
            <a:off x="703075" y="1496616"/>
            <a:ext cx="6431150" cy="1078757"/>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Misdiagnosis experience rate was 7.1%, with domestic vehicle</a:t>
            </a:r>
            <a:r>
              <a:rPr lang="ko-KR" altLang="en-US" sz="1300" b="1" kern="100" spc="-70" dirty="0">
                <a:ln>
                  <a:solidFill>
                    <a:prstClr val="white">
                      <a:alpha val="0"/>
                    </a:prstClr>
                  </a:solidFill>
                </a:ln>
                <a:solidFill>
                  <a:schemeClr val="tx1">
                    <a:lumMod val="75000"/>
                    <a:lumOff val="25000"/>
                  </a:schemeClr>
                </a:solidFill>
                <a:cs typeface="Times New Roman" panose="02020603050405020304" pitchFamily="18" charset="0"/>
              </a:rPr>
              <a:t> </a:t>
            </a: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owners experienced 2.4%p higher than imported vehicle owners.</a:t>
            </a:r>
            <a:br>
              <a:rPr lang="ko-KR" altLang="en-US" sz="1300" b="1" kern="100" spc="-70" dirty="0">
                <a:ln>
                  <a:solidFill>
                    <a:prstClr val="white">
                      <a:alpha val="0"/>
                    </a:prstClr>
                  </a:solidFill>
                </a:ln>
                <a:solidFill>
                  <a:srgbClr val="C00000"/>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Brands with a low misdiagnosis rate were Toyota(3.7%) and VW(4.1%)</a:t>
            </a:r>
            <a:br>
              <a:rPr lang="ko-KR" altLang="en-US" sz="1200" kern="100" spc="-70" dirty="0">
                <a:ln>
                  <a:solidFill>
                    <a:prstClr val="white">
                      <a:alpha val="0"/>
                    </a:prstClr>
                  </a:solidFill>
                </a:ln>
                <a:solidFill>
                  <a:prstClr val="black"/>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err="1">
                <a:ln>
                  <a:solidFill>
                    <a:prstClr val="white">
                      <a:alpha val="0"/>
                    </a:prstClr>
                  </a:solidFill>
                </a:ln>
                <a:solidFill>
                  <a:prstClr val="black"/>
                </a:solidFill>
                <a:cs typeface="Times New Roman" panose="02020603050405020304" pitchFamily="18" charset="0"/>
              </a:rPr>
              <a:t>Ssangyong</a:t>
            </a:r>
            <a:r>
              <a:rPr lang="en-US" altLang="ko-KR" sz="1200" kern="100" spc="-70" dirty="0">
                <a:ln>
                  <a:solidFill>
                    <a:prstClr val="white">
                      <a:alpha val="0"/>
                    </a:prstClr>
                  </a:solidFill>
                </a:ln>
                <a:solidFill>
                  <a:prstClr val="black"/>
                </a:solidFill>
                <a:cs typeface="Times New Roman" panose="02020603050405020304" pitchFamily="18" charset="0"/>
              </a:rPr>
              <a:t>, amongst domestic brands, was the only brand to be included in the top 10 (6.0%)</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22" name="사각형: 둥근 모서리 21">
            <a:extLst>
              <a:ext uri="{FF2B5EF4-FFF2-40B4-BE49-F238E27FC236}">
                <a16:creationId xmlns:a16="http://schemas.microsoft.com/office/drawing/2014/main" id="{4861980E-E73D-4DE2-8C81-77E6B6C5C984}"/>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04</a:t>
            </a:r>
            <a:endParaRPr lang="ko-KR" altLang="en-US" b="1" kern="0" spc="-30" dirty="0">
              <a:ln>
                <a:solidFill>
                  <a:srgbClr val="4472C4">
                    <a:alpha val="0"/>
                  </a:srgbClr>
                </a:solidFill>
              </a:ln>
              <a:solidFill>
                <a:prstClr val="white"/>
              </a:solidFill>
              <a:latin typeface="+mn-ea"/>
            </a:endParaRPr>
          </a:p>
        </p:txBody>
      </p:sp>
      <p:sp>
        <p:nvSpPr>
          <p:cNvPr id="23" name="사각형: 둥근 모서리 22">
            <a:extLst>
              <a:ext uri="{FF2B5EF4-FFF2-40B4-BE49-F238E27FC236}">
                <a16:creationId xmlns:a16="http://schemas.microsoft.com/office/drawing/2014/main" id="{85528326-9D19-4C05-95E4-DDDC9F88E1D5}"/>
              </a:ext>
            </a:extLst>
          </p:cNvPr>
          <p:cNvSpPr/>
          <p:nvPr/>
        </p:nvSpPr>
        <p:spPr>
          <a:xfrm>
            <a:off x="485032" y="15454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5894024F-A47E-ECF8-FF40-4CE2EF6EF2BD}"/>
              </a:ext>
            </a:extLst>
          </p:cNvPr>
          <p:cNvSpPr txBox="1"/>
          <p:nvPr/>
        </p:nvSpPr>
        <p:spPr>
          <a:xfrm>
            <a:off x="571501" y="7188200"/>
            <a:ext cx="5727700" cy="461665"/>
          </a:xfrm>
          <a:prstGeom prst="rect">
            <a:avLst/>
          </a:prstGeom>
          <a:noFill/>
        </p:spPr>
        <p:txBody>
          <a:bodyPr wrap="square" rtlCol="0">
            <a:spAutoFit/>
          </a:bodyPr>
          <a:lstStyle/>
          <a:p>
            <a:r>
              <a:rPr lang="en-US" altLang="ko-KR" sz="1200" dirty="0"/>
              <a:t>Q: I have experience in getting the wrong part repaired because of a misdiagnosis (Yes/No)</a:t>
            </a:r>
            <a:endParaRPr lang="ko-KR" altLang="en-US" sz="1200" dirty="0"/>
          </a:p>
        </p:txBody>
      </p:sp>
    </p:spTree>
    <p:extLst>
      <p:ext uri="{BB962C8B-B14F-4D97-AF65-F5344CB8AC3E}">
        <p14:creationId xmlns:p14="http://schemas.microsoft.com/office/powerpoint/2010/main" val="3787365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직사각형 57">
            <a:extLst>
              <a:ext uri="{FF2B5EF4-FFF2-40B4-BE49-F238E27FC236}">
                <a16:creationId xmlns:a16="http://schemas.microsoft.com/office/drawing/2014/main" id="{23DF27BE-35C6-4183-96B4-795E8CC56C0B}"/>
              </a:ext>
            </a:extLst>
          </p:cNvPr>
          <p:cNvSpPr/>
          <p:nvPr/>
        </p:nvSpPr>
        <p:spPr>
          <a:xfrm>
            <a:off x="484347" y="1728560"/>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15] Excessive repair experience rate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sp>
        <p:nvSpPr>
          <p:cNvPr id="28" name="직사각형 27">
            <a:extLst>
              <a:ext uri="{FF2B5EF4-FFF2-40B4-BE49-F238E27FC236}">
                <a16:creationId xmlns:a16="http://schemas.microsoft.com/office/drawing/2014/main" id="{B48B8126-D072-4D82-8719-203597E93AD2}"/>
              </a:ext>
            </a:extLst>
          </p:cNvPr>
          <p:cNvSpPr/>
          <p:nvPr/>
        </p:nvSpPr>
        <p:spPr>
          <a:xfrm>
            <a:off x="692695" y="979170"/>
            <a:ext cx="6965405" cy="597471"/>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Excessive repair experience rate was </a:t>
            </a:r>
            <a:r>
              <a:rPr lang="en-US" altLang="ko-KR" sz="1300" b="1" u="sng" kern="100" spc="-70" dirty="0">
                <a:ln>
                  <a:solidFill>
                    <a:prstClr val="white">
                      <a:alpha val="0"/>
                    </a:prstClr>
                  </a:solidFill>
                </a:ln>
                <a:solidFill>
                  <a:schemeClr val="tx1">
                    <a:lumMod val="75000"/>
                    <a:lumOff val="25000"/>
                  </a:schemeClr>
                </a:solidFill>
                <a:cs typeface="Times New Roman" panose="02020603050405020304" pitchFamily="18" charset="0"/>
              </a:rPr>
              <a:t>6.4%</a:t>
            </a:r>
          </a:p>
          <a:p>
            <a:pPr>
              <a:lnSpc>
                <a:spcPct val="130000"/>
              </a:lnSpc>
            </a:pPr>
            <a:r>
              <a:rPr lang="en-US" altLang="ko-KR" sz="1300" kern="100" spc="-70" dirty="0">
                <a:ln>
                  <a:solidFill>
                    <a:schemeClr val="bg1">
                      <a:alpha val="0"/>
                    </a:schemeClr>
                  </a:solidFill>
                </a:ln>
                <a:latin typeface="+mn-ea"/>
                <a:cs typeface="Times New Roman" panose="02020603050405020304" pitchFamily="18" charset="0"/>
              </a:rPr>
              <a:t>- Brands with a low excessive repair experience rate were Tesla (1.6 %) and Nissan (3.0 %)</a:t>
            </a:r>
            <a:endParaRPr lang="ko-KR" altLang="en-US" sz="1300" kern="100" spc="-70" dirty="0">
              <a:ln>
                <a:solidFill>
                  <a:schemeClr val="bg1">
                    <a:alpha val="0"/>
                  </a:schemeClr>
                </a:solidFill>
              </a:ln>
              <a:latin typeface="+mn-ea"/>
              <a:cs typeface="Times New Roman" panose="02020603050405020304" pitchFamily="18" charset="0"/>
            </a:endParaRPr>
          </a:p>
        </p:txBody>
      </p:sp>
      <p:graphicFrame>
        <p:nvGraphicFramePr>
          <p:cNvPr id="24" name="표 23">
            <a:extLst>
              <a:ext uri="{FF2B5EF4-FFF2-40B4-BE49-F238E27FC236}">
                <a16:creationId xmlns:a16="http://schemas.microsoft.com/office/drawing/2014/main" id="{9D9A9095-2656-461B-B917-578BB024818E}"/>
              </a:ext>
            </a:extLst>
          </p:cNvPr>
          <p:cNvGraphicFramePr>
            <a:graphicFrameLocks noGrp="1"/>
          </p:cNvGraphicFramePr>
          <p:nvPr/>
        </p:nvGraphicFramePr>
        <p:xfrm>
          <a:off x="571501" y="2001796"/>
          <a:ext cx="5727700" cy="4599463"/>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Excessive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Repair Exp. Rate(%)</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Tesla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315463">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a:solidFill>
                            <a:srgbClr val="000000"/>
                          </a:solidFill>
                          <a:effectLst/>
                          <a:latin typeface="Arial" panose="020B0604020202020204" pitchFamily="34" charset="0"/>
                          <a:ea typeface="맑은 고딕" panose="020B0503020000020004" pitchFamily="50" charset="-127"/>
                          <a:cs typeface="+mn-cs"/>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98127785"/>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4.6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6497035"/>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46928569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76514079"/>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Hyundai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Land Rover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(117)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603638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531341889"/>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9" name="사각형: 둥근 모서리 8">
            <a:extLst>
              <a:ext uri="{FF2B5EF4-FFF2-40B4-BE49-F238E27FC236}">
                <a16:creationId xmlns:a16="http://schemas.microsoft.com/office/drawing/2014/main" id="{F5603C52-D18A-46CD-8AFC-C9009EDEDC81}"/>
              </a:ext>
            </a:extLst>
          </p:cNvPr>
          <p:cNvSpPr/>
          <p:nvPr/>
        </p:nvSpPr>
        <p:spPr>
          <a:xfrm>
            <a:off x="485032" y="1024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51E17D57-F5E8-8090-5E6E-1F14E6508696}"/>
              </a:ext>
            </a:extLst>
          </p:cNvPr>
          <p:cNvSpPr txBox="1"/>
          <p:nvPr/>
        </p:nvSpPr>
        <p:spPr>
          <a:xfrm>
            <a:off x="571501" y="6680200"/>
            <a:ext cx="5727700" cy="461665"/>
          </a:xfrm>
          <a:prstGeom prst="rect">
            <a:avLst/>
          </a:prstGeom>
          <a:noFill/>
        </p:spPr>
        <p:txBody>
          <a:bodyPr wrap="square" rtlCol="0">
            <a:spAutoFit/>
          </a:bodyPr>
          <a:lstStyle/>
          <a:p>
            <a:r>
              <a:rPr lang="en-US" altLang="ko-KR" sz="1200" dirty="0"/>
              <a:t>Q: I have experience in getting excessive/unnecessary repair/maintenance (Yes/No)</a:t>
            </a:r>
            <a:endParaRPr lang="ko-KR" altLang="en-US" sz="1200" dirty="0"/>
          </a:p>
        </p:txBody>
      </p:sp>
    </p:spTree>
    <p:extLst>
      <p:ext uri="{BB962C8B-B14F-4D97-AF65-F5344CB8AC3E}">
        <p14:creationId xmlns:p14="http://schemas.microsoft.com/office/powerpoint/2010/main" val="2219542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7" y="1984218"/>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16] Arbitrary repair experienced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nvGraphicFramePr>
        <p:xfrm>
          <a:off x="571501" y="2257454"/>
          <a:ext cx="5727700" cy="446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Arbitrary Repair Exp. Rate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Tesla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9972850"/>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Genesis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9195500"/>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Cadillac</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9624826"/>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468974565"/>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7764407"/>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47547977"/>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2393121"/>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027935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Peugeot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6036383"/>
                  </a:ext>
                </a:extLst>
              </a:tr>
              <a:tr h="234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34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34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17" name="직사각형 16">
            <a:extLst>
              <a:ext uri="{FF2B5EF4-FFF2-40B4-BE49-F238E27FC236}">
                <a16:creationId xmlns:a16="http://schemas.microsoft.com/office/drawing/2014/main" id="{166C644F-A889-4C0C-AB4D-4CB475E53AD0}"/>
              </a:ext>
            </a:extLst>
          </p:cNvPr>
          <p:cNvSpPr/>
          <p:nvPr/>
        </p:nvSpPr>
        <p:spPr>
          <a:xfrm>
            <a:off x="692695" y="979170"/>
            <a:ext cx="5616029" cy="578620"/>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Arbitrary repair experience rate was </a:t>
            </a:r>
            <a:r>
              <a:rPr lang="en-US" altLang="ko-KR" sz="1300" b="1" u="sng" kern="100" spc="-70" dirty="0">
                <a:ln>
                  <a:solidFill>
                    <a:prstClr val="white">
                      <a:alpha val="0"/>
                    </a:prstClr>
                  </a:solidFill>
                </a:ln>
                <a:solidFill>
                  <a:schemeClr val="tx1">
                    <a:lumMod val="75000"/>
                    <a:lumOff val="25000"/>
                  </a:schemeClr>
                </a:solidFill>
                <a:cs typeface="Times New Roman" panose="02020603050405020304" pitchFamily="18" charset="0"/>
              </a:rPr>
              <a:t>4.9%</a:t>
            </a:r>
          </a:p>
          <a:p>
            <a:pPr marL="171450" indent="-171450">
              <a:lnSpc>
                <a:spcPct val="130000"/>
              </a:lnSpc>
              <a:buFontTx/>
              <a:buChar char="-"/>
            </a:pPr>
            <a:r>
              <a:rPr lang="en-US" altLang="ko-KR" sz="1200" kern="100" spc="-70" dirty="0">
                <a:ln>
                  <a:solidFill>
                    <a:prstClr val="white">
                      <a:alpha val="0"/>
                    </a:prstClr>
                  </a:solidFill>
                </a:ln>
                <a:solidFill>
                  <a:prstClr val="black"/>
                </a:solidFill>
                <a:cs typeface="Times New Roman" panose="02020603050405020304" pitchFamily="18" charset="0"/>
              </a:rPr>
              <a:t>Brands with a low arbitrary repair rate were Tesla (2.1%) and VW (2.3%)</a:t>
            </a:r>
            <a:endParaRPr lang="ko-KR" altLang="en-US" sz="1200" kern="100" spc="-70" dirty="0">
              <a:ln>
                <a:solidFill>
                  <a:prstClr val="white">
                    <a:alpha val="0"/>
                  </a:prstClr>
                </a:solidFill>
              </a:ln>
              <a:solidFill>
                <a:prstClr val="black"/>
              </a:solidFill>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FA3D7B1E-525A-45F6-B994-7F7B5F9FD271}"/>
              </a:ext>
            </a:extLst>
          </p:cNvPr>
          <p:cNvSpPr/>
          <p:nvPr/>
        </p:nvSpPr>
        <p:spPr>
          <a:xfrm>
            <a:off x="485032" y="1024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B37CAE3B-5118-79F7-6133-9617E6B1E25C}"/>
              </a:ext>
            </a:extLst>
          </p:cNvPr>
          <p:cNvSpPr txBox="1"/>
          <p:nvPr/>
        </p:nvSpPr>
        <p:spPr>
          <a:xfrm>
            <a:off x="571500" y="6845300"/>
            <a:ext cx="6083299" cy="461665"/>
          </a:xfrm>
          <a:prstGeom prst="rect">
            <a:avLst/>
          </a:prstGeom>
          <a:noFill/>
        </p:spPr>
        <p:txBody>
          <a:bodyPr wrap="square" rtlCol="0">
            <a:spAutoFit/>
          </a:bodyPr>
          <a:lstStyle/>
          <a:p>
            <a:r>
              <a:rPr lang="en-US" altLang="ko-KR" sz="1200" dirty="0"/>
              <a:t>Q: I have experience in not being informed about the changed repair in advance.(Yes/No)</a:t>
            </a:r>
            <a:endParaRPr lang="ko-KR" altLang="en-US" sz="1200" dirty="0"/>
          </a:p>
        </p:txBody>
      </p:sp>
    </p:spTree>
    <p:extLst>
      <p:ext uri="{BB962C8B-B14F-4D97-AF65-F5344CB8AC3E}">
        <p14:creationId xmlns:p14="http://schemas.microsoft.com/office/powerpoint/2010/main" val="1903552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7" y="1984218"/>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17] Recurring problems experience rate by brand (In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nvGraphicFramePr>
        <p:xfrm>
          <a:off x="571501" y="2257454"/>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동일 문제 발생률</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Cadillac</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0.0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a:solidFill>
                            <a:srgbClr val="000000"/>
                          </a:solidFill>
                          <a:effectLst/>
                          <a:latin typeface="Arial" panose="020B0604020202020204" pitchFamily="34" charset="0"/>
                          <a:ea typeface="맑은 고딕" panose="020B0503020000020004" pitchFamily="50" charset="-127"/>
                          <a:cs typeface="+mn-cs"/>
                        </a:rPr>
                        <a:t>MINI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4.6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7.1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7.7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8.1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271417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3087298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Infiniti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9298838"/>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13.6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17" name="직사각형 16">
            <a:extLst>
              <a:ext uri="{FF2B5EF4-FFF2-40B4-BE49-F238E27FC236}">
                <a16:creationId xmlns:a16="http://schemas.microsoft.com/office/drawing/2014/main" id="{166C644F-A889-4C0C-AB4D-4CB475E53AD0}"/>
              </a:ext>
            </a:extLst>
          </p:cNvPr>
          <p:cNvSpPr/>
          <p:nvPr/>
        </p:nvSpPr>
        <p:spPr>
          <a:xfrm>
            <a:off x="692695" y="979170"/>
            <a:ext cx="5616029" cy="818686"/>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cs typeface="Times New Roman" panose="02020603050405020304" pitchFamily="18" charset="0"/>
              </a:rPr>
              <a:t>Recurring problem experience rate was </a:t>
            </a:r>
            <a:r>
              <a:rPr lang="en-US" altLang="ko-KR" sz="1300" b="1" u="sng" kern="100" spc="-70" dirty="0">
                <a:ln>
                  <a:solidFill>
                    <a:prstClr val="white">
                      <a:alpha val="0"/>
                    </a:prstClr>
                  </a:solidFill>
                </a:ln>
                <a:cs typeface="Times New Roman" panose="02020603050405020304" pitchFamily="18" charset="0"/>
              </a:rPr>
              <a:t>10.2%</a:t>
            </a:r>
          </a:p>
          <a:p>
            <a:pPr marL="171450" indent="-171450">
              <a:lnSpc>
                <a:spcPct val="130000"/>
              </a:lnSpc>
              <a:buFontTx/>
              <a:buChar char="-"/>
            </a:pPr>
            <a:r>
              <a:rPr lang="en-US" altLang="ko-KR" sz="1200" kern="100" spc="-70" dirty="0">
                <a:ln>
                  <a:solidFill>
                    <a:prstClr val="white">
                      <a:alpha val="0"/>
                    </a:prstClr>
                  </a:solidFill>
                </a:ln>
                <a:solidFill>
                  <a:prstClr val="black"/>
                </a:solidFill>
                <a:cs typeface="Times New Roman" panose="02020603050405020304" pitchFamily="18" charset="0"/>
              </a:rPr>
              <a:t>Brands with a low recurring problem experience rate were Cadillac (0%) and Lexus (2.2%)</a:t>
            </a:r>
            <a:endParaRPr lang="ko-KR" altLang="en-US" sz="1200" kern="100" spc="-70" dirty="0">
              <a:ln>
                <a:solidFill>
                  <a:prstClr val="white">
                    <a:alpha val="0"/>
                  </a:prstClr>
                </a:solidFill>
              </a:ln>
              <a:solidFill>
                <a:prstClr val="black"/>
              </a:solidFill>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D33A996E-89F4-4847-BBE7-3F7BB0565EA3}"/>
              </a:ext>
            </a:extLst>
          </p:cNvPr>
          <p:cNvSpPr/>
          <p:nvPr/>
        </p:nvSpPr>
        <p:spPr>
          <a:xfrm>
            <a:off x="485032" y="1024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4</a:t>
            </a:r>
            <a:endParaRPr lang="ko-KR" altLang="en-US" sz="1300" b="1" kern="0" spc="-30" dirty="0">
              <a:ln>
                <a:solidFill>
                  <a:srgbClr val="4472C4">
                    <a:alpha val="0"/>
                  </a:srgbClr>
                </a:solidFill>
              </a:ln>
              <a:latin typeface="+mn-ea"/>
            </a:endParaRPr>
          </a:p>
        </p:txBody>
      </p:sp>
      <p:sp>
        <p:nvSpPr>
          <p:cNvPr id="19" name="TextBox 18">
            <a:extLst>
              <a:ext uri="{FF2B5EF4-FFF2-40B4-BE49-F238E27FC236}">
                <a16:creationId xmlns:a16="http://schemas.microsoft.com/office/drawing/2014/main" id="{5A3543C3-BE92-0CE4-D123-4D29EA0E2484}"/>
              </a:ext>
            </a:extLst>
          </p:cNvPr>
          <p:cNvSpPr txBox="1"/>
          <p:nvPr/>
        </p:nvSpPr>
        <p:spPr>
          <a:xfrm>
            <a:off x="571501" y="6667500"/>
            <a:ext cx="5727700" cy="461665"/>
          </a:xfrm>
          <a:prstGeom prst="rect">
            <a:avLst/>
          </a:prstGeom>
          <a:noFill/>
        </p:spPr>
        <p:txBody>
          <a:bodyPr wrap="square" rtlCol="0">
            <a:spAutoFit/>
          </a:bodyPr>
          <a:lstStyle/>
          <a:p>
            <a:r>
              <a:rPr lang="en-US" altLang="ko-KR" sz="1200" dirty="0"/>
              <a:t>Q: I have experience in recurring problems after the repair/maintenance (Yes/No)</a:t>
            </a:r>
            <a:endParaRPr lang="ko-KR" altLang="en-US" sz="1200" dirty="0"/>
          </a:p>
        </p:txBody>
      </p:sp>
    </p:spTree>
    <p:extLst>
      <p:ext uri="{BB962C8B-B14F-4D97-AF65-F5344CB8AC3E}">
        <p14:creationId xmlns:p14="http://schemas.microsoft.com/office/powerpoint/2010/main" val="4131829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직사각형 13">
            <a:extLst>
              <a:ext uri="{FF2B5EF4-FFF2-40B4-BE49-F238E27FC236}">
                <a16:creationId xmlns:a16="http://schemas.microsoft.com/office/drawing/2014/main" id="{A79A2247-5F5C-4AD8-9788-9982F53F0C9A}"/>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Payment</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22" name="사각형: 둥근 모서리 21">
            <a:extLst>
              <a:ext uri="{FF2B5EF4-FFF2-40B4-BE49-F238E27FC236}">
                <a16:creationId xmlns:a16="http://schemas.microsoft.com/office/drawing/2014/main" id="{4861980E-E73D-4DE2-8C81-77E6B6C5C984}"/>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05</a:t>
            </a:r>
            <a:endParaRPr lang="ko-KR" altLang="en-US" b="1" kern="0" spc="-30" dirty="0">
              <a:ln>
                <a:solidFill>
                  <a:srgbClr val="4472C4">
                    <a:alpha val="0"/>
                  </a:srgbClr>
                </a:solidFill>
              </a:ln>
              <a:solidFill>
                <a:prstClr val="white"/>
              </a:solidFill>
              <a:latin typeface="+mn-ea"/>
            </a:endParaRPr>
          </a:p>
        </p:txBody>
      </p:sp>
      <p:graphicFrame>
        <p:nvGraphicFramePr>
          <p:cNvPr id="2" name="표 1">
            <a:extLst>
              <a:ext uri="{FF2B5EF4-FFF2-40B4-BE49-F238E27FC236}">
                <a16:creationId xmlns:a16="http://schemas.microsoft.com/office/drawing/2014/main" id="{7FA1DECE-0DE7-DDF1-DF63-B360E33BD21B}"/>
              </a:ext>
            </a:extLst>
          </p:cNvPr>
          <p:cNvGraphicFramePr>
            <a:graphicFrameLocks noGrp="1"/>
          </p:cNvGraphicFramePr>
          <p:nvPr/>
        </p:nvGraphicFramePr>
        <p:xfrm>
          <a:off x="571501" y="2918868"/>
          <a:ext cx="5727700" cy="4032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Repair Cost (10,000 KRW)</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41.3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Hyundai</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44.9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Kia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(440)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45.3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47.4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51.2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Renault Korea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66.6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68.6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69.2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MINI</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71.4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Peugeot</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81.3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82.8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48.8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98.2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3" name="직사각형 2">
            <a:extLst>
              <a:ext uri="{FF2B5EF4-FFF2-40B4-BE49-F238E27FC236}">
                <a16:creationId xmlns:a16="http://schemas.microsoft.com/office/drawing/2014/main" id="{DBD54B51-44BC-F10B-3A83-B2AA95D60B62}"/>
              </a:ext>
            </a:extLst>
          </p:cNvPr>
          <p:cNvSpPr/>
          <p:nvPr/>
        </p:nvSpPr>
        <p:spPr>
          <a:xfrm>
            <a:off x="484347" y="2641495"/>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19] Cost per repair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p>
        </p:txBody>
      </p:sp>
      <p:sp>
        <p:nvSpPr>
          <p:cNvPr id="4" name="직사각형 3">
            <a:extLst>
              <a:ext uri="{FF2B5EF4-FFF2-40B4-BE49-F238E27FC236}">
                <a16:creationId xmlns:a16="http://schemas.microsoft.com/office/drawing/2014/main" id="{86D4FBFC-D82B-AC4D-62E5-3C55149CA133}"/>
              </a:ext>
            </a:extLst>
          </p:cNvPr>
          <p:cNvSpPr/>
          <p:nvPr/>
        </p:nvSpPr>
        <p:spPr>
          <a:xfrm>
            <a:off x="692695" y="1606681"/>
            <a:ext cx="6198643" cy="1077603"/>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The average cost per repair/maintenance was </a:t>
            </a:r>
            <a:r>
              <a:rPr lang="en-US" altLang="ko-KR" sz="1300" b="1" u="sng" kern="100" spc="-70" dirty="0">
                <a:ln>
                  <a:solidFill>
                    <a:prstClr val="white">
                      <a:alpha val="0"/>
                    </a:prstClr>
                  </a:solidFill>
                </a:ln>
                <a:solidFill>
                  <a:prstClr val="black"/>
                </a:solidFill>
                <a:cs typeface="Times New Roman" panose="02020603050405020304" pitchFamily="18" charset="0"/>
              </a:rPr>
              <a:t>828,000 KRW</a:t>
            </a:r>
          </a:p>
          <a:p>
            <a:pPr marL="171450" indent="-171450">
              <a:lnSpc>
                <a:spcPct val="130000"/>
              </a:lnSpc>
              <a:buFontTx/>
              <a:buChar char="-"/>
            </a:pPr>
            <a:r>
              <a:rPr lang="en-US" altLang="ko-KR" sz="1200" kern="100" spc="-70" dirty="0">
                <a:ln>
                  <a:solidFill>
                    <a:prstClr val="white">
                      <a:alpha val="0"/>
                    </a:prstClr>
                  </a:solidFill>
                </a:ln>
                <a:solidFill>
                  <a:prstClr val="black"/>
                </a:solidFill>
                <a:cs typeface="Times New Roman" panose="02020603050405020304" pitchFamily="18" charset="0"/>
              </a:rPr>
              <a:t>GM Korea (413,000 KRW) and Hyundai (449,000 KRW) showed a relatively low repair/maintenance cost.</a:t>
            </a:r>
          </a:p>
          <a:p>
            <a:pPr marL="171450" indent="-171450">
              <a:lnSpc>
                <a:spcPct val="130000"/>
              </a:lnSpc>
              <a:buFontTx/>
              <a:buChar char="-"/>
            </a:pPr>
            <a:r>
              <a:rPr lang="en-US" altLang="ko-KR" sz="1300" kern="100" spc="-70" dirty="0">
                <a:ln>
                  <a:solidFill>
                    <a:schemeClr val="bg1">
                      <a:alpha val="0"/>
                    </a:schemeClr>
                  </a:solidFill>
                </a:ln>
                <a:latin typeface="+mn-ea"/>
                <a:cs typeface="Times New Roman" panose="02020603050405020304" pitchFamily="18" charset="0"/>
              </a:rPr>
              <a:t>Toyota was the only imported brand included in the lowest 5 brands at 512,000 KRW.</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5" name="사각형: 둥근 모서리 4">
            <a:extLst>
              <a:ext uri="{FF2B5EF4-FFF2-40B4-BE49-F238E27FC236}">
                <a16:creationId xmlns:a16="http://schemas.microsoft.com/office/drawing/2014/main" id="{E9694BF0-CA79-A994-7FD6-554243A1D3BD}"/>
              </a:ext>
            </a:extLst>
          </p:cNvPr>
          <p:cNvSpPr/>
          <p:nvPr/>
        </p:nvSpPr>
        <p:spPr>
          <a:xfrm>
            <a:off x="485032" y="1659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6" name="TextBox 5">
            <a:extLst>
              <a:ext uri="{FF2B5EF4-FFF2-40B4-BE49-F238E27FC236}">
                <a16:creationId xmlns:a16="http://schemas.microsoft.com/office/drawing/2014/main" id="{7E62BA58-D074-7871-29E8-548BF0A08466}"/>
              </a:ext>
            </a:extLst>
          </p:cNvPr>
          <p:cNvSpPr txBox="1"/>
          <p:nvPr/>
        </p:nvSpPr>
        <p:spPr>
          <a:xfrm>
            <a:off x="565150" y="7076282"/>
            <a:ext cx="5727700" cy="461665"/>
          </a:xfrm>
          <a:prstGeom prst="rect">
            <a:avLst/>
          </a:prstGeom>
          <a:noFill/>
        </p:spPr>
        <p:txBody>
          <a:bodyPr wrap="square" rtlCol="0">
            <a:spAutoFit/>
          </a:bodyPr>
          <a:lstStyle/>
          <a:p>
            <a:r>
              <a:rPr lang="en-US" altLang="ko-KR" sz="1200" dirty="0"/>
              <a:t>Q: What was the approximate cost of the total service you paid when you had your vehicle serviced at the garage?</a:t>
            </a:r>
            <a:endParaRPr lang="ko-KR" altLang="en-US" sz="1200" dirty="0"/>
          </a:p>
        </p:txBody>
      </p:sp>
    </p:spTree>
    <p:extLst>
      <p:ext uri="{BB962C8B-B14F-4D97-AF65-F5344CB8AC3E}">
        <p14:creationId xmlns:p14="http://schemas.microsoft.com/office/powerpoint/2010/main" val="2287193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6" y="1859038"/>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20] Discount experience rate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nvGraphicFramePr>
        <p:xfrm>
          <a:off x="571500" y="2132274"/>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Repair discount experience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36.1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a:solidFill>
                            <a:srgbClr val="000000"/>
                          </a:solidFill>
                          <a:effectLst/>
                          <a:latin typeface="Arial" panose="020B0604020202020204" pitchFamily="34" charset="0"/>
                          <a:ea typeface="맑은 고딕" panose="020B0503020000020004" pitchFamily="50" charset="-127"/>
                          <a:cs typeface="+mn-cs"/>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34.1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29.7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29.4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29.4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Infiniti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29.3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28.9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MINI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27.4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Peugeot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271417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3087298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25.8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9298838"/>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27.0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24.9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5" name="직사각형 4">
            <a:extLst>
              <a:ext uri="{FF2B5EF4-FFF2-40B4-BE49-F238E27FC236}">
                <a16:creationId xmlns:a16="http://schemas.microsoft.com/office/drawing/2014/main" id="{9CAEB1DA-CDBF-431E-A22F-91EF47B7FD61}"/>
              </a:ext>
            </a:extLst>
          </p:cNvPr>
          <p:cNvSpPr/>
          <p:nvPr/>
        </p:nvSpPr>
        <p:spPr>
          <a:xfrm>
            <a:off x="683171" y="879794"/>
            <a:ext cx="5999569" cy="818686"/>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solidFill>
                  <a:prstClr val="black"/>
                </a:solidFill>
                <a:cs typeface="Times New Roman" panose="02020603050405020304" pitchFamily="18" charset="0"/>
              </a:rPr>
              <a:t>25.4%</a:t>
            </a:r>
            <a:r>
              <a:rPr lang="en-US" altLang="ko-KR" sz="1300" b="1" kern="100" spc="-70" dirty="0">
                <a:ln>
                  <a:solidFill>
                    <a:prstClr val="white">
                      <a:alpha val="0"/>
                    </a:prstClr>
                  </a:solidFill>
                </a:ln>
                <a:solidFill>
                  <a:prstClr val="black"/>
                </a:solidFill>
                <a:cs typeface="Times New Roman" panose="02020603050405020304" pitchFamily="18" charset="0"/>
              </a:rPr>
              <a:t> of customers experienced ‘Discount on the repair/maintenance bill’.</a:t>
            </a:r>
          </a:p>
          <a:p>
            <a:pPr>
              <a:lnSpc>
                <a:spcPct val="130000"/>
              </a:lnSpc>
            </a:pPr>
            <a:r>
              <a:rPr lang="en-US" altLang="ko-KR" sz="1200" kern="100" spc="-70" dirty="0">
                <a:ln>
                  <a:solidFill>
                    <a:prstClr val="white">
                      <a:alpha val="0"/>
                    </a:prstClr>
                  </a:solidFill>
                </a:ln>
                <a:solidFill>
                  <a:prstClr val="black"/>
                </a:solidFill>
                <a:latin typeface="+mn-ea"/>
                <a:cs typeface="Times New Roman" panose="02020603050405020304" pitchFamily="18" charset="0"/>
              </a:rPr>
              <a:t>- Brands with the most discounts on the repair/maintenance bill were Nissan (36.1%) and Porsche (34.1%)</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30" name="사각형: 둥근 모서리 29">
            <a:extLst>
              <a:ext uri="{FF2B5EF4-FFF2-40B4-BE49-F238E27FC236}">
                <a16:creationId xmlns:a16="http://schemas.microsoft.com/office/drawing/2014/main" id="{AA8B4054-D3B6-4515-A3F5-11502748C0F6}"/>
              </a:ext>
            </a:extLst>
          </p:cNvPr>
          <p:cNvSpPr/>
          <p:nvPr/>
        </p:nvSpPr>
        <p:spPr>
          <a:xfrm>
            <a:off x="485032" y="9231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84BF6A74-B9BE-E0AC-D67D-F7B522FF12CB}"/>
              </a:ext>
            </a:extLst>
          </p:cNvPr>
          <p:cNvSpPr txBox="1"/>
          <p:nvPr/>
        </p:nvSpPr>
        <p:spPr>
          <a:xfrm>
            <a:off x="565150" y="6504782"/>
            <a:ext cx="5727700" cy="461665"/>
          </a:xfrm>
          <a:prstGeom prst="rect">
            <a:avLst/>
          </a:prstGeom>
          <a:noFill/>
        </p:spPr>
        <p:txBody>
          <a:bodyPr wrap="square" rtlCol="0">
            <a:spAutoFit/>
          </a:bodyPr>
          <a:lstStyle/>
          <a:p>
            <a:r>
              <a:rPr lang="en-US" altLang="ko-KR" sz="1200" dirty="0"/>
              <a:t>Q: On my recent visit to that garage, they gave me a discount on repairs. (Yes/No)</a:t>
            </a:r>
            <a:endParaRPr lang="ko-KR" altLang="en-US" sz="1200" dirty="0"/>
          </a:p>
        </p:txBody>
      </p:sp>
    </p:spTree>
    <p:extLst>
      <p:ext uri="{BB962C8B-B14F-4D97-AF65-F5344CB8AC3E}">
        <p14:creationId xmlns:p14="http://schemas.microsoft.com/office/powerpoint/2010/main" val="374117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직사각형 53">
            <a:extLst>
              <a:ext uri="{FF2B5EF4-FFF2-40B4-BE49-F238E27FC236}">
                <a16:creationId xmlns:a16="http://schemas.microsoft.com/office/drawing/2014/main" id="{8CC65B2F-3CDC-4A9C-8640-810B53590C7F}"/>
              </a:ext>
            </a:extLst>
          </p:cNvPr>
          <p:cNvSpPr/>
          <p:nvPr/>
        </p:nvSpPr>
        <p:spPr>
          <a:xfrm>
            <a:off x="484347" y="1960619"/>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 Booking method and the ratio (%)</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9" name="표 8">
            <a:extLst>
              <a:ext uri="{FF2B5EF4-FFF2-40B4-BE49-F238E27FC236}">
                <a16:creationId xmlns:a16="http://schemas.microsoft.com/office/drawing/2014/main" id="{5D6C7344-7455-4C47-A005-8A2974AABA7D}"/>
              </a:ext>
            </a:extLst>
          </p:cNvPr>
          <p:cNvGraphicFramePr>
            <a:graphicFrameLocks noGrp="1"/>
          </p:cNvGraphicFramePr>
          <p:nvPr>
            <p:extLst>
              <p:ext uri="{D42A27DB-BD31-4B8C-83A1-F6EECF244321}">
                <p14:modId xmlns:p14="http://schemas.microsoft.com/office/powerpoint/2010/main" val="1203679260"/>
              </p:ext>
            </p:extLst>
          </p:nvPr>
        </p:nvGraphicFramePr>
        <p:xfrm>
          <a:off x="571501" y="2238171"/>
          <a:ext cx="5714999" cy="1550424"/>
        </p:xfrm>
        <a:graphic>
          <a:graphicData uri="http://schemas.openxmlformats.org/drawingml/2006/table">
            <a:tbl>
              <a:tblPr firstRow="1" firstCol="1" bandRow="1">
                <a:tableStyleId>{5C22544A-7EE6-4342-B048-85BDC9FD1C3A}</a:tableStyleId>
              </a:tblPr>
              <a:tblGrid>
                <a:gridCol w="2002070">
                  <a:extLst>
                    <a:ext uri="{9D8B030D-6E8A-4147-A177-3AD203B41FA5}">
                      <a16:colId xmlns:a16="http://schemas.microsoft.com/office/drawing/2014/main" val="2712998359"/>
                    </a:ext>
                  </a:extLst>
                </a:gridCol>
                <a:gridCol w="1237643">
                  <a:extLst>
                    <a:ext uri="{9D8B030D-6E8A-4147-A177-3AD203B41FA5}">
                      <a16:colId xmlns:a16="http://schemas.microsoft.com/office/drawing/2014/main" val="1891883382"/>
                    </a:ext>
                  </a:extLst>
                </a:gridCol>
                <a:gridCol w="1237643">
                  <a:extLst>
                    <a:ext uri="{9D8B030D-6E8A-4147-A177-3AD203B41FA5}">
                      <a16:colId xmlns:a16="http://schemas.microsoft.com/office/drawing/2014/main" val="606183308"/>
                    </a:ext>
                  </a:extLst>
                </a:gridCol>
                <a:gridCol w="1237643">
                  <a:extLst>
                    <a:ext uri="{9D8B030D-6E8A-4147-A177-3AD203B41FA5}">
                      <a16:colId xmlns:a16="http://schemas.microsoft.com/office/drawing/2014/main" val="1009130722"/>
                    </a:ext>
                  </a:extLst>
                </a:gridCol>
              </a:tblGrid>
              <a:tr h="252000">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Method</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Total</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Domestic</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kern="100" spc="-70" baseline="0" dirty="0">
                          <a:ln>
                            <a:solidFill>
                              <a:schemeClr val="bg1">
                                <a:alpha val="0"/>
                              </a:schemeClr>
                            </a:solidFill>
                          </a:ln>
                          <a:solidFill>
                            <a:schemeClr val="bg1"/>
                          </a:solidFill>
                          <a:latin typeface="+mn-ea"/>
                          <a:ea typeface="+mn-ea"/>
                          <a:cs typeface="Times New Roman" panose="02020603050405020304" pitchFamily="18" charset="0"/>
                        </a:rPr>
                        <a:t>Imported</a:t>
                      </a:r>
                      <a:endParaRPr lang="ko-KR" altLang="en-US" sz="11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341517931"/>
                  </a:ext>
                </a:extLst>
              </a:tr>
              <a:tr h="198000">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(N)</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(8,921)</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(2,151)</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rPr>
                        <a:t>(6,770)</a:t>
                      </a:r>
                      <a:endParaRPr lang="ko-KR" altLang="en-US" sz="950" kern="100" spc="-70" baseline="0" dirty="0">
                        <a:ln>
                          <a:solidFill>
                            <a:schemeClr val="bg1">
                              <a:alpha val="0"/>
                            </a:schemeClr>
                          </a:solidFill>
                        </a:ln>
                        <a:solidFill>
                          <a:schemeClr val="tx1">
                            <a:lumMod val="50000"/>
                            <a:lumOff val="50000"/>
                          </a:schemeClr>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8484995"/>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Phone</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76.6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76.4</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76.6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5880361"/>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Online</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18.8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16.0</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a:ln>
                            <a:solidFill>
                              <a:schemeClr val="bg1">
                                <a:alpha val="0"/>
                              </a:schemeClr>
                            </a:solidFill>
                          </a:ln>
                          <a:solidFill>
                            <a:schemeClr val="tx1"/>
                          </a:solidFill>
                          <a:latin typeface="+mn-ea"/>
                          <a:ea typeface="+mn-ea"/>
                          <a:cs typeface="Times New Roman" panose="02020603050405020304" pitchFamily="18" charset="0"/>
                        </a:rPr>
                        <a:t>19.4</a:t>
                      </a:r>
                      <a:endParaRPr lang="ko-KR" altLang="en-US" sz="1100" kern="100" spc="-70" baseline="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8047760"/>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Someone else did it for me (salesperson, etc.)</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2.6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2.8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3960331"/>
                  </a:ext>
                </a:extLst>
              </a:tr>
              <a:tr h="252000">
                <a:tc>
                  <a:txBody>
                    <a:bodyPr/>
                    <a:lstStyle/>
                    <a:p>
                      <a:pPr marL="0" indent="0" algn="l" latinLnBrk="0">
                        <a:lnSpc>
                          <a:spcPct val="107000"/>
                        </a:lnSpc>
                        <a:spcAft>
                          <a:spcPts val="0"/>
                        </a:spcAft>
                      </a:pPr>
                      <a:r>
                        <a:rPr lang="en-US" altLang="ko-KR" sz="1100" b="0" kern="100" spc="-70" baseline="0" dirty="0">
                          <a:ln>
                            <a:solidFill>
                              <a:schemeClr val="bg1">
                                <a:alpha val="0"/>
                              </a:schemeClr>
                            </a:solidFill>
                          </a:ln>
                          <a:solidFill>
                            <a:schemeClr val="tx1"/>
                          </a:solidFill>
                          <a:latin typeface="+mn-ea"/>
                          <a:ea typeface="+mn-ea"/>
                          <a:cs typeface="Times New Roman" panose="02020603050405020304" pitchFamily="18" charset="0"/>
                        </a:rPr>
                        <a:t>Walk-in</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2.1</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6.2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0">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97774626"/>
                  </a:ext>
                </a:extLst>
              </a:tr>
            </a:tbl>
          </a:graphicData>
        </a:graphic>
      </p:graphicFrame>
      <p:sp>
        <p:nvSpPr>
          <p:cNvPr id="58" name="직사각형 57">
            <a:extLst>
              <a:ext uri="{FF2B5EF4-FFF2-40B4-BE49-F238E27FC236}">
                <a16:creationId xmlns:a16="http://schemas.microsoft.com/office/drawing/2014/main" id="{23DF27BE-35C6-4183-96B4-795E8CC56C0B}"/>
              </a:ext>
            </a:extLst>
          </p:cNvPr>
          <p:cNvSpPr/>
          <p:nvPr/>
        </p:nvSpPr>
        <p:spPr>
          <a:xfrm>
            <a:off x="484347" y="5277449"/>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2] Number of call attempts for phone reservation (In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22" name="표 21">
            <a:extLst>
              <a:ext uri="{FF2B5EF4-FFF2-40B4-BE49-F238E27FC236}">
                <a16:creationId xmlns:a16="http://schemas.microsoft.com/office/drawing/2014/main" id="{47FF1A9A-1AA4-44FD-B2DB-EA247CA16217}"/>
              </a:ext>
            </a:extLst>
          </p:cNvPr>
          <p:cNvGraphicFramePr>
            <a:graphicFrameLocks noGrp="1"/>
          </p:cNvGraphicFramePr>
          <p:nvPr>
            <p:extLst>
              <p:ext uri="{D42A27DB-BD31-4B8C-83A1-F6EECF244321}">
                <p14:modId xmlns:p14="http://schemas.microsoft.com/office/powerpoint/2010/main" val="3196275874"/>
              </p:ext>
            </p:extLst>
          </p:nvPr>
        </p:nvGraphicFramePr>
        <p:xfrm>
          <a:off x="571501" y="5567701"/>
          <a:ext cx="5727700" cy="3780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No. of call attempts</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(169)</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1.22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(213)</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1.23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Toyota</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(268)</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err="1">
                          <a:ln>
                            <a:solidFill>
                              <a:schemeClr val="bg1">
                                <a:alpha val="0"/>
                              </a:schemeClr>
                            </a:solidFill>
                          </a:ln>
                          <a:solidFill>
                            <a:schemeClr val="tx1"/>
                          </a:solidFill>
                          <a:latin typeface="+mn-ea"/>
                          <a:ea typeface="+mn-ea"/>
                          <a:cs typeface="Times New Roman" panose="02020603050405020304" pitchFamily="18" charset="0"/>
                        </a:rPr>
                        <a:t>Ssangyong</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(244)</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Jeep</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(167)</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1.38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Ford</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(230)</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1.42</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Honda</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1.43</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8</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Audi</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(400)</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1.47</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Nissan</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(107)</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1.66</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(1,034)</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1.67</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Lincoln</a:t>
                      </a:r>
                      <a:endParaRPr lang="ko-KR" alt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(83)</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7000"/>
                        </a:lnSpc>
                        <a:spcAft>
                          <a:spcPts val="0"/>
                        </a:spcAft>
                      </a:pPr>
                      <a:r>
                        <a:rPr lang="en-US" sz="1100" kern="100" spc="-70" baseline="0" dirty="0">
                          <a:ln>
                            <a:solidFill>
                              <a:schemeClr val="bg1">
                                <a:alpha val="0"/>
                              </a:schemeClr>
                            </a:solidFill>
                          </a:ln>
                          <a:solidFill>
                            <a:schemeClr val="tx1"/>
                          </a:solidFill>
                          <a:latin typeface="+mn-ea"/>
                          <a:ea typeface="+mn-ea"/>
                          <a:cs typeface="Times New Roman" panose="02020603050405020304" pitchFamily="18" charset="0"/>
                        </a:rPr>
                        <a:t>1.68</a:t>
                      </a:r>
                      <a:endParaRPr lang="ko-KR" altLang="en-US" sz="110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(5,795) </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lnSpc>
                          <a:spcPct val="107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1.71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(966)</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lnSpc>
                          <a:spcPct val="107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1.96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latinLnBrk="0" hangingPunct="1">
                        <a:lnSpc>
                          <a:spcPct val="100000"/>
                        </a:lnSpc>
                        <a:spcAft>
                          <a:spcPts val="0"/>
                        </a:spcAft>
                      </a:pPr>
                      <a:r>
                        <a:rPr 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(4,829)</a:t>
                      </a:r>
                      <a:endParaRPr lang="ko-KR" altLang="en-US"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lnSpc>
                          <a:spcPct val="107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1.67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11" name="직사각형 10">
            <a:extLst>
              <a:ext uri="{FF2B5EF4-FFF2-40B4-BE49-F238E27FC236}">
                <a16:creationId xmlns:a16="http://schemas.microsoft.com/office/drawing/2014/main" id="{C9E220D4-EB13-4F39-B1F1-FEAB055302D4}"/>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Reservation</a:t>
            </a:r>
            <a:endParaRPr lang="ko-KR" altLang="ko-KR" b="1" strike="sngStrike" kern="100" spc="-70" dirty="0">
              <a:ln>
                <a:solidFill>
                  <a:schemeClr val="bg1">
                    <a:alpha val="0"/>
                  </a:schemeClr>
                </a:solidFill>
              </a:ln>
              <a:solidFill>
                <a:srgbClr val="FF0000"/>
              </a:solidFill>
              <a:highlight>
                <a:srgbClr val="FFFF00"/>
              </a:highlight>
              <a:latin typeface="+mn-ea"/>
              <a:cs typeface="Times New Roman" panose="02020603050405020304" pitchFamily="18" charset="0"/>
            </a:endParaRPr>
          </a:p>
        </p:txBody>
      </p:sp>
      <p:sp>
        <p:nvSpPr>
          <p:cNvPr id="10" name="직사각형 9">
            <a:extLst>
              <a:ext uri="{FF2B5EF4-FFF2-40B4-BE49-F238E27FC236}">
                <a16:creationId xmlns:a16="http://schemas.microsoft.com/office/drawing/2014/main" id="{5A2C14AA-EAE0-481D-9C79-6F51DAD07942}"/>
              </a:ext>
            </a:extLst>
          </p:cNvPr>
          <p:cNvSpPr/>
          <p:nvPr/>
        </p:nvSpPr>
        <p:spPr>
          <a:xfrm>
            <a:off x="692696" y="1614492"/>
            <a:ext cx="4615284" cy="292388"/>
          </a:xfrm>
          <a:prstGeom prst="rect">
            <a:avLst/>
          </a:prstGeom>
        </p:spPr>
        <p:txBody>
          <a:bodyPr wrap="square">
            <a:spAutoFit/>
          </a:bodyPr>
          <a:lstStyle/>
          <a:p>
            <a:r>
              <a:rPr lang="en-US" altLang="ko-KR" sz="1300" b="1" kern="100" spc="-70" dirty="0">
                <a:ln>
                  <a:solidFill>
                    <a:schemeClr val="bg1">
                      <a:alpha val="0"/>
                    </a:schemeClr>
                  </a:solidFill>
                </a:ln>
                <a:latin typeface="+mn-ea"/>
                <a:cs typeface="Times New Roman" panose="02020603050405020304" pitchFamily="18" charset="0"/>
              </a:rPr>
              <a:t>Reservation method ; </a:t>
            </a:r>
            <a:r>
              <a:rPr lang="en-US" altLang="ko-KR" sz="1300" b="1" u="sng" kern="100" spc="-70" dirty="0">
                <a:ln>
                  <a:solidFill>
                    <a:schemeClr val="bg1">
                      <a:alpha val="0"/>
                    </a:schemeClr>
                  </a:solidFill>
                </a:ln>
                <a:latin typeface="+mn-ea"/>
                <a:cs typeface="Times New Roman" panose="02020603050405020304" pitchFamily="18" charset="0"/>
              </a:rPr>
              <a:t>76.6% by phone, 18.8% online</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57" name="직사각형 56">
            <a:extLst>
              <a:ext uri="{FF2B5EF4-FFF2-40B4-BE49-F238E27FC236}">
                <a16:creationId xmlns:a16="http://schemas.microsoft.com/office/drawing/2014/main" id="{B43256BD-CAC2-4C94-91EC-653A96CD1F13}"/>
              </a:ext>
            </a:extLst>
          </p:cNvPr>
          <p:cNvSpPr/>
          <p:nvPr/>
        </p:nvSpPr>
        <p:spPr>
          <a:xfrm>
            <a:off x="689068" y="4245896"/>
            <a:ext cx="5684585" cy="1033103"/>
          </a:xfrm>
          <a:prstGeom prst="rect">
            <a:avLst/>
          </a:prstGeom>
        </p:spPr>
        <p:txBody>
          <a:bodyPr wrap="square">
            <a:spAutoFit/>
          </a:bodyPr>
          <a:lstStyle/>
          <a:p>
            <a:pPr marL="88900" indent="-88900">
              <a:lnSpc>
                <a:spcPct val="130000"/>
              </a:lnSpc>
              <a:spcBef>
                <a:spcPts val="100"/>
              </a:spcBef>
              <a:spcAft>
                <a:spcPts val="100"/>
              </a:spcAft>
            </a:pPr>
            <a:r>
              <a:rPr lang="en-US" altLang="ko-KR" sz="1300" b="1" kern="100" spc="-70" dirty="0">
                <a:ln>
                  <a:solidFill>
                    <a:schemeClr val="bg1">
                      <a:alpha val="0"/>
                    </a:schemeClr>
                  </a:solidFill>
                </a:ln>
                <a:latin typeface="+mn-ea"/>
                <a:cs typeface="Times New Roman" panose="02020603050405020304" pitchFamily="18" charset="0"/>
              </a:rPr>
              <a:t>‘Call attempts to get a hold of’ was </a:t>
            </a:r>
            <a:r>
              <a:rPr lang="en-US" altLang="ko-KR" sz="1300" b="1" u="sng" kern="100" spc="-70" dirty="0">
                <a:ln>
                  <a:solidFill>
                    <a:schemeClr val="bg1">
                      <a:alpha val="0"/>
                    </a:schemeClr>
                  </a:solidFill>
                </a:ln>
                <a:latin typeface="+mn-ea"/>
                <a:cs typeface="Times New Roman" panose="02020603050405020304" pitchFamily="18" charset="0"/>
              </a:rPr>
              <a:t>1.7 times </a:t>
            </a:r>
            <a:r>
              <a:rPr lang="en-US" altLang="ko-KR" sz="1300" b="1" kern="100" spc="-70" dirty="0">
                <a:ln>
                  <a:solidFill>
                    <a:schemeClr val="bg1">
                      <a:alpha val="0"/>
                    </a:schemeClr>
                  </a:solidFill>
                </a:ln>
                <a:latin typeface="+mn-ea"/>
                <a:cs typeface="Times New Roman" panose="02020603050405020304" pitchFamily="18" charset="0"/>
              </a:rPr>
              <a:t>on average and the </a:t>
            </a:r>
            <a:r>
              <a:rPr lang="en-US" altLang="ko-KR" sz="1300" b="1" u="sng" kern="100" spc="-70" dirty="0">
                <a:ln>
                  <a:solidFill>
                    <a:schemeClr val="bg1">
                      <a:alpha val="0"/>
                    </a:schemeClr>
                  </a:solidFill>
                </a:ln>
                <a:latin typeface="+mn-ea"/>
                <a:cs typeface="Times New Roman" panose="02020603050405020304" pitchFamily="18" charset="0"/>
              </a:rPr>
              <a:t>success rate </a:t>
            </a:r>
            <a:r>
              <a:rPr lang="en-US" altLang="ko-KR" sz="1300" b="1" kern="100" spc="-70" dirty="0">
                <a:ln>
                  <a:solidFill>
                    <a:schemeClr val="bg1">
                      <a:alpha val="0"/>
                    </a:schemeClr>
                  </a:solidFill>
                </a:ln>
                <a:latin typeface="+mn-ea"/>
                <a:cs typeface="Times New Roman" panose="02020603050405020304" pitchFamily="18" charset="0"/>
              </a:rPr>
              <a:t>in the first call attempt was </a:t>
            </a:r>
            <a:r>
              <a:rPr lang="en-US" altLang="ko-KR" sz="1300" b="1" u="sng" kern="100" spc="-70" dirty="0">
                <a:ln>
                  <a:solidFill>
                    <a:schemeClr val="bg1">
                      <a:alpha val="0"/>
                    </a:schemeClr>
                  </a:solidFill>
                </a:ln>
                <a:latin typeface="+mn-ea"/>
                <a:cs typeface="Times New Roman" panose="02020603050405020304" pitchFamily="18" charset="0"/>
              </a:rPr>
              <a:t>64.1%</a:t>
            </a:r>
            <a:r>
              <a:rPr lang="en-US" altLang="ko-KR" sz="1300" b="1" kern="100" spc="-70" dirty="0">
                <a:ln>
                  <a:solidFill>
                    <a:schemeClr val="bg1">
                      <a:alpha val="0"/>
                    </a:schemeClr>
                  </a:solidFill>
                </a:ln>
                <a:latin typeface="+mn-ea"/>
                <a:cs typeface="Times New Roman" panose="02020603050405020304" pitchFamily="18" charset="0"/>
              </a:rPr>
              <a:t> on average.</a:t>
            </a:r>
          </a:p>
          <a:p>
            <a:pPr marL="171450" indent="-171450">
              <a:spcBef>
                <a:spcPts val="100"/>
              </a:spcBef>
              <a:spcAft>
                <a:spcPts val="100"/>
              </a:spcAft>
              <a:buFontTx/>
              <a:buChar char="-"/>
            </a:pPr>
            <a:r>
              <a:rPr lang="en-US" altLang="ko-KR" sz="1200" kern="100" spc="-70" dirty="0">
                <a:ln>
                  <a:solidFill>
                    <a:schemeClr val="bg1">
                      <a:alpha val="0"/>
                    </a:schemeClr>
                  </a:solidFill>
                </a:ln>
                <a:latin typeface="+mn-ea"/>
                <a:cs typeface="Times New Roman" panose="02020603050405020304" pitchFamily="18" charset="0"/>
              </a:rPr>
              <a:t>Volvo (1.22 times) and Lexus (1.23 times) were seen at the top of the scoreboard</a:t>
            </a:r>
          </a:p>
          <a:p>
            <a:pPr marL="171450" indent="-171450">
              <a:spcBef>
                <a:spcPts val="100"/>
              </a:spcBef>
              <a:spcAft>
                <a:spcPts val="100"/>
              </a:spcAft>
              <a:buFontTx/>
              <a:buChar char="-"/>
            </a:pPr>
            <a:r>
              <a:rPr lang="en-US" altLang="ko-KR" sz="1200" kern="100" spc="-70" dirty="0">
                <a:ln>
                  <a:solidFill>
                    <a:schemeClr val="bg1">
                      <a:alpha val="0"/>
                    </a:schemeClr>
                  </a:solidFill>
                </a:ln>
                <a:latin typeface="+mn-ea"/>
                <a:cs typeface="Times New Roman" panose="02020603050405020304" pitchFamily="18" charset="0"/>
              </a:rPr>
              <a:t>Lexus(84.8%) and Volvo(83.9%) showed a high success rate within the first call</a:t>
            </a:r>
            <a:endParaRPr lang="ko-KR" altLang="ko-KR" sz="1400" kern="100" spc="-70" dirty="0">
              <a:ln>
                <a:solidFill>
                  <a:schemeClr val="bg1">
                    <a:alpha val="0"/>
                  </a:schemeClr>
                </a:solidFill>
              </a:ln>
              <a:latin typeface="+mn-ea"/>
              <a:cs typeface="Times New Roman" panose="02020603050405020304" pitchFamily="18" charset="0"/>
            </a:endParaRPr>
          </a:p>
        </p:txBody>
      </p:sp>
      <p:sp>
        <p:nvSpPr>
          <p:cNvPr id="30" name="사각형: 둥근 모서리 29">
            <a:extLst>
              <a:ext uri="{FF2B5EF4-FFF2-40B4-BE49-F238E27FC236}">
                <a16:creationId xmlns:a16="http://schemas.microsoft.com/office/drawing/2014/main" id="{CB359A2B-FC81-4480-9D63-7A0D985EBA7D}"/>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01</a:t>
            </a:r>
            <a:endParaRPr lang="ko-KR" altLang="en-US" b="1" kern="0" spc="-30" dirty="0">
              <a:ln>
                <a:solidFill>
                  <a:srgbClr val="4472C4">
                    <a:alpha val="0"/>
                  </a:srgbClr>
                </a:solidFill>
              </a:ln>
              <a:solidFill>
                <a:prstClr val="white"/>
              </a:solidFill>
              <a:latin typeface="+mn-ea"/>
            </a:endParaRPr>
          </a:p>
        </p:txBody>
      </p:sp>
      <p:sp>
        <p:nvSpPr>
          <p:cNvPr id="31" name="사각형: 둥근 모서리 30">
            <a:extLst>
              <a:ext uri="{FF2B5EF4-FFF2-40B4-BE49-F238E27FC236}">
                <a16:creationId xmlns:a16="http://schemas.microsoft.com/office/drawing/2014/main" id="{4B5B8CCB-49D1-4B16-BFAC-E75B406FB361}"/>
              </a:ext>
            </a:extLst>
          </p:cNvPr>
          <p:cNvSpPr/>
          <p:nvPr/>
        </p:nvSpPr>
        <p:spPr>
          <a:xfrm>
            <a:off x="485032" y="16343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32" name="사각형: 둥근 모서리 31">
            <a:extLst>
              <a:ext uri="{FF2B5EF4-FFF2-40B4-BE49-F238E27FC236}">
                <a16:creationId xmlns:a16="http://schemas.microsoft.com/office/drawing/2014/main" id="{F38748CB-93BE-44C7-96A1-7BC3DB62CBC7}"/>
              </a:ext>
            </a:extLst>
          </p:cNvPr>
          <p:cNvSpPr/>
          <p:nvPr/>
        </p:nvSpPr>
        <p:spPr>
          <a:xfrm>
            <a:off x="485032" y="4302552"/>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vert="horz" wrap="square" lIns="0" tIns="36000" rIns="0" bIns="0" numCol="1" anchor="ctr" anchorCtr="0" compatLnSpc="1">
            <a:prstTxWarp prst="textNoShape">
              <a:avLst/>
            </a:prstTxWarp>
          </a:bodyPr>
          <a:lstStyle/>
          <a:p>
            <a:pPr algn="ctr" defTabSz="914400" fontAlgn="ctr">
              <a:defRPr/>
            </a:pP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A38DEFB1-E937-02EF-CB0B-7D1D116E302E}"/>
              </a:ext>
            </a:extLst>
          </p:cNvPr>
          <p:cNvSpPr txBox="1"/>
          <p:nvPr/>
        </p:nvSpPr>
        <p:spPr>
          <a:xfrm>
            <a:off x="484347" y="9359330"/>
            <a:ext cx="5727700" cy="276999"/>
          </a:xfrm>
          <a:prstGeom prst="rect">
            <a:avLst/>
          </a:prstGeom>
          <a:noFill/>
        </p:spPr>
        <p:txBody>
          <a:bodyPr wrap="square" rtlCol="0">
            <a:spAutoFit/>
          </a:bodyPr>
          <a:lstStyle/>
          <a:p>
            <a:r>
              <a:rPr lang="en-US" altLang="ko-KR" sz="1200" dirty="0"/>
              <a:t>Q: How many call attempts did you have to make for the repair/maintenance?</a:t>
            </a:r>
            <a:endParaRPr lang="ko-KR" altLang="en-US" sz="1200" dirty="0"/>
          </a:p>
        </p:txBody>
      </p:sp>
      <p:sp>
        <p:nvSpPr>
          <p:cNvPr id="3" name="TextBox 2">
            <a:extLst>
              <a:ext uri="{FF2B5EF4-FFF2-40B4-BE49-F238E27FC236}">
                <a16:creationId xmlns:a16="http://schemas.microsoft.com/office/drawing/2014/main" id="{60FB96AC-8A9C-63BD-0081-D4988C552288}"/>
              </a:ext>
            </a:extLst>
          </p:cNvPr>
          <p:cNvSpPr txBox="1"/>
          <p:nvPr/>
        </p:nvSpPr>
        <p:spPr>
          <a:xfrm>
            <a:off x="440783" y="3759347"/>
            <a:ext cx="5727700" cy="276999"/>
          </a:xfrm>
          <a:prstGeom prst="rect">
            <a:avLst/>
          </a:prstGeom>
          <a:noFill/>
        </p:spPr>
        <p:txBody>
          <a:bodyPr wrap="square" rtlCol="0">
            <a:spAutoFit/>
          </a:bodyPr>
          <a:lstStyle/>
          <a:p>
            <a:r>
              <a:rPr lang="en-US" altLang="ko-KR" sz="1200" dirty="0"/>
              <a:t>Q: What booking method did you use for the repair/maintenance?</a:t>
            </a:r>
            <a:endParaRPr lang="ko-KR" altLang="en-US" sz="1200" dirty="0"/>
          </a:p>
        </p:txBody>
      </p:sp>
    </p:spTree>
    <p:extLst>
      <p:ext uri="{BB962C8B-B14F-4D97-AF65-F5344CB8AC3E}">
        <p14:creationId xmlns:p14="http://schemas.microsoft.com/office/powerpoint/2010/main" val="352374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nvGraphicFramePr>
        <p:xfrm>
          <a:off x="571501" y="2436268"/>
          <a:ext cx="5727700" cy="4032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Complaint filing rate (%)</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Infiniti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8.7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9.6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11.2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Audi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MINI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14.4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84347" y="2158895"/>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21] Complaints filing rate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the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order</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of</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lowest)</a:t>
            </a:r>
          </a:p>
        </p:txBody>
      </p:sp>
      <p:sp>
        <p:nvSpPr>
          <p:cNvPr id="29" name="직사각형 28">
            <a:extLst>
              <a:ext uri="{FF2B5EF4-FFF2-40B4-BE49-F238E27FC236}">
                <a16:creationId xmlns:a16="http://schemas.microsoft.com/office/drawing/2014/main" id="{EB684E7C-FD73-4E0F-B789-BA4D8C0D5DAB}"/>
              </a:ext>
            </a:extLst>
          </p:cNvPr>
          <p:cNvSpPr/>
          <p:nvPr/>
        </p:nvSpPr>
        <p:spPr>
          <a:xfrm>
            <a:off x="692695" y="1124081"/>
            <a:ext cx="5616029" cy="818686"/>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solidFill>
                  <a:prstClr val="black"/>
                </a:solidFill>
                <a:cs typeface="Times New Roman" panose="02020603050405020304" pitchFamily="18" charset="0"/>
              </a:rPr>
              <a:t>12.6%</a:t>
            </a:r>
            <a:r>
              <a:rPr lang="en-US" altLang="ko-KR" sz="1300" b="1" kern="100" spc="-70" dirty="0">
                <a:ln>
                  <a:solidFill>
                    <a:prstClr val="white">
                      <a:alpha val="0"/>
                    </a:prstClr>
                  </a:solidFill>
                </a:ln>
                <a:solidFill>
                  <a:prstClr val="black"/>
                </a:solidFill>
                <a:cs typeface="Times New Roman" panose="02020603050405020304" pitchFamily="18" charset="0"/>
              </a:rPr>
              <a:t> of customers filed complaints about the repair/maintenance received.</a:t>
            </a:r>
            <a:br>
              <a:rPr lang="ko-KR" altLang="en-US" sz="1300" b="1" u="sng" kern="100" spc="-70" dirty="0">
                <a:ln>
                  <a:solidFill>
                    <a:prstClr val="white">
                      <a:alpha val="0"/>
                    </a:prstClr>
                  </a:solidFill>
                </a:ln>
                <a:solidFill>
                  <a:srgbClr val="C00000"/>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Brands with a low complaints filing rate were Lexus(4.8%)</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and</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Toyota(6.4%)</a:t>
            </a:r>
            <a:br>
              <a:rPr lang="ko-KR" altLang="en-US" sz="1200" kern="100" spc="-70" dirty="0">
                <a:ln>
                  <a:solidFill>
                    <a:prstClr val="white">
                      <a:alpha val="0"/>
                    </a:prstClr>
                  </a:solidFill>
                </a:ln>
                <a:solidFill>
                  <a:prstClr val="black"/>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err="1">
                <a:ln>
                  <a:solidFill>
                    <a:prstClr val="white">
                      <a:alpha val="0"/>
                    </a:prstClr>
                  </a:solidFill>
                </a:ln>
                <a:solidFill>
                  <a:prstClr val="black"/>
                </a:solidFill>
                <a:cs typeface="Times New Roman" panose="02020603050405020304" pitchFamily="18" charset="0"/>
              </a:rPr>
              <a:t>Ssangyong</a:t>
            </a:r>
            <a:r>
              <a:rPr lang="en-US" altLang="ko-KR" sz="1200" kern="100" spc="-70" dirty="0">
                <a:ln>
                  <a:solidFill>
                    <a:prstClr val="white">
                      <a:alpha val="0"/>
                    </a:prstClr>
                  </a:solidFill>
                </a:ln>
                <a:solidFill>
                  <a:prstClr val="black"/>
                </a:solidFill>
                <a:cs typeface="Times New Roman" panose="02020603050405020304" pitchFamily="18" charset="0"/>
              </a:rPr>
              <a:t>, among domestic brands had the lowest rate at 9.3%</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8564D47E-0F12-451F-A6A2-764D4A8B0C01}"/>
              </a:ext>
            </a:extLst>
          </p:cNvPr>
          <p:cNvSpPr/>
          <p:nvPr/>
        </p:nvSpPr>
        <p:spPr>
          <a:xfrm>
            <a:off x="485032" y="11771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36" name="TextBox 35">
            <a:extLst>
              <a:ext uri="{FF2B5EF4-FFF2-40B4-BE49-F238E27FC236}">
                <a16:creationId xmlns:a16="http://schemas.microsoft.com/office/drawing/2014/main" id="{AF5733E7-8BCE-EA0E-F3AC-21E223D99C3B}"/>
              </a:ext>
            </a:extLst>
          </p:cNvPr>
          <p:cNvSpPr txBox="1"/>
          <p:nvPr/>
        </p:nvSpPr>
        <p:spPr>
          <a:xfrm>
            <a:off x="565150" y="6568282"/>
            <a:ext cx="5727700" cy="461665"/>
          </a:xfrm>
          <a:prstGeom prst="rect">
            <a:avLst/>
          </a:prstGeom>
          <a:noFill/>
        </p:spPr>
        <p:txBody>
          <a:bodyPr wrap="square" rtlCol="0">
            <a:spAutoFit/>
          </a:bodyPr>
          <a:lstStyle/>
          <a:p>
            <a:r>
              <a:rPr lang="en-US" altLang="ko-KR" sz="1200" dirty="0"/>
              <a:t>Q: I have filed </a:t>
            </a:r>
            <a:r>
              <a:rPr lang="en-US" altLang="ko-KR" sz="1200"/>
              <a:t>complaints about </a:t>
            </a:r>
            <a:r>
              <a:rPr lang="en-US" altLang="ko-KR" sz="1200" dirty="0"/>
              <a:t>the repair/maintenance result in the past 1 year.(Yes/No)</a:t>
            </a:r>
            <a:endParaRPr lang="ko-KR" altLang="en-US" sz="1200" dirty="0"/>
          </a:p>
        </p:txBody>
      </p:sp>
    </p:spTree>
    <p:extLst>
      <p:ext uri="{BB962C8B-B14F-4D97-AF65-F5344CB8AC3E}">
        <p14:creationId xmlns:p14="http://schemas.microsoft.com/office/powerpoint/2010/main" val="285276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nvGraphicFramePr>
        <p:xfrm>
          <a:off x="538890" y="2985995"/>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Free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Service Experience </a:t>
                      </a:r>
                      <a:r>
                        <a:rPr lang="en-US" altLang="ko-KR" sz="1100" b="1" kern="100" spc="-70" baseline="0">
                          <a:ln>
                            <a:solidFill>
                              <a:schemeClr val="bg1">
                                <a:alpha val="0"/>
                              </a:schemeClr>
                            </a:solidFill>
                          </a:ln>
                          <a:solidFill>
                            <a:schemeClr val="bg1"/>
                          </a:solidFill>
                          <a:latin typeface="Arial" panose="020B0604020202020204" pitchFamily="34" charset="0"/>
                          <a:ea typeface="+mn-ea"/>
                          <a:cs typeface="Arial" panose="020B0604020202020204" pitchFamily="34" charset="0"/>
                        </a:rPr>
                        <a:t>Rate </a:t>
                      </a:r>
                      <a:endPar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76.2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75.6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73.0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70.4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69.1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68.9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Ssangyong</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67.5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66.8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Hyundai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(269)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65.5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Audi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(496)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64.0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9029442"/>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Avg.</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63.5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62.9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63.6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51736" y="2707777"/>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22] The rate of customers who were offered </a:t>
            </a:r>
            <a:r>
              <a:rPr lang="en-US" altLang="ko-KR" sz="1200" kern="100" spc="-70">
                <a:ln>
                  <a:solidFill>
                    <a:schemeClr val="bg1">
                      <a:alpha val="0"/>
                    </a:schemeClr>
                  </a:solidFill>
                </a:ln>
                <a:latin typeface="+mn-ea"/>
                <a:cs typeface="Times New Roman" panose="02020603050405020304" pitchFamily="18" charset="0"/>
              </a:rPr>
              <a:t>free service(</a:t>
            </a:r>
            <a:r>
              <a:rPr lang="en-US" altLang="ko-KR" sz="1200" kern="100" spc="-70" dirty="0">
                <a:ln>
                  <a:solidFill>
                    <a:schemeClr val="bg1">
                      <a:alpha val="0"/>
                    </a:schemeClr>
                  </a:solidFill>
                </a:ln>
                <a:latin typeface="+mn-ea"/>
                <a:cs typeface="Times New Roman" panose="02020603050405020304" pitchFamily="18" charset="0"/>
              </a:rPr>
              <a:t>In the order </a:t>
            </a:r>
            <a:r>
              <a:rPr lang="en-US" altLang="ko-KR" sz="1200" kern="100" spc="-70">
                <a:ln>
                  <a:solidFill>
                    <a:schemeClr val="bg1">
                      <a:alpha val="0"/>
                    </a:schemeClr>
                  </a:solidFill>
                </a:ln>
                <a:latin typeface="+mn-ea"/>
                <a:cs typeface="Times New Roman" panose="02020603050405020304" pitchFamily="18" charset="0"/>
              </a:rPr>
              <a:t>of highest, %)</a:t>
            </a:r>
            <a:endParaRPr lang="en-US" altLang="ko-KR" sz="1200" kern="100" spc="-70" dirty="0">
              <a:ln>
                <a:solidFill>
                  <a:schemeClr val="bg1">
                    <a:alpha val="0"/>
                  </a:schemeClr>
                </a:solidFill>
              </a:ln>
              <a:latin typeface="+mn-ea"/>
              <a:cs typeface="Times New Roman" panose="02020603050405020304" pitchFamily="18" charset="0"/>
            </a:endParaRPr>
          </a:p>
        </p:txBody>
      </p:sp>
      <p:sp>
        <p:nvSpPr>
          <p:cNvPr id="29" name="직사각형 28">
            <a:extLst>
              <a:ext uri="{FF2B5EF4-FFF2-40B4-BE49-F238E27FC236}">
                <a16:creationId xmlns:a16="http://schemas.microsoft.com/office/drawing/2014/main" id="{EB684E7C-FD73-4E0F-B789-BA4D8C0D5DAB}"/>
              </a:ext>
            </a:extLst>
          </p:cNvPr>
          <p:cNvSpPr/>
          <p:nvPr/>
        </p:nvSpPr>
        <p:spPr>
          <a:xfrm>
            <a:off x="598805" y="1614792"/>
            <a:ext cx="5889308" cy="843885"/>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cs typeface="Times New Roman" panose="02020603050405020304" pitchFamily="18" charset="0"/>
              </a:rPr>
              <a:t>63.5% </a:t>
            </a:r>
            <a:r>
              <a:rPr lang="en-US" altLang="ko-KR" sz="1300" b="1" kern="100" spc="-70" dirty="0">
                <a:ln>
                  <a:solidFill>
                    <a:prstClr val="white">
                      <a:alpha val="0"/>
                    </a:prstClr>
                  </a:solidFill>
                </a:ln>
                <a:cs typeface="Times New Roman" panose="02020603050405020304" pitchFamily="18" charset="0"/>
              </a:rPr>
              <a:t>of car owners have been offered with a free service during the check-out</a:t>
            </a:r>
          </a:p>
          <a:p>
            <a:pPr marL="171450" indent="-171450">
              <a:lnSpc>
                <a:spcPct val="130000"/>
              </a:lnSpc>
              <a:buFontTx/>
              <a:buChar char="-"/>
            </a:pPr>
            <a:r>
              <a:rPr lang="en-US" altLang="ko-KR" sz="1200" kern="100" spc="-70">
                <a:ln>
                  <a:solidFill>
                    <a:prstClr val="white">
                      <a:alpha val="0"/>
                    </a:prstClr>
                  </a:solidFill>
                </a:ln>
                <a:solidFill>
                  <a:prstClr val="black"/>
                </a:solidFill>
                <a:cs typeface="Times New Roman" panose="02020603050405020304" pitchFamily="18" charset="0"/>
              </a:rPr>
              <a:t>Volvo(</a:t>
            </a:r>
            <a:r>
              <a:rPr lang="en-US" altLang="ko-KR" sz="1200" kern="100" spc="-70" dirty="0">
                <a:ln>
                  <a:solidFill>
                    <a:prstClr val="white">
                      <a:alpha val="0"/>
                    </a:prstClr>
                  </a:solidFill>
                </a:ln>
                <a:solidFill>
                  <a:prstClr val="black"/>
                </a:solidFill>
                <a:cs typeface="Times New Roman" panose="02020603050405020304" pitchFamily="18" charset="0"/>
              </a:rPr>
              <a:t>76.2</a:t>
            </a:r>
            <a:r>
              <a:rPr lang="en-US" altLang="ko-KR" sz="1200" kern="100" spc="-70">
                <a:ln>
                  <a:solidFill>
                    <a:prstClr val="white">
                      <a:alpha val="0"/>
                    </a:prstClr>
                  </a:solidFill>
                </a:ln>
                <a:solidFill>
                  <a:prstClr val="black"/>
                </a:solidFill>
                <a:cs typeface="Times New Roman" panose="02020603050405020304" pitchFamily="18" charset="0"/>
              </a:rPr>
              <a:t>%), Honda(</a:t>
            </a:r>
            <a:r>
              <a:rPr lang="en-US" altLang="ko-KR" sz="1200" kern="100" spc="-70" dirty="0">
                <a:ln>
                  <a:solidFill>
                    <a:prstClr val="white">
                      <a:alpha val="0"/>
                    </a:prstClr>
                  </a:solidFill>
                </a:ln>
                <a:solidFill>
                  <a:prstClr val="black"/>
                </a:solidFill>
                <a:cs typeface="Times New Roman" panose="02020603050405020304" pitchFamily="18" charset="0"/>
              </a:rPr>
              <a:t>75.6%), </a:t>
            </a:r>
            <a:r>
              <a:rPr lang="en-US" altLang="ko-KR" sz="1200" kern="100" spc="-70">
                <a:ln>
                  <a:solidFill>
                    <a:prstClr val="white">
                      <a:alpha val="0"/>
                    </a:prstClr>
                  </a:solidFill>
                </a:ln>
                <a:solidFill>
                  <a:prstClr val="black"/>
                </a:solidFill>
                <a:cs typeface="Times New Roman" panose="02020603050405020304" pitchFamily="18" charset="0"/>
              </a:rPr>
              <a:t>and Lincoln(</a:t>
            </a:r>
            <a:r>
              <a:rPr lang="en-US" altLang="ko-KR" sz="1200" kern="100" spc="-70" dirty="0">
                <a:ln>
                  <a:solidFill>
                    <a:prstClr val="white">
                      <a:alpha val="0"/>
                    </a:prstClr>
                  </a:solidFill>
                </a:ln>
                <a:solidFill>
                  <a:prstClr val="black"/>
                </a:solidFill>
                <a:cs typeface="Times New Roman" panose="02020603050405020304" pitchFamily="18" charset="0"/>
              </a:rPr>
              <a:t>73.0%) scored a high free </a:t>
            </a:r>
            <a:r>
              <a:rPr lang="en-US" altLang="ko-KR" sz="1200" kern="100" spc="-70">
                <a:ln>
                  <a:solidFill>
                    <a:prstClr val="white">
                      <a:alpha val="0"/>
                    </a:prstClr>
                  </a:solidFill>
                </a:ln>
                <a:solidFill>
                  <a:prstClr val="black"/>
                </a:solidFill>
                <a:cs typeface="Times New Roman" panose="02020603050405020304" pitchFamily="18" charset="0"/>
              </a:rPr>
              <a:t>service rate</a:t>
            </a:r>
          </a:p>
          <a:p>
            <a:pPr>
              <a:lnSpc>
                <a:spcPct val="130000"/>
              </a:lnSpc>
            </a:pPr>
            <a:r>
              <a:rPr lang="en-US" altLang="ko-KR" sz="1300" kern="100" spc="-70">
                <a:ln>
                  <a:solidFill>
                    <a:schemeClr val="bg1">
                      <a:alpha val="0"/>
                    </a:schemeClr>
                  </a:solidFill>
                </a:ln>
                <a:latin typeface="+mn-ea"/>
                <a:cs typeface="Times New Roman" panose="02020603050405020304" pitchFamily="18" charset="0"/>
              </a:rPr>
              <a:t>-  Renault Korea(</a:t>
            </a:r>
            <a:r>
              <a:rPr lang="en-US" altLang="ko-KR" sz="1300" kern="100" spc="-70" dirty="0">
                <a:ln>
                  <a:solidFill>
                    <a:schemeClr val="bg1">
                      <a:alpha val="0"/>
                    </a:schemeClr>
                  </a:solidFill>
                </a:ln>
                <a:latin typeface="+mn-ea"/>
                <a:cs typeface="Times New Roman" panose="02020603050405020304" pitchFamily="18" charset="0"/>
              </a:rPr>
              <a:t>70.4%) was the highest among </a:t>
            </a:r>
            <a:r>
              <a:rPr lang="en-US" altLang="ko-KR" sz="1300" kern="100" spc="-70">
                <a:ln>
                  <a:solidFill>
                    <a:schemeClr val="bg1">
                      <a:alpha val="0"/>
                    </a:schemeClr>
                  </a:solidFill>
                </a:ln>
                <a:latin typeface="+mn-ea"/>
                <a:cs typeface="Times New Roman" panose="02020603050405020304" pitchFamily="18" charset="0"/>
              </a:rPr>
              <a:t>domestic brands</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8564D47E-0F12-451F-A6A2-764D4A8B0C01}"/>
              </a:ext>
            </a:extLst>
          </p:cNvPr>
          <p:cNvSpPr/>
          <p:nvPr/>
        </p:nvSpPr>
        <p:spPr>
          <a:xfrm>
            <a:off x="381815" y="1656662"/>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20" name="TextBox 19">
            <a:extLst>
              <a:ext uri="{FF2B5EF4-FFF2-40B4-BE49-F238E27FC236}">
                <a16:creationId xmlns:a16="http://schemas.microsoft.com/office/drawing/2014/main" id="{C60C145E-BEA2-14A1-4BDF-B4AD3C8EC528}"/>
              </a:ext>
            </a:extLst>
          </p:cNvPr>
          <p:cNvSpPr txBox="1"/>
          <p:nvPr/>
        </p:nvSpPr>
        <p:spPr>
          <a:xfrm>
            <a:off x="464437" y="7269995"/>
            <a:ext cx="5727700" cy="276999"/>
          </a:xfrm>
          <a:prstGeom prst="rect">
            <a:avLst/>
          </a:prstGeom>
          <a:noFill/>
        </p:spPr>
        <p:txBody>
          <a:bodyPr wrap="square" rtlCol="0">
            <a:spAutoFit/>
          </a:bodyPr>
          <a:lstStyle/>
          <a:p>
            <a:pPr algn="just"/>
            <a:r>
              <a:rPr lang="en-US" altLang="ko-KR" sz="1200" dirty="0"/>
              <a:t>Q: The service center offered unrequested services/inspections </a:t>
            </a:r>
            <a:r>
              <a:rPr lang="en-US" altLang="ko-KR" sz="1200"/>
              <a:t>for free.(</a:t>
            </a:r>
            <a:r>
              <a:rPr lang="en-US" altLang="ko-KR" sz="1200" dirty="0"/>
              <a:t>Yes/No)</a:t>
            </a:r>
          </a:p>
        </p:txBody>
      </p:sp>
      <p:sp>
        <p:nvSpPr>
          <p:cNvPr id="2" name="직사각형 1">
            <a:extLst>
              <a:ext uri="{FF2B5EF4-FFF2-40B4-BE49-F238E27FC236}">
                <a16:creationId xmlns:a16="http://schemas.microsoft.com/office/drawing/2014/main" id="{C660BCEA-372A-B4A2-E812-EB2BDF9068D6}"/>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Check-out</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3" name="사각형: 둥근 모서리 2">
            <a:extLst>
              <a:ext uri="{FF2B5EF4-FFF2-40B4-BE49-F238E27FC236}">
                <a16:creationId xmlns:a16="http://schemas.microsoft.com/office/drawing/2014/main" id="{B703E9D8-5B21-C57C-23A5-0B81DE93EC58}"/>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06</a:t>
            </a:r>
            <a:endParaRPr lang="ko-KR" altLang="en-US" b="1" kern="0" spc="-30" dirty="0">
              <a:ln>
                <a:solidFill>
                  <a:srgbClr val="4472C4">
                    <a:alpha val="0"/>
                  </a:srgbClr>
                </a:solidFill>
              </a:ln>
              <a:solidFill>
                <a:prstClr val="white"/>
              </a:solidFill>
              <a:latin typeface="+mn-ea"/>
            </a:endParaRPr>
          </a:p>
        </p:txBody>
      </p:sp>
    </p:spTree>
    <p:extLst>
      <p:ext uri="{BB962C8B-B14F-4D97-AF65-F5344CB8AC3E}">
        <p14:creationId xmlns:p14="http://schemas.microsoft.com/office/powerpoint/2010/main" val="990985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13752" y="2390137"/>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23] Free services wanted by customers (In the order of highest, %)</a:t>
            </a:r>
            <a:endParaRPr lang="ko-KR" altLang="ko-KR" sz="1200" kern="100" spc="-70" dirty="0">
              <a:ln>
                <a:solidFill>
                  <a:schemeClr val="bg1">
                    <a:alpha val="0"/>
                  </a:schemeClr>
                </a:solidFill>
              </a:ln>
              <a:latin typeface="+mn-ea"/>
              <a:cs typeface="Times New Roman" panose="02020603050405020304" pitchFamily="18" charset="0"/>
            </a:endParaRPr>
          </a:p>
        </p:txBody>
      </p:sp>
      <p:sp>
        <p:nvSpPr>
          <p:cNvPr id="5" name="직사각형 4">
            <a:extLst>
              <a:ext uri="{FF2B5EF4-FFF2-40B4-BE49-F238E27FC236}">
                <a16:creationId xmlns:a16="http://schemas.microsoft.com/office/drawing/2014/main" id="{9CAEB1DA-CDBF-431E-A22F-91EF47B7FD61}"/>
              </a:ext>
            </a:extLst>
          </p:cNvPr>
          <p:cNvSpPr/>
          <p:nvPr/>
        </p:nvSpPr>
        <p:spPr>
          <a:xfrm>
            <a:off x="622225" y="837729"/>
            <a:ext cx="5330900" cy="1306191"/>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‘Overall </a:t>
            </a:r>
            <a:r>
              <a:rPr lang="en-US" altLang="ko-KR" sz="1300" b="1" kern="100" spc="-70">
                <a:ln>
                  <a:solidFill>
                    <a:prstClr val="white">
                      <a:alpha val="0"/>
                    </a:prstClr>
                  </a:solidFill>
                </a:ln>
                <a:solidFill>
                  <a:prstClr val="black"/>
                </a:solidFill>
                <a:cs typeface="Times New Roman" panose="02020603050405020304" pitchFamily="18" charset="0"/>
              </a:rPr>
              <a:t>inspection’(</a:t>
            </a:r>
            <a:r>
              <a:rPr lang="en-US" altLang="ko-KR" sz="1300" b="1" kern="100" spc="-70" dirty="0">
                <a:ln>
                  <a:solidFill>
                    <a:prstClr val="white">
                      <a:alpha val="0"/>
                    </a:prstClr>
                  </a:solidFill>
                </a:ln>
                <a:solidFill>
                  <a:prstClr val="black"/>
                </a:solidFill>
                <a:cs typeface="Times New Roman" panose="02020603050405020304" pitchFamily="18" charset="0"/>
              </a:rPr>
              <a:t>28.6%) was the most wanted free service item</a:t>
            </a:r>
          </a:p>
          <a:p>
            <a:pPr marL="171450" indent="-171450">
              <a:lnSpc>
                <a:spcPct val="130000"/>
              </a:lnSpc>
              <a:buFontTx/>
              <a:buChar char="-"/>
            </a:pPr>
            <a:r>
              <a:rPr lang="en-US" altLang="ko-KR" sz="1200" kern="100" spc="-70">
                <a:ln>
                  <a:solidFill>
                    <a:prstClr val="white">
                      <a:alpha val="0"/>
                    </a:prstClr>
                  </a:solidFill>
                </a:ln>
                <a:solidFill>
                  <a:prstClr val="black"/>
                </a:solidFill>
                <a:cs typeface="Times New Roman" panose="02020603050405020304" pitchFamily="18" charset="0"/>
              </a:rPr>
              <a:t>Oil </a:t>
            </a:r>
            <a:r>
              <a:rPr lang="en-US" altLang="ko-KR" sz="1200" kern="100" spc="-70" dirty="0">
                <a:ln>
                  <a:solidFill>
                    <a:prstClr val="white">
                      <a:alpha val="0"/>
                    </a:prstClr>
                  </a:solidFill>
                </a:ln>
                <a:solidFill>
                  <a:prstClr val="black"/>
                </a:solidFill>
                <a:cs typeface="Times New Roman" panose="02020603050405020304" pitchFamily="18" charset="0"/>
              </a:rPr>
              <a:t>replacement</a:t>
            </a:r>
            <a:r>
              <a:rPr lang="en-US" altLang="ko-KR" sz="1200" kern="100" spc="-70">
                <a:ln>
                  <a:solidFill>
                    <a:prstClr val="white">
                      <a:alpha val="0"/>
                    </a:prstClr>
                  </a:solidFill>
                </a:ln>
                <a:solidFill>
                  <a:prstClr val="black"/>
                </a:solidFill>
                <a:cs typeface="Times New Roman" panose="02020603050405020304" pitchFamily="18" charset="0"/>
              </a:rPr>
              <a:t>/replenishment(</a:t>
            </a:r>
            <a:r>
              <a:rPr lang="en-US" altLang="ko-KR" sz="1200" kern="100" spc="-70" dirty="0">
                <a:ln>
                  <a:solidFill>
                    <a:prstClr val="white">
                      <a:alpha val="0"/>
                    </a:prstClr>
                  </a:solidFill>
                </a:ln>
                <a:solidFill>
                  <a:prstClr val="black"/>
                </a:solidFill>
                <a:cs typeface="Times New Roman" panose="02020603050405020304" pitchFamily="18" charset="0"/>
              </a:rPr>
              <a:t>15.0%) and AC </a:t>
            </a:r>
            <a:r>
              <a:rPr lang="en-US" altLang="ko-KR" sz="1200" kern="100" spc="-70">
                <a:ln>
                  <a:solidFill>
                    <a:prstClr val="white">
                      <a:alpha val="0"/>
                    </a:prstClr>
                  </a:solidFill>
                </a:ln>
                <a:solidFill>
                  <a:prstClr val="black"/>
                </a:solidFill>
                <a:cs typeface="Times New Roman" panose="02020603050405020304" pitchFamily="18" charset="0"/>
              </a:rPr>
              <a:t>filter replacement(</a:t>
            </a:r>
            <a:r>
              <a:rPr lang="en-US" altLang="ko-KR" sz="1200" kern="100" spc="-70" dirty="0">
                <a:ln>
                  <a:solidFill>
                    <a:prstClr val="white">
                      <a:alpha val="0"/>
                    </a:prstClr>
                  </a:solidFill>
                </a:ln>
                <a:solidFill>
                  <a:prstClr val="black"/>
                </a:solidFill>
                <a:cs typeface="Times New Roman" panose="02020603050405020304" pitchFamily="18" charset="0"/>
              </a:rPr>
              <a:t>11.4%) </a:t>
            </a:r>
            <a:r>
              <a:rPr lang="en-US" altLang="ko-KR" sz="1200" kern="100" spc="-70">
                <a:ln>
                  <a:solidFill>
                    <a:prstClr val="white">
                      <a:alpha val="0"/>
                    </a:prstClr>
                  </a:solidFill>
                </a:ln>
                <a:solidFill>
                  <a:prstClr val="black"/>
                </a:solidFill>
                <a:cs typeface="Times New Roman" panose="02020603050405020304" pitchFamily="18" charset="0"/>
              </a:rPr>
              <a:t>were in high demand</a:t>
            </a:r>
            <a:endParaRPr lang="en-US" altLang="ko-KR" sz="1200" kern="100" spc="-70" dirty="0">
              <a:ln>
                <a:solidFill>
                  <a:prstClr val="white">
                    <a:alpha val="0"/>
                  </a:prstClr>
                </a:solidFill>
              </a:ln>
              <a:solidFill>
                <a:prstClr val="black"/>
              </a:solidFill>
              <a:highlight>
                <a:srgbClr val="FFFF00"/>
              </a:highlight>
              <a:cs typeface="Times New Roman" panose="02020603050405020304" pitchFamily="18" charset="0"/>
            </a:endParaRPr>
          </a:p>
          <a:p>
            <a:pPr marL="171450" indent="-171450">
              <a:lnSpc>
                <a:spcPct val="130000"/>
              </a:lnSpc>
              <a:buFontTx/>
              <a:buChar char="-"/>
            </a:pPr>
            <a:r>
              <a:rPr lang="en-US" altLang="ko-KR" sz="1200" kern="100" spc="-70" dirty="0">
                <a:ln>
                  <a:solidFill>
                    <a:prstClr val="white">
                      <a:alpha val="0"/>
                    </a:prstClr>
                  </a:solidFill>
                </a:ln>
                <a:solidFill>
                  <a:prstClr val="black"/>
                </a:solidFill>
                <a:latin typeface="+mn-ea"/>
                <a:cs typeface="Times New Roman" panose="02020603050405020304" pitchFamily="18" charset="0"/>
              </a:rPr>
              <a:t>‘Air-pressure check’ and ‘Washer/coolant replenishment’ were the top 1 and 3 </a:t>
            </a:r>
            <a:r>
              <a:rPr lang="en-US" altLang="ko-KR" sz="1200" kern="100" spc="-70">
                <a:ln>
                  <a:solidFill>
                    <a:prstClr val="white">
                      <a:alpha val="0"/>
                    </a:prstClr>
                  </a:solidFill>
                </a:ln>
                <a:solidFill>
                  <a:prstClr val="black"/>
                </a:solidFill>
                <a:latin typeface="+mn-ea"/>
                <a:cs typeface="Times New Roman" panose="02020603050405020304" pitchFamily="18" charset="0"/>
              </a:rPr>
              <a:t>offered services </a:t>
            </a:r>
            <a:r>
              <a:rPr lang="en-US" altLang="ko-KR" sz="1200" kern="100" spc="-70" dirty="0">
                <a:ln>
                  <a:solidFill>
                    <a:prstClr val="white">
                      <a:alpha val="0"/>
                    </a:prstClr>
                  </a:solidFill>
                </a:ln>
                <a:solidFill>
                  <a:prstClr val="black"/>
                </a:solidFill>
                <a:latin typeface="+mn-ea"/>
                <a:cs typeface="Times New Roman" panose="02020603050405020304" pitchFamily="18" charset="0"/>
              </a:rPr>
              <a:t>but also were the </a:t>
            </a:r>
            <a:r>
              <a:rPr lang="en-US" altLang="ko-KR" sz="1200" kern="100" spc="-70">
                <a:ln>
                  <a:solidFill>
                    <a:prstClr val="white">
                      <a:alpha val="0"/>
                    </a:prstClr>
                  </a:solidFill>
                </a:ln>
                <a:solidFill>
                  <a:prstClr val="black"/>
                </a:solidFill>
                <a:latin typeface="+mn-ea"/>
                <a:cs typeface="Times New Roman" panose="02020603050405020304" pitchFamily="18" charset="0"/>
              </a:rPr>
              <a:t>least preferred</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30" name="사각형: 둥근 모서리 29">
            <a:extLst>
              <a:ext uri="{FF2B5EF4-FFF2-40B4-BE49-F238E27FC236}">
                <a16:creationId xmlns:a16="http://schemas.microsoft.com/office/drawing/2014/main" id="{AA8B4054-D3B6-4515-A3F5-11502748C0F6}"/>
              </a:ext>
            </a:extLst>
          </p:cNvPr>
          <p:cNvSpPr/>
          <p:nvPr/>
        </p:nvSpPr>
        <p:spPr>
          <a:xfrm>
            <a:off x="424086" y="906095"/>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3" name="TextBox 2">
            <a:extLst>
              <a:ext uri="{FF2B5EF4-FFF2-40B4-BE49-F238E27FC236}">
                <a16:creationId xmlns:a16="http://schemas.microsoft.com/office/drawing/2014/main" id="{8E1BF0B7-6436-F0C9-27BD-0E27972CDBB8}"/>
              </a:ext>
            </a:extLst>
          </p:cNvPr>
          <p:cNvSpPr txBox="1"/>
          <p:nvPr/>
        </p:nvSpPr>
        <p:spPr>
          <a:xfrm>
            <a:off x="424086" y="7068918"/>
            <a:ext cx="5889307" cy="461665"/>
          </a:xfrm>
          <a:prstGeom prst="rect">
            <a:avLst/>
          </a:prstGeom>
          <a:noFill/>
        </p:spPr>
        <p:txBody>
          <a:bodyPr wrap="square" rtlCol="0">
            <a:spAutoFit/>
          </a:bodyPr>
          <a:lstStyle/>
          <a:p>
            <a:pPr algn="just"/>
            <a:r>
              <a:rPr lang="en-US" altLang="ko-KR" sz="1200" dirty="0"/>
              <a:t>Q: Select the one free service/checkup you would most like to be offered in the future.</a:t>
            </a:r>
            <a:endParaRPr lang="ko-KR" altLang="en-US" sz="1200" dirty="0"/>
          </a:p>
        </p:txBody>
      </p:sp>
      <p:graphicFrame>
        <p:nvGraphicFramePr>
          <p:cNvPr id="7" name="표 6">
            <a:extLst>
              <a:ext uri="{FF2B5EF4-FFF2-40B4-BE49-F238E27FC236}">
                <a16:creationId xmlns:a16="http://schemas.microsoft.com/office/drawing/2014/main" id="{AC77B013-824A-4568-9112-C76986D2B274}"/>
              </a:ext>
            </a:extLst>
          </p:cNvPr>
          <p:cNvGraphicFramePr>
            <a:graphicFrameLocks noGrp="1"/>
          </p:cNvGraphicFramePr>
          <p:nvPr/>
        </p:nvGraphicFramePr>
        <p:xfrm>
          <a:off x="485032" y="2667769"/>
          <a:ext cx="5746749" cy="4347265"/>
        </p:xfrm>
        <a:graphic>
          <a:graphicData uri="http://schemas.openxmlformats.org/drawingml/2006/table">
            <a:tbl>
              <a:tblPr firstRow="1" firstCol="1" bandRow="1">
                <a:tableStyleId>{5C22544A-7EE6-4342-B048-85BDC9FD1C3A}</a:tableStyleId>
              </a:tblPr>
              <a:tblGrid>
                <a:gridCol w="540349">
                  <a:extLst>
                    <a:ext uri="{9D8B030D-6E8A-4147-A177-3AD203B41FA5}">
                      <a16:colId xmlns:a16="http://schemas.microsoft.com/office/drawing/2014/main" val="2718598421"/>
                    </a:ext>
                  </a:extLst>
                </a:gridCol>
                <a:gridCol w="1942550">
                  <a:extLst>
                    <a:ext uri="{9D8B030D-6E8A-4147-A177-3AD203B41FA5}">
                      <a16:colId xmlns:a16="http://schemas.microsoft.com/office/drawing/2014/main" val="2712998359"/>
                    </a:ext>
                  </a:extLst>
                </a:gridCol>
                <a:gridCol w="1087950">
                  <a:extLst>
                    <a:ext uri="{9D8B030D-6E8A-4147-A177-3AD203B41FA5}">
                      <a16:colId xmlns:a16="http://schemas.microsoft.com/office/drawing/2014/main" val="1891883382"/>
                    </a:ext>
                  </a:extLst>
                </a:gridCol>
                <a:gridCol w="1087950">
                  <a:extLst>
                    <a:ext uri="{9D8B030D-6E8A-4147-A177-3AD203B41FA5}">
                      <a16:colId xmlns:a16="http://schemas.microsoft.com/office/drawing/2014/main" val="606183308"/>
                    </a:ext>
                  </a:extLst>
                </a:gridCol>
                <a:gridCol w="1087950">
                  <a:extLst>
                    <a:ext uri="{9D8B030D-6E8A-4147-A177-3AD203B41FA5}">
                      <a16:colId xmlns:a16="http://schemas.microsoft.com/office/drawing/2014/main" val="1009130722"/>
                    </a:ext>
                  </a:extLst>
                </a:gridCol>
              </a:tblGrid>
              <a:tr h="293279">
                <a:tc rowSpan="2">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Free Service Item</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Domestic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Imported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341517931"/>
                  </a:ext>
                </a:extLst>
              </a:tr>
              <a:tr h="230433">
                <a:tc vMerge="1">
                  <a:txBody>
                    <a:bodyPr/>
                    <a:lstStyle/>
                    <a:p>
                      <a:pPr marL="0" algn="ctr" defTabSz="685800" rtl="0" eaLnBrk="1" fontAlgn="ctr" latinLnBrk="1" hangingPunct="1">
                        <a:lnSpc>
                          <a:spcPct val="107000"/>
                        </a:lnSpc>
                        <a:spcAft>
                          <a:spcPts val="0"/>
                        </a:spcAft>
                      </a:pPr>
                      <a:endParaRPr lang="ko-KR" altLang="en-US" sz="9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lnSpc>
                          <a:spcPct val="107000"/>
                        </a:lnSpc>
                        <a:spcAft>
                          <a:spcPts val="0"/>
                        </a:spcAft>
                      </a:pPr>
                      <a:r>
                        <a:rPr lang="en-US" sz="900" b="0" i="0" u="none" strike="noStrike" kern="1200" dirty="0">
                          <a:solidFill>
                            <a:srgbClr val="000000"/>
                          </a:solidFill>
                          <a:effectLst/>
                          <a:latin typeface="Arial" panose="020B0604020202020204" pitchFamily="34" charset="0"/>
                          <a:ea typeface="맑은 고딕" panose="020B0503020000020004" pitchFamily="50" charset="-127"/>
                          <a:cs typeface="+mn-cs"/>
                        </a:rPr>
                        <a:t>(N)</a:t>
                      </a:r>
                      <a:endParaRPr lang="ko-KR" altLang="en-US" sz="9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(6,770)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8484995"/>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Overall inspection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28.6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32.0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27.5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95880361"/>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Oil(Engine oil) replacement/replenishment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13.7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8047760"/>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AC filter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560655008"/>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Engine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room</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clean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10.2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10.6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10.0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1220386"/>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Car wash (in/out)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229044596"/>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Free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wiper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8.6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7.1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9.1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2630465"/>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Air purifier(Insect screener/</a:t>
                      </a:r>
                      <a:r>
                        <a:rPr lang="en-US" altLang="ko-KR" sz="1000" b="0" kern="100" spc="-20" baseline="0">
                          <a:ln>
                            <a:solidFill>
                              <a:schemeClr val="bg1">
                                <a:alpha val="0"/>
                              </a:schemeClr>
                            </a:solidFill>
                          </a:ln>
                          <a:solidFill>
                            <a:schemeClr val="tx1"/>
                          </a:solidFill>
                          <a:latin typeface="+mn-ea"/>
                          <a:ea typeface="+mn-ea"/>
                          <a:cs typeface="Times New Roman" panose="02020603050405020304" pitchFamily="18" charset="0"/>
                        </a:rPr>
                        <a:t>antibacterial/deodorant</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41065926"/>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8</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Promotions/souvenirs/accessories offer</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4966969"/>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Tire/wheel coating and cleaning</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102795124"/>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 air pressure check/replenishment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3960331"/>
                  </a:ext>
                </a:extLst>
              </a:tr>
              <a:tr h="326517">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Washer/coolant 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897774626"/>
                  </a:ext>
                </a:extLst>
              </a:tr>
            </a:tbl>
          </a:graphicData>
        </a:graphic>
      </p:graphicFrame>
    </p:spTree>
    <p:extLst>
      <p:ext uri="{BB962C8B-B14F-4D97-AF65-F5344CB8AC3E}">
        <p14:creationId xmlns:p14="http://schemas.microsoft.com/office/powerpoint/2010/main" val="2840781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a:extLst>
              <a:ext uri="{FF2B5EF4-FFF2-40B4-BE49-F238E27FC236}">
                <a16:creationId xmlns:a16="http://schemas.microsoft.com/office/drawing/2014/main" id="{50A7837C-06FB-1182-82AA-469507CDFC34}"/>
              </a:ext>
            </a:extLst>
          </p:cNvPr>
          <p:cNvSpPr/>
          <p:nvPr/>
        </p:nvSpPr>
        <p:spPr>
          <a:xfrm>
            <a:off x="405233" y="2182046"/>
            <a:ext cx="5812319"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24] Free services offered during the </a:t>
            </a:r>
            <a:r>
              <a:rPr lang="en-US" altLang="ko-KR" sz="1200" kern="100" spc="-70">
                <a:ln>
                  <a:solidFill>
                    <a:schemeClr val="bg1">
                      <a:alpha val="0"/>
                    </a:schemeClr>
                  </a:solidFill>
                </a:ln>
                <a:latin typeface="+mn-ea"/>
                <a:cs typeface="Times New Roman" panose="02020603050405020304" pitchFamily="18" charset="0"/>
              </a:rPr>
              <a:t>checkout process(</a:t>
            </a:r>
            <a:r>
              <a:rPr lang="en-US" altLang="ko-KR" sz="1200" kern="100" spc="-70" dirty="0">
                <a:ln>
                  <a:solidFill>
                    <a:schemeClr val="bg1">
                      <a:alpha val="0"/>
                    </a:schemeClr>
                  </a:solidFill>
                </a:ln>
                <a:latin typeface="+mn-ea"/>
                <a:cs typeface="Times New Roman" panose="02020603050405020304" pitchFamily="18" charset="0"/>
              </a:rPr>
              <a:t>In the order of highest,</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a:t>
            </a:r>
          </a:p>
        </p:txBody>
      </p:sp>
      <p:sp>
        <p:nvSpPr>
          <p:cNvPr id="4" name="직사각형 3">
            <a:extLst>
              <a:ext uri="{FF2B5EF4-FFF2-40B4-BE49-F238E27FC236}">
                <a16:creationId xmlns:a16="http://schemas.microsoft.com/office/drawing/2014/main" id="{D2B65C01-DADC-EE45-6F8F-D80A2D8DB6D8}"/>
              </a:ext>
            </a:extLst>
          </p:cNvPr>
          <p:cNvSpPr/>
          <p:nvPr/>
        </p:nvSpPr>
        <p:spPr>
          <a:xfrm>
            <a:off x="601375" y="856777"/>
            <a:ext cx="5795418" cy="1083951"/>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cs typeface="Times New Roman" panose="02020603050405020304" pitchFamily="18" charset="0"/>
              </a:rPr>
              <a:t>Tire air-pressure check(60.6%)</a:t>
            </a:r>
            <a:r>
              <a:rPr lang="en-US" altLang="ko-KR" sz="1300" b="1" kern="100" spc="-70" dirty="0">
                <a:ln>
                  <a:solidFill>
                    <a:prstClr val="white">
                      <a:alpha val="0"/>
                    </a:prstClr>
                  </a:solidFill>
                </a:ln>
                <a:cs typeface="Times New Roman" panose="02020603050405020304" pitchFamily="18" charset="0"/>
              </a:rPr>
              <a:t> was the most offered among</a:t>
            </a:r>
            <a:r>
              <a:rPr lang="ko-KR" altLang="en-US" sz="1300" b="1" kern="100" spc="-70" dirty="0">
                <a:ln>
                  <a:solidFill>
                    <a:prstClr val="white">
                      <a:alpha val="0"/>
                    </a:prstClr>
                  </a:solidFill>
                </a:ln>
                <a:cs typeface="Times New Roman" panose="02020603050405020304" pitchFamily="18" charset="0"/>
              </a:rPr>
              <a:t> </a:t>
            </a:r>
            <a:r>
              <a:rPr lang="en-US" altLang="ko-KR" sz="1300" b="1" kern="100" spc="-70" dirty="0">
                <a:ln>
                  <a:solidFill>
                    <a:prstClr val="white">
                      <a:alpha val="0"/>
                    </a:prstClr>
                  </a:solidFill>
                </a:ln>
                <a:cs typeface="Times New Roman" panose="02020603050405020304" pitchFamily="18" charset="0"/>
              </a:rPr>
              <a:t>free service Items </a:t>
            </a:r>
          </a:p>
          <a:p>
            <a:pPr>
              <a:lnSpc>
                <a:spcPct val="130000"/>
              </a:lnSpc>
            </a:pPr>
            <a:r>
              <a:rPr lang="en-US" altLang="ko-KR" sz="1200" kern="100" spc="-70" dirty="0">
                <a:ln>
                  <a:solidFill>
                    <a:prstClr val="white">
                      <a:alpha val="0"/>
                    </a:prstClr>
                  </a:solidFill>
                </a:ln>
                <a:solidFill>
                  <a:prstClr val="black"/>
                </a:solidFill>
                <a:cs typeface="Times New Roman" panose="02020603050405020304" pitchFamily="18" charset="0"/>
              </a:rPr>
              <a:t>- Overall inspection and Washer/coolant </a:t>
            </a:r>
            <a:r>
              <a:rPr lang="en-US" altLang="ko-KR" sz="1200" kern="100" spc="-70">
                <a:ln>
                  <a:solidFill>
                    <a:prstClr val="white">
                      <a:alpha val="0"/>
                    </a:prstClr>
                  </a:solidFill>
                </a:ln>
                <a:solidFill>
                  <a:prstClr val="black"/>
                </a:solidFill>
                <a:cs typeface="Times New Roman" panose="02020603050405020304" pitchFamily="18" charset="0"/>
              </a:rPr>
              <a:t>replenishment followed</a:t>
            </a:r>
            <a:endParaRPr lang="en-US" altLang="ko-KR" sz="1200" kern="100" spc="-70" dirty="0">
              <a:ln>
                <a:solidFill>
                  <a:prstClr val="white">
                    <a:alpha val="0"/>
                  </a:prstClr>
                </a:solidFill>
              </a:ln>
              <a:solidFill>
                <a:prstClr val="black"/>
              </a:solidFill>
              <a:cs typeface="Times New Roman" panose="02020603050405020304" pitchFamily="18" charset="0"/>
            </a:endParaRPr>
          </a:p>
          <a:p>
            <a:pPr>
              <a:lnSpc>
                <a:spcPct val="130000"/>
              </a:lnSpc>
            </a:pPr>
            <a:r>
              <a:rPr lang="en-US" altLang="ko-KR" sz="1300" kern="100" spc="-70">
                <a:ln>
                  <a:solidFill>
                    <a:schemeClr val="bg1">
                      <a:alpha val="0"/>
                    </a:schemeClr>
                  </a:solidFill>
                </a:ln>
                <a:latin typeface="+mn-ea"/>
                <a:cs typeface="Times New Roman" panose="02020603050405020304" pitchFamily="18" charset="0"/>
              </a:rPr>
              <a:t>- A </a:t>
            </a:r>
            <a:r>
              <a:rPr lang="en-US" altLang="ko-KR" sz="1300" kern="100" spc="-70" dirty="0">
                <a:ln>
                  <a:solidFill>
                    <a:schemeClr val="bg1">
                      <a:alpha val="0"/>
                    </a:schemeClr>
                  </a:solidFill>
                </a:ln>
                <a:latin typeface="+mn-ea"/>
                <a:cs typeface="Times New Roman" panose="02020603050405020304" pitchFamily="18" charset="0"/>
              </a:rPr>
              <a:t>relatively high rate of ‘Engine room clean’ for domestic owners, and ‘Oil replacement/replenishment’ for import owners, were offered for free</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5" name="사각형: 둥근 모서리 4">
            <a:extLst>
              <a:ext uri="{FF2B5EF4-FFF2-40B4-BE49-F238E27FC236}">
                <a16:creationId xmlns:a16="http://schemas.microsoft.com/office/drawing/2014/main" id="{49912F35-6BD3-4821-EF37-05DECA185A03}"/>
              </a:ext>
            </a:extLst>
          </p:cNvPr>
          <p:cNvSpPr/>
          <p:nvPr/>
        </p:nvSpPr>
        <p:spPr>
          <a:xfrm>
            <a:off x="405233" y="923715"/>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F6725617-5136-D9BA-3F01-8C1638F1C02B}"/>
              </a:ext>
            </a:extLst>
          </p:cNvPr>
          <p:cNvSpPr txBox="1"/>
          <p:nvPr/>
        </p:nvSpPr>
        <p:spPr>
          <a:xfrm>
            <a:off x="405233" y="6508003"/>
            <a:ext cx="5892118" cy="276999"/>
          </a:xfrm>
          <a:prstGeom prst="rect">
            <a:avLst/>
          </a:prstGeom>
          <a:noFill/>
        </p:spPr>
        <p:txBody>
          <a:bodyPr wrap="square" rtlCol="0">
            <a:spAutoFit/>
          </a:bodyPr>
          <a:lstStyle/>
          <a:p>
            <a:pPr algn="just"/>
            <a:r>
              <a:rPr lang="en-US" altLang="ko-KR" sz="1200" dirty="0"/>
              <a:t>Q: Select all the free services/inspections you received at your most recent visit.</a:t>
            </a:r>
          </a:p>
        </p:txBody>
      </p:sp>
      <p:graphicFrame>
        <p:nvGraphicFramePr>
          <p:cNvPr id="9" name="표 8">
            <a:extLst>
              <a:ext uri="{FF2B5EF4-FFF2-40B4-BE49-F238E27FC236}">
                <a16:creationId xmlns:a16="http://schemas.microsoft.com/office/drawing/2014/main" id="{9E152E62-545F-4689-8D13-1F75C68C9DFE}"/>
              </a:ext>
            </a:extLst>
          </p:cNvPr>
          <p:cNvGraphicFramePr>
            <a:graphicFrameLocks noGrp="1"/>
          </p:cNvGraphicFramePr>
          <p:nvPr/>
        </p:nvGraphicFramePr>
        <p:xfrm>
          <a:off x="483661" y="2459045"/>
          <a:ext cx="5813690" cy="4048958"/>
        </p:xfrm>
        <a:graphic>
          <a:graphicData uri="http://schemas.openxmlformats.org/drawingml/2006/table">
            <a:tbl>
              <a:tblPr firstRow="1" firstCol="1" bandRow="1">
                <a:tableStyleId>{5C22544A-7EE6-4342-B048-85BDC9FD1C3A}</a:tableStyleId>
              </a:tblPr>
              <a:tblGrid>
                <a:gridCol w="2012082">
                  <a:extLst>
                    <a:ext uri="{9D8B030D-6E8A-4147-A177-3AD203B41FA5}">
                      <a16:colId xmlns:a16="http://schemas.microsoft.com/office/drawing/2014/main" val="2712998359"/>
                    </a:ext>
                  </a:extLst>
                </a:gridCol>
                <a:gridCol w="910016">
                  <a:extLst>
                    <a:ext uri="{9D8B030D-6E8A-4147-A177-3AD203B41FA5}">
                      <a16:colId xmlns:a16="http://schemas.microsoft.com/office/drawing/2014/main" val="1891883382"/>
                    </a:ext>
                  </a:extLst>
                </a:gridCol>
                <a:gridCol w="1647761">
                  <a:extLst>
                    <a:ext uri="{9D8B030D-6E8A-4147-A177-3AD203B41FA5}">
                      <a16:colId xmlns:a16="http://schemas.microsoft.com/office/drawing/2014/main" val="606183308"/>
                    </a:ext>
                  </a:extLst>
                </a:gridCol>
                <a:gridCol w="1243831">
                  <a:extLst>
                    <a:ext uri="{9D8B030D-6E8A-4147-A177-3AD203B41FA5}">
                      <a16:colId xmlns:a16="http://schemas.microsoft.com/office/drawing/2014/main" val="1009130722"/>
                    </a:ext>
                  </a:extLst>
                </a:gridCol>
              </a:tblGrid>
              <a:tr h="252000">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Free Service Item</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Domestic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Imported Vehicle</a:t>
                      </a:r>
                    </a:p>
                    <a:p>
                      <a:pPr algn="ctr" latinLnBrk="0">
                        <a:lnSpc>
                          <a:spcPct val="107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Owners</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62865" marR="62865"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341517931"/>
                  </a:ext>
                </a:extLst>
              </a:tr>
              <a:tr h="198000">
                <a:tc>
                  <a:txBody>
                    <a:bodyPr/>
                    <a:lstStyle/>
                    <a:p>
                      <a:pPr marL="0" algn="ctr" defTabSz="685800" rtl="0" eaLnBrk="1" fontAlgn="ctr" latinLnBrk="1" hangingPunct="1"/>
                      <a:r>
                        <a:rPr lang="en-US" altLang="ko-KR" sz="900" b="0" i="0" u="none" strike="noStrike" kern="1200">
                          <a:solidFill>
                            <a:schemeClr val="bg1">
                              <a:lumMod val="50000"/>
                            </a:schemeClr>
                          </a:solidFill>
                          <a:effectLst/>
                          <a:latin typeface="Arial" panose="020B0604020202020204" pitchFamily="34" charset="0"/>
                          <a:ea typeface="맑은 고딕" panose="020B0503020000020004" pitchFamily="50" charset="-127"/>
                          <a:cs typeface="+mn-cs"/>
                        </a:rPr>
                        <a:t>Total(</a:t>
                      </a:r>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N)</a:t>
                      </a:r>
                    </a:p>
                  </a:txBody>
                  <a:tcPr marL="62865" marR="62865" marT="0" marB="0" anchor="ctr">
                    <a:lnL w="12700" cmpd="sng">
                      <a:noFill/>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(8,921)</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(2,151)</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(6,770)</a:t>
                      </a:r>
                    </a:p>
                  </a:txBody>
                  <a:tcPr marL="7620" marR="7620" marT="7620" marB="0" anchor="ctr">
                    <a:lnL w="1270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4070738"/>
                  </a:ext>
                </a:extLst>
              </a:tr>
              <a:tr h="198000">
                <a:tc>
                  <a:txBody>
                    <a:bodyPr/>
                    <a:lstStyle/>
                    <a:p>
                      <a:pPr marL="0" algn="ctr" defTabSz="685800" rtl="0" eaLnBrk="1" fontAlgn="ctr" latinLnBrk="1" hangingPunct="1"/>
                      <a:r>
                        <a:rPr lang="en-US" altLang="ko-KR" sz="900" b="0" i="0" u="none" strike="noStrike" kern="1200">
                          <a:solidFill>
                            <a:schemeClr val="bg1">
                              <a:lumMod val="50000"/>
                            </a:schemeClr>
                          </a:solidFill>
                          <a:effectLst/>
                          <a:latin typeface="Arial" panose="020B0604020202020204" pitchFamily="34" charset="0"/>
                          <a:ea typeface="맑은 고딕" panose="020B0503020000020004" pitchFamily="50" charset="-127"/>
                          <a:cs typeface="+mn-cs"/>
                        </a:rPr>
                        <a:t>Unexperienced(</a:t>
                      </a:r>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N)</a:t>
                      </a:r>
                    </a:p>
                  </a:txBody>
                  <a:tcPr marL="62865" marR="62865"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(3,507)</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(867)</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chemeClr val="bg1">
                              <a:lumMod val="50000"/>
                            </a:schemeClr>
                          </a:solidFill>
                          <a:effectLst/>
                          <a:latin typeface="Arial" panose="020B0604020202020204" pitchFamily="34" charset="0"/>
                          <a:ea typeface="맑은 고딕" panose="020B0503020000020004" pitchFamily="50" charset="-127"/>
                          <a:cs typeface="+mn-cs"/>
                        </a:rPr>
                        <a:t>(2,640)</a:t>
                      </a:r>
                    </a:p>
                  </a:txBody>
                  <a:tcPr marL="7620" marR="7620" marT="762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6239033"/>
                  </a:ext>
                </a:extLst>
              </a:tr>
              <a:tr h="198000">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Experienced(</a:t>
                      </a:r>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N)</a:t>
                      </a:r>
                    </a:p>
                  </a:txBody>
                  <a:tcPr marL="62865" marR="62865"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(5,414)</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(1,284)</a:t>
                      </a:r>
                    </a:p>
                  </a:txBody>
                  <a:tcPr marL="7620" marR="7620" marT="762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(4,130)</a:t>
                      </a:r>
                    </a:p>
                  </a:txBody>
                  <a:tcPr marL="7620" marR="7620" marT="762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8484995"/>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 air pressure check/replenishment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60.6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60.1</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95880361"/>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Overall inspection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57.1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54.3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57.9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8047760"/>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Washer/coolant 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47.5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49.5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46.9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560655008"/>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Oil(Engine oil) replacement/replenishment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33.6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20.6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37.6</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1220386"/>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Engine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room</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clean</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16.7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23.1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14.7</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229044596"/>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AC filter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16.0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18.0</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2630465"/>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Air purifier(Insect screener/antibacterial/Deodorant)</a:t>
                      </a: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13.1</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41065926"/>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Promotions/souvenirs/accessories offer</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7.5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a:solidFill>
                            <a:srgbClr val="000000"/>
                          </a:solidFill>
                          <a:effectLst/>
                          <a:latin typeface="Arial" panose="020B0604020202020204" pitchFamily="34" charset="0"/>
                          <a:ea typeface="맑은 고딕" panose="020B0503020000020004" pitchFamily="50" charset="-127"/>
                          <a:cs typeface="+mn-cs"/>
                        </a:rPr>
                        <a:t>12.8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4966969"/>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Free</a:t>
                      </a:r>
                      <a:r>
                        <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wiper replacement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4.8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12.8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102795124"/>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Car wash (in/out)</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8.7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9.7</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3960331"/>
                  </a:ext>
                </a:extLst>
              </a:tr>
              <a:tr h="270000">
                <a:tc>
                  <a:txBody>
                    <a:bodyPr/>
                    <a:lstStyle/>
                    <a:p>
                      <a:pPr marL="0" algn="ctr" defTabSz="685800" rtl="0" eaLnBrk="1" fontAlgn="ctr" latinLnBrk="1" hangingPunct="1"/>
                      <a:r>
                        <a:rPr lang="en-US" altLang="ko-KR" sz="1000" b="0" kern="100" spc="-20" baseline="0" dirty="0">
                          <a:ln>
                            <a:solidFill>
                              <a:schemeClr val="bg1">
                                <a:alpha val="0"/>
                              </a:schemeClr>
                            </a:solidFill>
                          </a:ln>
                          <a:solidFill>
                            <a:schemeClr val="tx1"/>
                          </a:solidFill>
                          <a:latin typeface="+mn-ea"/>
                          <a:ea typeface="+mn-ea"/>
                          <a:cs typeface="Times New Roman" panose="02020603050405020304" pitchFamily="18" charset="0"/>
                        </a:rPr>
                        <a:t>Tire/wheel coating and cleaning</a:t>
                      </a:r>
                      <a:endParaRPr lang="ko-KR" altLang="en-US" sz="1000" b="0" kern="100" spc="-2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5.1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00" b="0" i="0" u="none" strike="noStrike" kern="1200" dirty="0">
                          <a:solidFill>
                            <a:srgbClr val="000000"/>
                          </a:solidFill>
                          <a:effectLst/>
                          <a:latin typeface="Arial" panose="020B0604020202020204" pitchFamily="34" charset="0"/>
                          <a:ea typeface="맑은 고딕" panose="020B0503020000020004" pitchFamily="50" charset="-127"/>
                          <a:cs typeface="+mn-cs"/>
                        </a:rPr>
                        <a:t>6.8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897774626"/>
                  </a:ext>
                </a:extLst>
              </a:tr>
            </a:tbl>
          </a:graphicData>
        </a:graphic>
      </p:graphicFrame>
      <p:sp>
        <p:nvSpPr>
          <p:cNvPr id="6" name="직사각형 5">
            <a:extLst>
              <a:ext uri="{FF2B5EF4-FFF2-40B4-BE49-F238E27FC236}">
                <a16:creationId xmlns:a16="http://schemas.microsoft.com/office/drawing/2014/main" id="{C198D20D-12AB-400A-9857-F0A7A61E9420}"/>
              </a:ext>
            </a:extLst>
          </p:cNvPr>
          <p:cNvSpPr/>
          <p:nvPr/>
        </p:nvSpPr>
        <p:spPr>
          <a:xfrm>
            <a:off x="483661" y="3192087"/>
            <a:ext cx="5813690" cy="3315916"/>
          </a:xfrm>
          <a:prstGeom prst="rect">
            <a:avLst/>
          </a:prstGeom>
          <a:no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613634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nvGraphicFramePr>
        <p:xfrm>
          <a:off x="565150" y="2083345"/>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Contact Received Customers(%)</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87.9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86.9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84.5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Audi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(496)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83.7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81.7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81.1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81.0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80.6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79.4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79.0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000" b="0" i="0" u="none" strike="noStrike">
                          <a:solidFill>
                            <a:srgbClr val="000000"/>
                          </a:solidFill>
                          <a:effectLst/>
                          <a:latin typeface="Arial" panose="020B0604020202020204" pitchFamily="34" charset="0"/>
                          <a:ea typeface="맑은 고딕" panose="020B0503020000020004" pitchFamily="50" charset="-127"/>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000" b="0" i="0" u="none" strike="noStrike" dirty="0">
                          <a:solidFill>
                            <a:srgbClr val="000000"/>
                          </a:solidFill>
                          <a:effectLst/>
                          <a:latin typeface="Arial" panose="020B0604020202020204" pitchFamily="34" charset="0"/>
                          <a:ea typeface="맑은 고딕" panose="020B0503020000020004" pitchFamily="50" charset="-127"/>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2083317"/>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Avg.</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78.3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a:solidFill>
                            <a:srgbClr val="000000"/>
                          </a:solidFill>
                          <a:effectLst/>
                          <a:latin typeface="Arial" panose="020B0604020202020204" pitchFamily="34" charset="0"/>
                          <a:ea typeface="맑은 고딕" panose="020B0503020000020004" pitchFamily="50" charset="-127"/>
                        </a:rPr>
                        <a:t>73.9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00" b="0" i="0" u="none" strike="noStrike" dirty="0">
                          <a:solidFill>
                            <a:srgbClr val="000000"/>
                          </a:solidFill>
                          <a:effectLst/>
                          <a:latin typeface="Arial" panose="020B0604020202020204" pitchFamily="34" charset="0"/>
                          <a:ea typeface="맑은 고딕" panose="020B0503020000020004" pitchFamily="50" charset="-127"/>
                        </a:rPr>
                        <a:t>79.8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77996" y="1805972"/>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25] Service satisfaction asked after </a:t>
            </a:r>
            <a:r>
              <a:rPr lang="en-US" altLang="ko-KR" sz="1200" kern="100" spc="-70">
                <a:ln>
                  <a:solidFill>
                    <a:schemeClr val="bg1">
                      <a:alpha val="0"/>
                    </a:schemeClr>
                  </a:solidFill>
                </a:ln>
                <a:latin typeface="+mn-ea"/>
                <a:cs typeface="Times New Roman" panose="02020603050405020304" pitchFamily="18" charset="0"/>
              </a:rPr>
              <a:t>the service(</a:t>
            </a:r>
            <a:r>
              <a:rPr lang="en-US" altLang="ko-KR" sz="1200" kern="100" spc="-70" dirty="0">
                <a:ln>
                  <a:solidFill>
                    <a:schemeClr val="bg1">
                      <a:alpha val="0"/>
                    </a:schemeClr>
                  </a:solidFill>
                </a:ln>
                <a:latin typeface="+mn-ea"/>
                <a:cs typeface="Times New Roman" panose="02020603050405020304" pitchFamily="18" charset="0"/>
              </a:rPr>
              <a:t>In the order of highest)</a:t>
            </a:r>
          </a:p>
        </p:txBody>
      </p:sp>
      <p:sp>
        <p:nvSpPr>
          <p:cNvPr id="29" name="직사각형 28">
            <a:extLst>
              <a:ext uri="{FF2B5EF4-FFF2-40B4-BE49-F238E27FC236}">
                <a16:creationId xmlns:a16="http://schemas.microsoft.com/office/drawing/2014/main" id="{EB684E7C-FD73-4E0F-B789-BA4D8C0D5DAB}"/>
              </a:ext>
            </a:extLst>
          </p:cNvPr>
          <p:cNvSpPr/>
          <p:nvPr/>
        </p:nvSpPr>
        <p:spPr>
          <a:xfrm>
            <a:off x="694985" y="866369"/>
            <a:ext cx="5782952" cy="818686"/>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solidFill>
                  <a:prstClr val="black"/>
                </a:solidFill>
                <a:cs typeface="Times New Roman" panose="02020603050405020304" pitchFamily="18" charset="0"/>
              </a:rPr>
              <a:t>78.3%</a:t>
            </a:r>
            <a:r>
              <a:rPr lang="en-US" altLang="ko-KR" sz="1300" b="1" kern="100" spc="-70" dirty="0">
                <a:ln>
                  <a:solidFill>
                    <a:prstClr val="white">
                      <a:alpha val="0"/>
                    </a:prstClr>
                  </a:solidFill>
                </a:ln>
                <a:solidFill>
                  <a:prstClr val="black"/>
                </a:solidFill>
                <a:cs typeface="Times New Roman" panose="02020603050405020304" pitchFamily="18" charset="0"/>
              </a:rPr>
              <a:t> of car owners received a post-service contact</a:t>
            </a:r>
          </a:p>
          <a:p>
            <a:pPr marL="171450" indent="-171450">
              <a:lnSpc>
                <a:spcPct val="130000"/>
              </a:lnSpc>
              <a:buFontTx/>
              <a:buChar char="-"/>
            </a:pPr>
            <a:r>
              <a:rPr lang="en-US" altLang="ko-KR" sz="1200" kern="100" spc="-70">
                <a:ln>
                  <a:solidFill>
                    <a:prstClr val="white">
                      <a:alpha val="0"/>
                    </a:prstClr>
                  </a:solidFill>
                </a:ln>
                <a:solidFill>
                  <a:prstClr val="black"/>
                </a:solidFill>
                <a:cs typeface="Times New Roman" panose="02020603050405020304" pitchFamily="18" charset="0"/>
              </a:rPr>
              <a:t>Lexus(</a:t>
            </a:r>
            <a:r>
              <a:rPr lang="en-US" altLang="ko-KR" sz="1200" kern="100" spc="-70" dirty="0">
                <a:ln>
                  <a:solidFill>
                    <a:prstClr val="white">
                      <a:alpha val="0"/>
                    </a:prstClr>
                  </a:solidFill>
                </a:ln>
                <a:solidFill>
                  <a:prstClr val="black"/>
                </a:solidFill>
                <a:cs typeface="Times New Roman" panose="02020603050405020304" pitchFamily="18" charset="0"/>
              </a:rPr>
              <a:t>87.9%),</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Volvo(86.9%), and Toyota(84.5%)</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showed</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a high post-service contact rates</a:t>
            </a:r>
          </a:p>
          <a:p>
            <a:pPr marL="171450" indent="-171450">
              <a:lnSpc>
                <a:spcPct val="130000"/>
              </a:lnSpc>
              <a:buFontTx/>
              <a:buChar char="-"/>
            </a:pPr>
            <a:r>
              <a:rPr lang="en-US" altLang="ko-KR" sz="1200" kern="100" spc="-70" dirty="0">
                <a:ln>
                  <a:solidFill>
                    <a:prstClr val="white">
                      <a:alpha val="0"/>
                    </a:prstClr>
                  </a:solidFill>
                </a:ln>
                <a:solidFill>
                  <a:prstClr val="black"/>
                </a:solidFill>
                <a:latin typeface="+mn-ea"/>
                <a:cs typeface="Times New Roman" panose="02020603050405020304" pitchFamily="18" charset="0"/>
              </a:rPr>
              <a:t>Among domestic brands, </a:t>
            </a:r>
            <a:r>
              <a:rPr lang="en-US" altLang="ko-KR" sz="1200" kern="100" spc="-70">
                <a:ln>
                  <a:solidFill>
                    <a:prstClr val="white">
                      <a:alpha val="0"/>
                    </a:prstClr>
                  </a:solidFill>
                </a:ln>
                <a:solidFill>
                  <a:prstClr val="black"/>
                </a:solidFill>
                <a:latin typeface="+mn-ea"/>
                <a:cs typeface="Times New Roman" panose="02020603050405020304" pitchFamily="18" charset="0"/>
              </a:rPr>
              <a:t>GM Korea(</a:t>
            </a:r>
            <a:r>
              <a:rPr lang="en-US" altLang="ko-KR" sz="1200" kern="100" spc="-70" dirty="0">
                <a:ln>
                  <a:solidFill>
                    <a:prstClr val="white">
                      <a:alpha val="0"/>
                    </a:prstClr>
                  </a:solidFill>
                </a:ln>
                <a:solidFill>
                  <a:prstClr val="black"/>
                </a:solidFill>
                <a:latin typeface="+mn-ea"/>
                <a:cs typeface="Times New Roman" panose="02020603050405020304" pitchFamily="18" charset="0"/>
              </a:rPr>
              <a:t>80.5%) recorded the highest rate</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8564D47E-0F12-451F-A6A2-764D4A8B0C01}"/>
              </a:ext>
            </a:extLst>
          </p:cNvPr>
          <p:cNvSpPr/>
          <p:nvPr/>
        </p:nvSpPr>
        <p:spPr>
          <a:xfrm>
            <a:off x="477996" y="942347"/>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4</a:t>
            </a:r>
            <a:endParaRPr lang="ko-KR" altLang="en-US" sz="1300" b="1" kern="0" spc="-30" dirty="0">
              <a:ln>
                <a:solidFill>
                  <a:srgbClr val="4472C4">
                    <a:alpha val="0"/>
                  </a:srgbClr>
                </a:solidFill>
              </a:ln>
              <a:latin typeface="+mn-ea"/>
            </a:endParaRPr>
          </a:p>
        </p:txBody>
      </p:sp>
      <p:sp>
        <p:nvSpPr>
          <p:cNvPr id="20" name="TextBox 19">
            <a:extLst>
              <a:ext uri="{FF2B5EF4-FFF2-40B4-BE49-F238E27FC236}">
                <a16:creationId xmlns:a16="http://schemas.microsoft.com/office/drawing/2014/main" id="{C60C145E-BEA2-14A1-4BDF-B4AD3C8EC528}"/>
              </a:ext>
            </a:extLst>
          </p:cNvPr>
          <p:cNvSpPr txBox="1"/>
          <p:nvPr/>
        </p:nvSpPr>
        <p:spPr>
          <a:xfrm>
            <a:off x="477996" y="6367345"/>
            <a:ext cx="5814853" cy="646331"/>
          </a:xfrm>
          <a:prstGeom prst="rect">
            <a:avLst/>
          </a:prstGeom>
          <a:noFill/>
        </p:spPr>
        <p:txBody>
          <a:bodyPr wrap="square" rtlCol="0">
            <a:spAutoFit/>
          </a:bodyPr>
          <a:lstStyle/>
          <a:p>
            <a:pPr algn="just"/>
            <a:r>
              <a:rPr lang="en-US" altLang="ko-KR" sz="1200" dirty="0"/>
              <a:t>Q. After the maintenance/repair, I </a:t>
            </a:r>
            <a:r>
              <a:rPr lang="en-US" altLang="ko-KR" sz="1200"/>
              <a:t>was contacted (</a:t>
            </a:r>
            <a:r>
              <a:rPr lang="en-US" altLang="ko-KR" sz="1200" dirty="0"/>
              <a:t>by phone, text/</a:t>
            </a:r>
            <a:r>
              <a:rPr lang="en-US" altLang="ko-KR" sz="1200" dirty="0" err="1"/>
              <a:t>Kakao</a:t>
            </a:r>
            <a:r>
              <a:rPr lang="en-US" altLang="ko-KR" sz="1200" dirty="0"/>
              <a:t>, APP instructions, etc.) to ask if I was satisfied with the service (if there were no </a:t>
            </a:r>
            <a:r>
              <a:rPr lang="en-US" altLang="ko-KR" sz="1200"/>
              <a:t>problems).(</a:t>
            </a:r>
            <a:r>
              <a:rPr lang="en-US" altLang="ko-KR" sz="1200" dirty="0"/>
              <a:t>Yes/No)</a:t>
            </a:r>
            <a:endParaRPr lang="ko-KR" altLang="en-US" sz="1200" dirty="0"/>
          </a:p>
        </p:txBody>
      </p:sp>
    </p:spTree>
    <p:extLst>
      <p:ext uri="{BB962C8B-B14F-4D97-AF65-F5344CB8AC3E}">
        <p14:creationId xmlns:p14="http://schemas.microsoft.com/office/powerpoint/2010/main" val="3897247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직사각형 13">
            <a:extLst>
              <a:ext uri="{FF2B5EF4-FFF2-40B4-BE49-F238E27FC236}">
                <a16:creationId xmlns:a16="http://schemas.microsoft.com/office/drawing/2014/main" id="{A79A2247-5F5C-4AD8-9788-9982F53F0C9A}"/>
              </a:ext>
            </a:extLst>
          </p:cNvPr>
          <p:cNvSpPr/>
          <p:nvPr/>
        </p:nvSpPr>
        <p:spPr>
          <a:xfrm>
            <a:off x="377825" y="802008"/>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Summary</a:t>
            </a:r>
            <a:r>
              <a:rPr lang="ko-KR" altLang="en-US" b="1" kern="100" spc="-70" dirty="0">
                <a:ln>
                  <a:solidFill>
                    <a:schemeClr val="bg1">
                      <a:alpha val="0"/>
                    </a:schemeClr>
                  </a:solidFill>
                </a:ln>
                <a:latin typeface="+mn-ea"/>
                <a:cs typeface="Times New Roman" panose="02020603050405020304" pitchFamily="18" charset="0"/>
              </a:rPr>
              <a:t> </a:t>
            </a:r>
            <a:r>
              <a:rPr lang="en-US" altLang="ko-KR" b="1" kern="100" spc="-70" dirty="0">
                <a:ln>
                  <a:solidFill>
                    <a:schemeClr val="bg1">
                      <a:alpha val="0"/>
                    </a:schemeClr>
                  </a:solidFill>
                </a:ln>
                <a:latin typeface="+mn-ea"/>
                <a:cs typeface="Times New Roman" panose="02020603050405020304" pitchFamily="18" charset="0"/>
              </a:rPr>
              <a:t>_ Benchmarks by Item</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22" name="사각형: 둥근 모서리 21">
            <a:extLst>
              <a:ext uri="{FF2B5EF4-FFF2-40B4-BE49-F238E27FC236}">
                <a16:creationId xmlns:a16="http://schemas.microsoft.com/office/drawing/2014/main" id="{4861980E-E73D-4DE2-8C81-77E6B6C5C984}"/>
              </a:ext>
            </a:extLst>
          </p:cNvPr>
          <p:cNvSpPr/>
          <p:nvPr/>
        </p:nvSpPr>
        <p:spPr>
          <a:xfrm>
            <a:off x="451736" y="802008"/>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07</a:t>
            </a:r>
            <a:endParaRPr lang="ko-KR" altLang="en-US" b="1" kern="0" spc="-30" dirty="0">
              <a:ln>
                <a:solidFill>
                  <a:srgbClr val="4472C4">
                    <a:alpha val="0"/>
                  </a:srgbClr>
                </a:solidFill>
              </a:ln>
              <a:solidFill>
                <a:prstClr val="white"/>
              </a:solidFill>
              <a:latin typeface="+mn-ea"/>
            </a:endParaRPr>
          </a:p>
        </p:txBody>
      </p:sp>
      <p:sp>
        <p:nvSpPr>
          <p:cNvPr id="8" name="직사각형 7">
            <a:extLst>
              <a:ext uri="{FF2B5EF4-FFF2-40B4-BE49-F238E27FC236}">
                <a16:creationId xmlns:a16="http://schemas.microsoft.com/office/drawing/2014/main" id="{67EF3513-88E0-815C-E20C-F6E8729B2DEC}"/>
              </a:ext>
            </a:extLst>
          </p:cNvPr>
          <p:cNvSpPr/>
          <p:nvPr/>
        </p:nvSpPr>
        <p:spPr>
          <a:xfrm>
            <a:off x="588281" y="1268915"/>
            <a:ext cx="5989503" cy="826060"/>
          </a:xfrm>
          <a:prstGeom prst="rect">
            <a:avLst/>
          </a:prstGeom>
        </p:spPr>
        <p:txBody>
          <a:bodyPr wrap="square">
            <a:spAutoFit/>
          </a:bodyPr>
          <a:lstStyle/>
          <a:p>
            <a:pPr>
              <a:lnSpc>
                <a:spcPct val="130000"/>
              </a:lnSpc>
            </a:pPr>
            <a:r>
              <a:rPr lang="en-US" altLang="ko-KR" sz="1400" b="1" kern="100" spc="-70" dirty="0">
                <a:ln>
                  <a:solidFill>
                    <a:prstClr val="white">
                      <a:alpha val="0"/>
                    </a:prstClr>
                  </a:solidFill>
                </a:ln>
                <a:solidFill>
                  <a:prstClr val="black"/>
                </a:solidFill>
                <a:cs typeface="Times New Roman" panose="02020603050405020304" pitchFamily="18" charset="0"/>
              </a:rPr>
              <a:t>Lexus ranked #1 in 6 items…Volvo</a:t>
            </a:r>
            <a:r>
              <a:rPr lang="ko-KR" altLang="en-US" sz="1400" b="1" kern="100" spc="-70" dirty="0">
                <a:ln>
                  <a:solidFill>
                    <a:prstClr val="white">
                      <a:alpha val="0"/>
                    </a:prstClr>
                  </a:solidFill>
                </a:ln>
                <a:solidFill>
                  <a:prstClr val="black"/>
                </a:solidFill>
                <a:cs typeface="Times New Roman" panose="02020603050405020304" pitchFamily="18" charset="0"/>
              </a:rPr>
              <a:t> </a:t>
            </a:r>
            <a:r>
              <a:rPr lang="ko-KR" altLang="en-US" sz="1400" b="1" kern="100" spc="-70" dirty="0">
                <a:ln>
                  <a:solidFill>
                    <a:prstClr val="white">
                      <a:alpha val="0"/>
                    </a:prstClr>
                  </a:solidFill>
                </a:ln>
                <a:solidFill>
                  <a:prstClr val="black"/>
                </a:solidFill>
                <a:latin typeface="맑은 고딕" panose="020B0503020000020004" pitchFamily="50" charset="-127"/>
                <a:ea typeface="맑은 고딕" panose="020B0503020000020004" pitchFamily="50" charset="-127"/>
                <a:cs typeface="Times New Roman" panose="02020603050405020304" pitchFamily="18" charset="0"/>
              </a:rPr>
              <a:t>〮</a:t>
            </a:r>
            <a:r>
              <a:rPr lang="ko-KR" altLang="en-US" sz="1400" b="1" kern="100" spc="-70" dirty="0">
                <a:ln>
                  <a:solidFill>
                    <a:prstClr val="white">
                      <a:alpha val="0"/>
                    </a:prstClr>
                  </a:solidFill>
                </a:ln>
                <a:solidFill>
                  <a:prstClr val="black"/>
                </a:solidFill>
                <a:cs typeface="Times New Roman" panose="02020603050405020304" pitchFamily="18" charset="0"/>
              </a:rPr>
              <a:t> </a:t>
            </a:r>
            <a:r>
              <a:rPr lang="en-US" altLang="ko-KR" sz="1400" b="1" kern="100" spc="-70" dirty="0">
                <a:ln>
                  <a:solidFill>
                    <a:prstClr val="white">
                      <a:alpha val="0"/>
                    </a:prstClr>
                  </a:solidFill>
                </a:ln>
                <a:solidFill>
                  <a:prstClr val="black"/>
                </a:solidFill>
                <a:cs typeface="Times New Roman" panose="02020603050405020304" pitchFamily="18" charset="0"/>
              </a:rPr>
              <a:t>Tesla ranked #1 in 3 items respectively</a:t>
            </a:r>
          </a:p>
          <a:p>
            <a:pPr>
              <a:lnSpc>
                <a:spcPct val="130000"/>
              </a:lnSpc>
            </a:pPr>
            <a:r>
              <a:rPr lang="en-US" altLang="ko-KR" sz="1200" kern="100" spc="-70" dirty="0">
                <a:ln>
                  <a:solidFill>
                    <a:prstClr val="white">
                      <a:alpha val="0"/>
                    </a:prstClr>
                  </a:solidFill>
                </a:ln>
                <a:solidFill>
                  <a:prstClr val="black"/>
                </a:solidFill>
                <a:cs typeface="Times New Roman" panose="02020603050405020304" pitchFamily="18" charset="0"/>
              </a:rPr>
              <a:t>-</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Volvo 10 times, Lexus 9 times, and Toyota 8 times ranked in the top 3 position</a:t>
            </a:r>
            <a:endParaRPr lang="en-US" altLang="ko-KR" sz="1200" kern="100" spc="-70" dirty="0">
              <a:ln>
                <a:solidFill>
                  <a:prstClr val="white">
                    <a:alpha val="0"/>
                  </a:prstClr>
                </a:solidFill>
              </a:ln>
              <a:cs typeface="Times New Roman" panose="02020603050405020304" pitchFamily="18" charset="0"/>
            </a:endParaRPr>
          </a:p>
          <a:p>
            <a:pPr>
              <a:lnSpc>
                <a:spcPct val="130000"/>
              </a:lnSpc>
            </a:pPr>
            <a:r>
              <a:rPr lang="en-US" altLang="ko-KR" sz="1200" kern="100" spc="-70" dirty="0">
                <a:ln>
                  <a:solidFill>
                    <a:prstClr val="white">
                      <a:alpha val="0"/>
                    </a:prstClr>
                  </a:solidFill>
                </a:ln>
                <a:cs typeface="Times New Roman" panose="02020603050405020304" pitchFamily="18" charset="0"/>
              </a:rPr>
              <a:t>- Among domestic brands, </a:t>
            </a:r>
            <a:r>
              <a:rPr lang="en-US" altLang="ko-KR" sz="1200" kern="100" spc="-70" dirty="0" err="1">
                <a:ln>
                  <a:solidFill>
                    <a:prstClr val="white">
                      <a:alpha val="0"/>
                    </a:prstClr>
                  </a:solidFill>
                </a:ln>
                <a:cs typeface="Times New Roman" panose="02020603050405020304" pitchFamily="18" charset="0"/>
              </a:rPr>
              <a:t>Ssangyong</a:t>
            </a:r>
            <a:r>
              <a:rPr lang="en-US" altLang="ko-KR" sz="1200" kern="100" spc="-70" dirty="0">
                <a:ln>
                  <a:solidFill>
                    <a:prstClr val="white">
                      <a:alpha val="0"/>
                    </a:prstClr>
                  </a:solidFill>
                </a:ln>
                <a:cs typeface="Times New Roman" panose="02020603050405020304" pitchFamily="18" charset="0"/>
              </a:rPr>
              <a:t> ranked #1 in 2 items, GM Korea did in 1.</a:t>
            </a:r>
          </a:p>
        </p:txBody>
      </p:sp>
      <p:sp>
        <p:nvSpPr>
          <p:cNvPr id="10" name="사각형: 둥근 모서리 9">
            <a:extLst>
              <a:ext uri="{FF2B5EF4-FFF2-40B4-BE49-F238E27FC236}">
                <a16:creationId xmlns:a16="http://schemas.microsoft.com/office/drawing/2014/main" id="{131BB240-8B9B-346D-7CCB-1E3081C1090D}"/>
              </a:ext>
            </a:extLst>
          </p:cNvPr>
          <p:cNvSpPr/>
          <p:nvPr/>
        </p:nvSpPr>
        <p:spPr>
          <a:xfrm>
            <a:off x="363966" y="1325733"/>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13" name="사각형: 둥근 위쪽 모서리 12">
            <a:extLst>
              <a:ext uri="{FF2B5EF4-FFF2-40B4-BE49-F238E27FC236}">
                <a16:creationId xmlns:a16="http://schemas.microsoft.com/office/drawing/2014/main" id="{324EBD10-5163-5891-A9E3-32900381C327}"/>
              </a:ext>
            </a:extLst>
          </p:cNvPr>
          <p:cNvSpPr/>
          <p:nvPr/>
        </p:nvSpPr>
        <p:spPr>
          <a:xfrm>
            <a:off x="293732" y="3062521"/>
            <a:ext cx="2307482" cy="207711"/>
          </a:xfrm>
          <a:prstGeom prst="round2SameRect">
            <a:avLst/>
          </a:prstGeom>
          <a:solidFill>
            <a:schemeClr val="accent2">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74767"/>
            <a:r>
              <a:rPr lang="en-US" altLang="ko-KR"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rPr>
              <a:t>Experienced</a:t>
            </a:r>
            <a:r>
              <a:rPr lang="ko-KR" altLang="en-US"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rPr>
              <a:t> </a:t>
            </a:r>
            <a:r>
              <a:rPr lang="en-US" altLang="ko-KR"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rPr>
              <a:t>AS Process</a:t>
            </a:r>
            <a:endParaRPr lang="ko-KR" altLang="en-US"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endParaRPr>
          </a:p>
        </p:txBody>
      </p:sp>
      <p:sp>
        <p:nvSpPr>
          <p:cNvPr id="18" name="사각형: 둥근 위쪽 모서리 17">
            <a:extLst>
              <a:ext uri="{FF2B5EF4-FFF2-40B4-BE49-F238E27FC236}">
                <a16:creationId xmlns:a16="http://schemas.microsoft.com/office/drawing/2014/main" id="{077B0886-30D7-6B72-414F-069311BDBECA}"/>
              </a:ext>
            </a:extLst>
          </p:cNvPr>
          <p:cNvSpPr/>
          <p:nvPr/>
        </p:nvSpPr>
        <p:spPr>
          <a:xfrm>
            <a:off x="2808829" y="3062988"/>
            <a:ext cx="2674593" cy="208512"/>
          </a:xfrm>
          <a:prstGeom prst="round2SameRect">
            <a:avLst/>
          </a:prstGeom>
          <a:solidFill>
            <a:schemeClr val="accent2">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74767"/>
            <a:r>
              <a:rPr lang="en-US" altLang="ko-KR"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rPr>
              <a:t>Benchmarks</a:t>
            </a:r>
            <a:endParaRPr lang="ko-KR" altLang="en-US"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endParaRPr>
          </a:p>
        </p:txBody>
      </p:sp>
      <p:graphicFrame>
        <p:nvGraphicFramePr>
          <p:cNvPr id="30" name="표 2">
            <a:extLst>
              <a:ext uri="{FF2B5EF4-FFF2-40B4-BE49-F238E27FC236}">
                <a16:creationId xmlns:a16="http://schemas.microsoft.com/office/drawing/2014/main" id="{BA9C2089-321F-42DD-9304-658EDDC6198E}"/>
              </a:ext>
            </a:extLst>
          </p:cNvPr>
          <p:cNvGraphicFramePr>
            <a:graphicFrameLocks noGrp="1"/>
          </p:cNvGraphicFramePr>
          <p:nvPr/>
        </p:nvGraphicFramePr>
        <p:xfrm>
          <a:off x="301625" y="3276054"/>
          <a:ext cx="6276159" cy="5764143"/>
        </p:xfrm>
        <a:graphic>
          <a:graphicData uri="http://schemas.openxmlformats.org/drawingml/2006/table">
            <a:tbl>
              <a:tblPr firstRow="1" bandRow="1">
                <a:tableStyleId>{5C22544A-7EE6-4342-B048-85BDC9FD1C3A}</a:tableStyleId>
              </a:tblPr>
              <a:tblGrid>
                <a:gridCol w="499130">
                  <a:extLst>
                    <a:ext uri="{9D8B030D-6E8A-4147-A177-3AD203B41FA5}">
                      <a16:colId xmlns:a16="http://schemas.microsoft.com/office/drawing/2014/main" val="2010605425"/>
                    </a:ext>
                  </a:extLst>
                </a:gridCol>
                <a:gridCol w="1431168">
                  <a:extLst>
                    <a:ext uri="{9D8B030D-6E8A-4147-A177-3AD203B41FA5}">
                      <a16:colId xmlns:a16="http://schemas.microsoft.com/office/drawing/2014/main" val="2088665415"/>
                    </a:ext>
                  </a:extLst>
                </a:gridCol>
                <a:gridCol w="363601">
                  <a:extLst>
                    <a:ext uri="{9D8B030D-6E8A-4147-A177-3AD203B41FA5}">
                      <a16:colId xmlns:a16="http://schemas.microsoft.com/office/drawing/2014/main" val="3103906479"/>
                    </a:ext>
                  </a:extLst>
                </a:gridCol>
                <a:gridCol w="208280">
                  <a:extLst>
                    <a:ext uri="{9D8B030D-6E8A-4147-A177-3AD203B41FA5}">
                      <a16:colId xmlns:a16="http://schemas.microsoft.com/office/drawing/2014/main" val="3621509726"/>
                    </a:ext>
                  </a:extLst>
                </a:gridCol>
                <a:gridCol w="558970">
                  <a:extLst>
                    <a:ext uri="{9D8B030D-6E8A-4147-A177-3AD203B41FA5}">
                      <a16:colId xmlns:a16="http://schemas.microsoft.com/office/drawing/2014/main" val="1501216980"/>
                    </a:ext>
                  </a:extLst>
                </a:gridCol>
                <a:gridCol w="300344">
                  <a:extLst>
                    <a:ext uri="{9D8B030D-6E8A-4147-A177-3AD203B41FA5}">
                      <a16:colId xmlns:a16="http://schemas.microsoft.com/office/drawing/2014/main" val="2809557369"/>
                    </a:ext>
                  </a:extLst>
                </a:gridCol>
                <a:gridCol w="659375">
                  <a:extLst>
                    <a:ext uri="{9D8B030D-6E8A-4147-A177-3AD203B41FA5}">
                      <a16:colId xmlns:a16="http://schemas.microsoft.com/office/drawing/2014/main" val="1297321252"/>
                    </a:ext>
                  </a:extLst>
                </a:gridCol>
                <a:gridCol w="231262">
                  <a:extLst>
                    <a:ext uri="{9D8B030D-6E8A-4147-A177-3AD203B41FA5}">
                      <a16:colId xmlns:a16="http://schemas.microsoft.com/office/drawing/2014/main" val="1674070552"/>
                    </a:ext>
                  </a:extLst>
                </a:gridCol>
                <a:gridCol w="659375">
                  <a:extLst>
                    <a:ext uri="{9D8B030D-6E8A-4147-A177-3AD203B41FA5}">
                      <a16:colId xmlns:a16="http://schemas.microsoft.com/office/drawing/2014/main" val="2874708341"/>
                    </a:ext>
                  </a:extLst>
                </a:gridCol>
                <a:gridCol w="277880">
                  <a:extLst>
                    <a:ext uri="{9D8B030D-6E8A-4147-A177-3AD203B41FA5}">
                      <a16:colId xmlns:a16="http://schemas.microsoft.com/office/drawing/2014/main" val="4067561520"/>
                    </a:ext>
                  </a:extLst>
                </a:gridCol>
                <a:gridCol w="157725">
                  <a:extLst>
                    <a:ext uri="{9D8B030D-6E8A-4147-A177-3AD203B41FA5}">
                      <a16:colId xmlns:a16="http://schemas.microsoft.com/office/drawing/2014/main" val="3409052215"/>
                    </a:ext>
                  </a:extLst>
                </a:gridCol>
                <a:gridCol w="929049">
                  <a:extLst>
                    <a:ext uri="{9D8B030D-6E8A-4147-A177-3AD203B41FA5}">
                      <a16:colId xmlns:a16="http://schemas.microsoft.com/office/drawing/2014/main" val="262825695"/>
                    </a:ext>
                  </a:extLst>
                </a:gridCol>
              </a:tblGrid>
              <a:tr h="348124">
                <a:tc>
                  <a:txBody>
                    <a:bodyPr/>
                    <a:lstStyle/>
                    <a:p>
                      <a:pPr marL="0" marR="0" lvl="0" indent="0" algn="ctr" defTabSz="316512" rtl="0" eaLnBrk="1" fontAlgn="auto" latinLnBrk="1" hangingPunct="1">
                        <a:lnSpc>
                          <a:spcPct val="100000"/>
                        </a:lnSpc>
                        <a:spcBef>
                          <a:spcPts val="0"/>
                        </a:spcBef>
                        <a:spcAft>
                          <a:spcPts val="0"/>
                        </a:spcAft>
                        <a:buClr>
                          <a:prstClr val="black"/>
                        </a:buClr>
                        <a:buSzTx/>
                        <a:buFont typeface="+mj-ea"/>
                        <a:buNone/>
                        <a:tabLst/>
                        <a:defRPr/>
                      </a:pPr>
                      <a:r>
                        <a:rPr lang="en-US" altLang="ko-KR" sz="11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Pro</a:t>
                      </a:r>
                    </a:p>
                    <a:p>
                      <a:pPr marL="0" marR="0" lvl="0" indent="0" algn="ctr" defTabSz="316512" rtl="0" eaLnBrk="1" fontAlgn="auto" latinLnBrk="1" hangingPunct="1">
                        <a:lnSpc>
                          <a:spcPct val="100000"/>
                        </a:lnSpc>
                        <a:spcBef>
                          <a:spcPts val="0"/>
                        </a:spcBef>
                        <a:spcAft>
                          <a:spcPts val="0"/>
                        </a:spcAft>
                        <a:buClr>
                          <a:prstClr val="black"/>
                        </a:buClr>
                        <a:buSzTx/>
                        <a:buFont typeface="+mj-ea"/>
                        <a:buNone/>
                        <a:tabLst/>
                        <a:defRPr/>
                      </a:pPr>
                      <a:r>
                        <a:rPr lang="en-US" altLang="ko-KR" sz="11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a:t>
                      </a:r>
                      <a:r>
                        <a:rPr lang="en-US" altLang="ko-KR" sz="1100" b="1" kern="100" spc="-48" dirty="0" err="1">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cess</a:t>
                      </a:r>
                      <a:endParaRPr lang="ko-KR" altLang="en-US" sz="11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endParaRPr>
                    </a:p>
                  </a:txBody>
                  <a:tcPr anchor="ctr">
                    <a:lnR w="9525"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316512" rtl="0" eaLnBrk="1" fontAlgn="auto" latinLnBrk="1" hangingPunct="1">
                        <a:lnSpc>
                          <a:spcPct val="100000"/>
                        </a:lnSpc>
                        <a:spcBef>
                          <a:spcPts val="0"/>
                        </a:spcBef>
                        <a:spcAft>
                          <a:spcPts val="0"/>
                        </a:spcAft>
                        <a:buClr>
                          <a:prstClr val="black"/>
                        </a:buClr>
                        <a:buSzTx/>
                        <a:buFont typeface="+mj-ea"/>
                        <a:buNone/>
                        <a:tabLst/>
                        <a:defRPr/>
                      </a:pPr>
                      <a:r>
                        <a:rPr lang="en-US" altLang="ko-KR" sz="1100" b="1" kern="100" spc="-48">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Experiences(</a:t>
                      </a:r>
                      <a:r>
                        <a:rPr lang="en-US" altLang="ko-KR" sz="11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sorting)</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11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Unit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285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685800" rtl="0" eaLnBrk="1" fontAlgn="ctr" latinLnBrk="1" hangingPunct="1">
                        <a:lnSpc>
                          <a:spcPct val="100000"/>
                        </a:lnSpc>
                        <a:spcBef>
                          <a:spcPts val="0"/>
                        </a:spcBef>
                        <a:spcAft>
                          <a:spcPts val="0"/>
                        </a:spcAft>
                        <a:buClrTx/>
                        <a:buSzTx/>
                        <a:buFontTx/>
                        <a:buNone/>
                        <a:tabLst/>
                        <a:defRPr/>
                      </a:pPr>
                      <a:r>
                        <a:rPr lang="en-US" altLang="ko-KR" sz="10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1</a:t>
                      </a:r>
                      <a:r>
                        <a:rPr lang="en-US" altLang="ko-KR" sz="1000" b="1" kern="100" spc="-48" baseline="30000"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st</a:t>
                      </a:r>
                      <a:r>
                        <a:rPr lang="en-US" altLang="ko-KR" sz="10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 </a:t>
                      </a:r>
                    </a:p>
                    <a:p>
                      <a:pPr marL="0" marR="0" lvl="0" indent="0" algn="ctr" defTabSz="685800" rtl="0" eaLnBrk="1" fontAlgn="ctr" latinLnBrk="1" hangingPunct="1">
                        <a:lnSpc>
                          <a:spcPct val="100000"/>
                        </a:lnSpc>
                        <a:spcBef>
                          <a:spcPts val="0"/>
                        </a:spcBef>
                        <a:spcAft>
                          <a:spcPts val="0"/>
                        </a:spcAft>
                        <a:buClrTx/>
                        <a:buSzTx/>
                        <a:buFontTx/>
                        <a:buNone/>
                        <a:tabLst/>
                        <a:defRPr/>
                      </a:pPr>
                      <a:r>
                        <a:rPr lang="en-US" altLang="ko-KR" sz="11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Place</a:t>
                      </a:r>
                    </a:p>
                  </a:txBody>
                  <a:tcPr marL="36000" marR="9525" marT="9525"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hMerge="1">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endParaRPr lang="en-US" altLang="ko-KR" sz="900" b="1" kern="100" spc="-7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noFill/>
                  </a:tcPr>
                </a:tc>
                <a:tc gridSpan="2">
                  <a:txBody>
                    <a:bodyPr/>
                    <a:lstStyle/>
                    <a:p>
                      <a:pPr marL="0" marR="0" lvl="0" indent="0" algn="ctr" defTabSz="316512" rtl="0" eaLnBrk="1" fontAlgn="auto" latinLnBrk="0" hangingPunct="1">
                        <a:lnSpc>
                          <a:spcPct val="90000"/>
                        </a:lnSpc>
                        <a:spcBef>
                          <a:spcPts val="0"/>
                        </a:spcBef>
                        <a:spcAft>
                          <a:spcPts val="0"/>
                        </a:spcAft>
                        <a:buClrTx/>
                        <a:buSzTx/>
                        <a:buFontTx/>
                        <a:buNone/>
                        <a:tabLst/>
                        <a:defRPr/>
                      </a:pPr>
                      <a:r>
                        <a:rPr kumimoji="0" lang="en-US" altLang="ko-KR" sz="1100" b="1" i="0" u="none" strike="noStrike" kern="100" cap="none" spc="-48" normalizeH="0" baseline="0" noProof="0" dirty="0">
                          <a:ln>
                            <a:solidFill>
                              <a:prstClr val="white">
                                <a:alpha val="0"/>
                              </a:prstClr>
                            </a:solidFill>
                          </a:ln>
                          <a:solidFill>
                            <a:prstClr val="black">
                              <a:lumMod val="85000"/>
                              <a:lumOff val="15000"/>
                            </a:prstClr>
                          </a:solidFill>
                          <a:effectLst/>
                          <a:uLnTx/>
                          <a:uFillTx/>
                          <a:latin typeface="Arial Narrow" panose="020B0606020202030204" pitchFamily="34" charset="0"/>
                          <a:cs typeface="Times New Roman" panose="02020603050405020304" pitchFamily="18" charset="0"/>
                        </a:rPr>
                        <a:t>2</a:t>
                      </a:r>
                      <a:r>
                        <a:rPr kumimoji="0" lang="en-US" altLang="ko-KR" sz="1100" b="1" i="0" u="none" strike="noStrike" kern="100" cap="none" spc="-48" normalizeH="0" baseline="30000" noProof="0" dirty="0">
                          <a:ln>
                            <a:solidFill>
                              <a:prstClr val="white">
                                <a:alpha val="0"/>
                              </a:prstClr>
                            </a:solidFill>
                          </a:ln>
                          <a:solidFill>
                            <a:prstClr val="black">
                              <a:lumMod val="85000"/>
                              <a:lumOff val="15000"/>
                            </a:prstClr>
                          </a:solidFill>
                          <a:effectLst/>
                          <a:uLnTx/>
                          <a:uFillTx/>
                          <a:latin typeface="Arial Narrow" panose="020B0606020202030204" pitchFamily="34" charset="0"/>
                          <a:cs typeface="Times New Roman" panose="02020603050405020304" pitchFamily="18" charset="0"/>
                        </a:rPr>
                        <a:t>nd</a:t>
                      </a:r>
                      <a:r>
                        <a:rPr kumimoji="0" lang="en-US" altLang="ko-KR" sz="1100" b="1" i="0" u="none" strike="noStrike" kern="100" cap="none" spc="-48" normalizeH="0" baseline="0" noProof="0" dirty="0">
                          <a:ln>
                            <a:solidFill>
                              <a:prstClr val="white">
                                <a:alpha val="0"/>
                              </a:prstClr>
                            </a:solidFill>
                          </a:ln>
                          <a:solidFill>
                            <a:prstClr val="black">
                              <a:lumMod val="85000"/>
                              <a:lumOff val="15000"/>
                            </a:prstClr>
                          </a:solidFill>
                          <a:effectLst/>
                          <a:uLnTx/>
                          <a:uFillTx/>
                          <a:latin typeface="Arial Narrow" panose="020B0606020202030204" pitchFamily="34" charset="0"/>
                          <a:cs typeface="Times New Roman" panose="02020603050405020304" pitchFamily="18" charset="0"/>
                        </a:rPr>
                        <a:t> </a:t>
                      </a:r>
                    </a:p>
                    <a:p>
                      <a:pPr marL="0" marR="0" lvl="0" indent="0" algn="ctr" defTabSz="316512" rtl="0" eaLnBrk="1" fontAlgn="auto" latinLnBrk="0" hangingPunct="1">
                        <a:lnSpc>
                          <a:spcPct val="90000"/>
                        </a:lnSpc>
                        <a:spcBef>
                          <a:spcPts val="0"/>
                        </a:spcBef>
                        <a:spcAft>
                          <a:spcPts val="0"/>
                        </a:spcAft>
                        <a:buClrTx/>
                        <a:buSzTx/>
                        <a:buFontTx/>
                        <a:buNone/>
                        <a:tabLst/>
                        <a:defRPr/>
                      </a:pPr>
                      <a:r>
                        <a:rPr kumimoji="0" lang="en-US" altLang="ko-KR" sz="1100" b="1" i="0" u="none" strike="noStrike" kern="100" cap="none" spc="-48" normalizeH="0" baseline="0" noProof="0" dirty="0">
                          <a:ln>
                            <a:solidFill>
                              <a:prstClr val="white">
                                <a:alpha val="0"/>
                              </a:prstClr>
                            </a:solidFill>
                          </a:ln>
                          <a:solidFill>
                            <a:prstClr val="black">
                              <a:lumMod val="85000"/>
                              <a:lumOff val="15000"/>
                            </a:prstClr>
                          </a:solidFill>
                          <a:effectLst/>
                          <a:uLnTx/>
                          <a:uFillTx/>
                          <a:latin typeface="Arial Narrow" panose="020B0606020202030204" pitchFamily="34" charset="0"/>
                          <a:cs typeface="Times New Roman" panose="02020603050405020304" pitchFamily="18" charset="0"/>
                        </a:rPr>
                        <a:t>Place </a:t>
                      </a: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hMerge="1">
                  <a:txBody>
                    <a:bodyPr/>
                    <a:lstStyle/>
                    <a:p>
                      <a:pPr marL="0" marR="0" lvl="0" indent="0" algn="ctr" defTabSz="316512" rtl="0" eaLnBrk="1" fontAlgn="auto" latinLnBrk="0" hangingPunct="1">
                        <a:lnSpc>
                          <a:spcPct val="90000"/>
                        </a:lnSpc>
                        <a:spcBef>
                          <a:spcPts val="0"/>
                        </a:spcBef>
                        <a:spcAft>
                          <a:spcPts val="0"/>
                        </a:spcAft>
                        <a:buClrTx/>
                        <a:buSzTx/>
                        <a:buFontTx/>
                        <a:buNone/>
                        <a:tabLst/>
                        <a:defRPr/>
                      </a:pPr>
                      <a:endParaRPr kumimoji="0" lang="en-US" altLang="ko-KR" sz="1100" b="1" i="0" u="none" strike="noStrike" kern="100" cap="none" spc="-48" normalizeH="0" baseline="0" noProof="0" dirty="0">
                        <a:ln>
                          <a:solidFill>
                            <a:prstClr val="white">
                              <a:alpha val="0"/>
                            </a:prstClr>
                          </a:solidFill>
                        </a:ln>
                        <a:solidFill>
                          <a:prstClr val="black">
                            <a:lumMod val="85000"/>
                            <a:lumOff val="15000"/>
                          </a:prstClr>
                        </a:solidFill>
                        <a:effectLst/>
                        <a:uLnTx/>
                        <a:uFillTx/>
                        <a:latin typeface="Arial Narrow" panose="020B0606020202030204" pitchFamily="34" charset="0"/>
                        <a:cs typeface="Times New Roman" panose="02020603050405020304" pitchFamily="18" charset="0"/>
                      </a:endParaRP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noFill/>
                  </a:tcPr>
                </a:tc>
                <a:tc gridSpan="2">
                  <a:txBody>
                    <a:bodyPr/>
                    <a:lstStyle/>
                    <a:p>
                      <a:pPr marL="0" marR="0" lvl="0" indent="0" algn="ctr" defTabSz="474779" rtl="0" eaLnBrk="1" fontAlgn="ctr" latinLnBrk="1" hangingPunct="1">
                        <a:lnSpc>
                          <a:spcPct val="100000"/>
                        </a:lnSpc>
                        <a:spcBef>
                          <a:spcPts val="0"/>
                        </a:spcBef>
                        <a:spcAft>
                          <a:spcPts val="0"/>
                        </a:spcAft>
                        <a:buClrTx/>
                        <a:buSzTx/>
                        <a:buFontTx/>
                        <a:buNone/>
                        <a:tabLst/>
                        <a:defRPr/>
                      </a:pPr>
                      <a:r>
                        <a:rPr lang="en-US" altLang="ko-KR" sz="10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3</a:t>
                      </a:r>
                      <a:r>
                        <a:rPr lang="en-US" altLang="ko-KR" sz="1000" b="1" kern="100" spc="-48" baseline="30000"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rd</a:t>
                      </a:r>
                      <a:r>
                        <a:rPr lang="en-US" altLang="ko-KR" sz="10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 </a:t>
                      </a:r>
                    </a:p>
                    <a:p>
                      <a:pPr marL="0" marR="0" lvl="0" indent="0" algn="ctr" defTabSz="474779" rtl="0" eaLnBrk="1" fontAlgn="ctr" latinLnBrk="1" hangingPunct="1">
                        <a:lnSpc>
                          <a:spcPct val="100000"/>
                        </a:lnSpc>
                        <a:spcBef>
                          <a:spcPts val="0"/>
                        </a:spcBef>
                        <a:spcAft>
                          <a:spcPts val="0"/>
                        </a:spcAft>
                        <a:buClrTx/>
                        <a:buSzTx/>
                        <a:buFontTx/>
                        <a:buNone/>
                        <a:tabLst/>
                        <a:defRPr/>
                      </a:pPr>
                      <a:r>
                        <a:rPr lang="en-US" altLang="ko-KR" sz="11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rPr>
                        <a:t>Place </a:t>
                      </a: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hMerge="1">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474779" rtl="0" eaLnBrk="1" fontAlgn="ctr" latinLnBrk="1" hangingPunct="1">
                        <a:lnSpc>
                          <a:spcPct val="100000"/>
                        </a:lnSpc>
                        <a:spcBef>
                          <a:spcPts val="0"/>
                        </a:spcBef>
                        <a:spcAft>
                          <a:spcPts val="0"/>
                        </a:spcAft>
                        <a:buClrTx/>
                        <a:buSzTx/>
                        <a:buFontTx/>
                        <a:buNone/>
                        <a:tabLst/>
                        <a:defRPr/>
                      </a:pPr>
                      <a:endParaRPr lang="en-US" altLang="ko-KR" sz="1000" b="1" kern="100" spc="-48" dirty="0">
                        <a:ln>
                          <a:solidFill>
                            <a:prstClr val="white">
                              <a:alpha val="0"/>
                            </a:prstClr>
                          </a:solidFill>
                        </a:ln>
                        <a:solidFill>
                          <a:prstClr val="black">
                            <a:lumMod val="85000"/>
                            <a:lumOff val="15000"/>
                          </a:prstClr>
                        </a:solidFill>
                        <a:latin typeface="Arial Narrow" panose="020B0606020202030204" pitchFamily="34" charset="0"/>
                        <a:cs typeface="Times New Roman" panose="02020603050405020304" pitchFamily="18" charset="0"/>
                      </a:endParaRPr>
                    </a:p>
                  </a:txBody>
                  <a:tcPr marL="36000" marR="762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285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79" rtl="0" eaLnBrk="1" fontAlgn="ctr" latinLnBrk="1" hangingPunct="1">
                        <a:lnSpc>
                          <a:spcPct val="100000"/>
                        </a:lnSpc>
                        <a:spcBef>
                          <a:spcPts val="0"/>
                        </a:spcBef>
                        <a:spcAft>
                          <a:spcPts val="0"/>
                        </a:spcAft>
                        <a:buClrTx/>
                        <a:buSzTx/>
                        <a:buFontTx/>
                        <a:buNone/>
                        <a:tabLst/>
                        <a:defRPr/>
                      </a:pPr>
                      <a:r>
                        <a:rPr lang="en-US" altLang="ko-KR" sz="1000" b="1" kern="100" spc="-48" dirty="0">
                          <a:ln>
                            <a:solidFill>
                              <a:schemeClr val="accent1">
                                <a:alpha val="0"/>
                              </a:schemeClr>
                            </a:solidFill>
                          </a:ln>
                          <a:solidFill>
                            <a:prstClr val="black">
                              <a:lumMod val="85000"/>
                              <a:lumOff val="15000"/>
                            </a:prstClr>
                          </a:solidFill>
                          <a:latin typeface="Arial Narrow" panose="020B0606020202030204" pitchFamily="34" charset="0"/>
                          <a:ea typeface="+mn-ea"/>
                          <a:cs typeface="Times New Roman" panose="02020603050405020304" pitchFamily="18" charset="0"/>
                        </a:rPr>
                        <a:t>Rank Correlation</a:t>
                      </a:r>
                    </a:p>
                    <a:p>
                      <a:pPr marL="0" marR="0" lvl="0" indent="0" algn="ctr" defTabSz="474779" rtl="0" eaLnBrk="1" fontAlgn="ctr" latinLnBrk="1" hangingPunct="1">
                        <a:lnSpc>
                          <a:spcPct val="100000"/>
                        </a:lnSpc>
                        <a:spcBef>
                          <a:spcPts val="0"/>
                        </a:spcBef>
                        <a:spcAft>
                          <a:spcPts val="0"/>
                        </a:spcAft>
                        <a:buClrTx/>
                        <a:buSzTx/>
                        <a:buFontTx/>
                        <a:buNone/>
                        <a:tabLst/>
                        <a:defRPr/>
                      </a:pPr>
                      <a:r>
                        <a:rPr lang="en-US" altLang="ko-KR" sz="1000" b="1" kern="100" spc="-48" dirty="0">
                          <a:ln>
                            <a:solidFill>
                              <a:schemeClr val="accent1">
                                <a:alpha val="0"/>
                              </a:schemeClr>
                            </a:solidFill>
                          </a:ln>
                          <a:solidFill>
                            <a:prstClr val="black">
                              <a:lumMod val="85000"/>
                              <a:lumOff val="15000"/>
                            </a:prstClr>
                          </a:solidFill>
                          <a:latin typeface="Arial Narrow" panose="020B0606020202030204" pitchFamily="34" charset="0"/>
                          <a:ea typeface="+mn-ea"/>
                          <a:cs typeface="Times New Roman" panose="02020603050405020304" pitchFamily="18" charset="0"/>
                        </a:rPr>
                        <a:t>With CSI </a:t>
                      </a:r>
                      <a:r>
                        <a:rPr lang="ko-KR" altLang="en-US" sz="1000" b="1" kern="100" spc="-48" dirty="0">
                          <a:ln>
                            <a:solidFill>
                              <a:schemeClr val="accent1">
                                <a:alpha val="0"/>
                              </a:schemeClr>
                            </a:solidFill>
                          </a:ln>
                          <a:solidFill>
                            <a:prstClr val="black">
                              <a:lumMod val="85000"/>
                              <a:lumOff val="15000"/>
                            </a:prstClr>
                          </a:solidFill>
                          <a:latin typeface="Arial Narrow" panose="020B0606020202030204" pitchFamily="34" charset="0"/>
                          <a:ea typeface="+mn-ea"/>
                          <a:cs typeface="Times New Roman" panose="02020603050405020304" pitchFamily="18" charset="0"/>
                        </a:rPr>
                        <a:t> </a:t>
                      </a:r>
                      <a:endParaRPr lang="en-US" altLang="ko-KR" sz="1000" b="1" kern="100" spc="-48" dirty="0">
                        <a:ln>
                          <a:solidFill>
                            <a:schemeClr val="accent1">
                              <a:alpha val="0"/>
                            </a:schemeClr>
                          </a:solidFill>
                        </a:ln>
                        <a:solidFill>
                          <a:prstClr val="black">
                            <a:lumMod val="85000"/>
                            <a:lumOff val="15000"/>
                          </a:prstClr>
                        </a:solidFill>
                        <a:latin typeface="Arial Narrow" panose="020B0606020202030204" pitchFamily="34" charset="0"/>
                        <a:ea typeface="+mn-ea"/>
                        <a:cs typeface="Times New Roman" panose="02020603050405020304" pitchFamily="18" charset="0"/>
                      </a:endParaRPr>
                    </a:p>
                  </a:txBody>
                  <a:tcPr marL="36000" marR="762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4493098"/>
                  </a:ext>
                </a:extLst>
              </a:tr>
              <a:tr h="276798">
                <a:tc rowSpan="3">
                  <a:txBody>
                    <a:bodyPr/>
                    <a:lstStyle/>
                    <a:p>
                      <a:pPr marL="0" indent="0" algn="ctr" defTabSz="685800" rtl="0" eaLnBrk="1" latinLnBrk="1" hangingPunct="1">
                        <a:buFont typeface="+mj-ea"/>
                        <a:buNone/>
                      </a:pPr>
                      <a:r>
                        <a:rPr lang="en-US" altLang="ko-KR" sz="900" b="0" kern="1200" dirty="0" err="1">
                          <a:solidFill>
                            <a:schemeClr val="tx1"/>
                          </a:solidFill>
                          <a:latin typeface="Arial Narrow" panose="020B0606020202030204" pitchFamily="34" charset="0"/>
                          <a:ea typeface="+mn-ea"/>
                          <a:cs typeface="+mn-cs"/>
                        </a:rPr>
                        <a:t>Reserv-ation</a:t>
                      </a:r>
                      <a:endParaRPr lang="ko-KR" altLang="en-US" sz="900" b="0" kern="1200" dirty="0">
                        <a:solidFill>
                          <a:schemeClr val="tx1"/>
                        </a:solidFill>
                        <a:latin typeface="Arial Narrow" panose="020B0606020202030204" pitchFamily="34" charset="0"/>
                        <a:ea typeface="+mn-ea"/>
                        <a:cs typeface="+mn-cs"/>
                      </a:endParaRPr>
                    </a:p>
                  </a:txBody>
                  <a:tcPr anchor="ctr">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indent="0">
                        <a:buClr>
                          <a:schemeClr val="tx1"/>
                        </a:buClr>
                        <a:buFont typeface="+mj-ea"/>
                        <a:buAutoNum type="circleNumDbPlain"/>
                      </a:pPr>
                      <a:r>
                        <a:rPr lang="en-US" altLang="ko-KR" sz="8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 Online booking rate</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11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Tesla</a:t>
                      </a:r>
                    </a:p>
                  </a:txBody>
                  <a:tcPr marL="36000" marR="9525" marT="9525"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85.9</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79"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MINI</a:t>
                      </a: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42.6</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79"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Volvo</a:t>
                      </a: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32.9</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kern="100" spc="-70" baseline="0" dirty="0">
                          <a:ln>
                            <a:solidFill>
                              <a:schemeClr val="accent1">
                                <a:alpha val="0"/>
                              </a:schemeClr>
                            </a:solidFill>
                          </a:ln>
                          <a:solidFill>
                            <a:schemeClr val="tx1"/>
                          </a:solidFill>
                          <a:latin typeface="+mn-ea"/>
                          <a:ea typeface="+mn-ea"/>
                          <a:cs typeface="Arial" panose="020B0604020202020204" pitchFamily="34" charset="0"/>
                        </a:rPr>
                        <a:t>0.386</a:t>
                      </a:r>
                      <a:r>
                        <a:rPr kumimoji="0" lang="en-US" altLang="ko-KR" sz="9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endParaRPr lang="en-US"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9525" marT="9525"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522142136"/>
                  </a:ext>
                </a:extLst>
              </a:tr>
              <a:tr h="319114">
                <a:tc vMerge="1">
                  <a:txBody>
                    <a:bodyPr/>
                    <a:lstStyle/>
                    <a:p>
                      <a:pPr marL="228600" marR="0" lvl="0" indent="-228600" algn="l" defTabSz="316512" rtl="0" eaLnBrk="1" fontAlgn="auto" latinLnBrk="1" hangingPunct="1">
                        <a:lnSpc>
                          <a:spcPct val="100000"/>
                        </a:lnSpc>
                        <a:spcBef>
                          <a:spcPts val="0"/>
                        </a:spcBef>
                        <a:spcAft>
                          <a:spcPts val="0"/>
                        </a:spcAft>
                        <a:buClr>
                          <a:prstClr val="black"/>
                        </a:buClr>
                        <a:buSzTx/>
                        <a:buFont typeface="+mj-ea"/>
                        <a:buAutoNum type="circleNumDbPlain" startAt="2"/>
                        <a:tabLst/>
                        <a:defRPr/>
                      </a:pPr>
                      <a:endParaRPr kumimoji="0" lang="en-US" altLang="ko-KR" sz="1050" b="0" i="0" u="none" strike="noStrike" kern="100" cap="none" spc="-48" normalizeH="0" baseline="0" noProof="0" dirty="0">
                        <a:ln>
                          <a:solidFill>
                            <a:prstClr val="white">
                              <a:alpha val="0"/>
                            </a:prstClr>
                          </a:solidFill>
                        </a:ln>
                        <a:solidFill>
                          <a:prstClr val="black">
                            <a:lumMod val="75000"/>
                            <a:lumOff val="25000"/>
                          </a:prstClr>
                        </a:solidFill>
                        <a:effectLst/>
                        <a:uLnTx/>
                        <a:uFillTx/>
                        <a:latin typeface="나눔바른고딕"/>
                        <a:cs typeface="Times New Roman" panose="02020603050405020304" pitchFamily="18" charset="0"/>
                      </a:endParaRPr>
                    </a:p>
                  </a:txBody>
                  <a:tcPr/>
                </a:tc>
                <a:tc>
                  <a:txBody>
                    <a:bodyPr/>
                    <a:lstStyle/>
                    <a:p>
                      <a:pPr marL="0" marR="0" lvl="0" indent="0" algn="l" defTabSz="316512" rtl="0" eaLnBrk="1" fontAlgn="auto" latinLnBrk="1" hangingPunct="1">
                        <a:lnSpc>
                          <a:spcPct val="100000"/>
                        </a:lnSpc>
                        <a:spcBef>
                          <a:spcPts val="0"/>
                        </a:spcBef>
                        <a:spcAft>
                          <a:spcPts val="0"/>
                        </a:spcAft>
                        <a:buClr>
                          <a:prstClr val="black"/>
                        </a:buClr>
                        <a:buSzTx/>
                        <a:buFont typeface="+mj-ea"/>
                        <a:buAutoNum type="circleNumDbPlain" startAt="2"/>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No. of call attempts for reservation(</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Time</a:t>
                      </a:r>
                      <a:endParaRPr lang="ko-KR" altLang="en-US"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endParaRP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endParaRPr lang="ko-KR" alt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36000" marR="9525" marT="9525"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1.22</a:t>
                      </a:r>
                      <a:endParaRPr lang="ko-KR" alt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endParaRPr lang="ko-KR" alt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1.23</a:t>
                      </a:r>
                      <a:endParaRPr lang="ko-KR" alt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Toyota</a:t>
                      </a:r>
                      <a:endParaRPr lang="ko-KR" altLang="en-US"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1.32</a:t>
                      </a:r>
                      <a:endParaRPr lang="ko-KR" altLang="en-US"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endParaRPr lang="ko-KR" altLang="en-US"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0.510</a:t>
                      </a:r>
                      <a:endParaRPr lang="ko-KR" altLang="en-US"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9525" marT="9525"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1454464"/>
                  </a:ext>
                </a:extLst>
              </a:tr>
              <a:tr h="276798">
                <a:tc vMerge="1">
                  <a:txBody>
                    <a:bodyPr/>
                    <a:lstStyle/>
                    <a:p>
                      <a:pPr marL="228600" marR="0" lvl="0" indent="-228600" algn="l" defTabSz="316512" rtl="0" eaLnBrk="1" fontAlgn="auto" latinLnBrk="1" hangingPunct="1">
                        <a:lnSpc>
                          <a:spcPct val="100000"/>
                        </a:lnSpc>
                        <a:spcBef>
                          <a:spcPts val="0"/>
                        </a:spcBef>
                        <a:spcAft>
                          <a:spcPts val="0"/>
                        </a:spcAft>
                        <a:buClr>
                          <a:prstClr val="black"/>
                        </a:buClr>
                        <a:buSzTx/>
                        <a:buFont typeface="+mj-ea"/>
                        <a:buAutoNum type="circleNumDbPlain"/>
                        <a:tabLst/>
                        <a:defRPr/>
                      </a:pPr>
                      <a:endParaRPr kumimoji="0" lang="en-US" altLang="ko-KR" sz="1050" b="0" i="0" u="none" strike="noStrike" kern="100" cap="none" spc="-48" normalizeH="0" baseline="0" noProof="0" dirty="0">
                        <a:ln>
                          <a:solidFill>
                            <a:prstClr val="white">
                              <a:alpha val="0"/>
                            </a:prstClr>
                          </a:solidFill>
                        </a:ln>
                        <a:solidFill>
                          <a:prstClr val="black">
                            <a:lumMod val="75000"/>
                            <a:lumOff val="25000"/>
                          </a:prstClr>
                        </a:solidFill>
                        <a:effectLst/>
                        <a:uLnTx/>
                        <a:uFillTx/>
                        <a:latin typeface="나눔바른고딕"/>
                        <a:cs typeface="Times New Roman" panose="02020603050405020304" pitchFamily="18" charset="0"/>
                      </a:endParaRPr>
                    </a:p>
                  </a:txBody>
                  <a:tcPr/>
                </a:tc>
                <a:tc>
                  <a:txBody>
                    <a:bodyPr/>
                    <a:lstStyle/>
                    <a:p>
                      <a:pPr marL="0" marR="0" lvl="0" indent="0" algn="l" defTabSz="316512" rtl="0" eaLnBrk="1" fontAlgn="auto" latinLnBrk="1" hangingPunct="1">
                        <a:lnSpc>
                          <a:spcPct val="100000"/>
                        </a:lnSpc>
                        <a:spcBef>
                          <a:spcPts val="0"/>
                        </a:spcBef>
                        <a:spcAft>
                          <a:spcPts val="0"/>
                        </a:spcAft>
                        <a:buClr>
                          <a:prstClr val="black"/>
                        </a:buClr>
                        <a:buSzTx/>
                        <a:buFont typeface="+mj-ea"/>
                        <a:buAutoNum type="circleNumDbPlain" startAt="3"/>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Success rate within the first call(</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p>
                  </a:txBody>
                  <a:tcPr marL="36000" marR="9525" marT="9525"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84.8</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83.9</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err="1">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Ssangyong</a:t>
                      </a:r>
                      <a:endPar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36000" marR="762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78.8</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0.655</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9525" marT="9525"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75004989"/>
                  </a:ext>
                </a:extLst>
              </a:tr>
              <a:tr h="290104">
                <a:tc rowSpan="3">
                  <a:txBody>
                    <a:bodyPr/>
                    <a:lstStyle/>
                    <a:p>
                      <a:pPr marL="0" indent="0" algn="ctr" latinLnBrk="1">
                        <a:buFont typeface="+mj-ea"/>
                        <a:buNone/>
                      </a:pPr>
                      <a:r>
                        <a:rPr lang="en-US" altLang="ko-KR" sz="900" b="0" dirty="0">
                          <a:solidFill>
                            <a:schemeClr val="tx1"/>
                          </a:solidFill>
                          <a:latin typeface="Arial Narrow" panose="020B0606020202030204" pitchFamily="34" charset="0"/>
                        </a:rPr>
                        <a:t>Visit/</a:t>
                      </a:r>
                    </a:p>
                    <a:p>
                      <a:pPr marL="0" indent="0" algn="ctr" latinLnBrk="1">
                        <a:buFont typeface="+mj-ea"/>
                        <a:buNone/>
                      </a:pPr>
                      <a:r>
                        <a:rPr lang="en-US" altLang="ko-KR" sz="900" b="0" dirty="0">
                          <a:solidFill>
                            <a:schemeClr val="tx1"/>
                          </a:solidFill>
                          <a:latin typeface="Arial Narrow" panose="020B0606020202030204" pitchFamily="34" charset="0"/>
                        </a:rPr>
                        <a:t>Take-in/</a:t>
                      </a:r>
                    </a:p>
                    <a:p>
                      <a:pPr marL="0" indent="0" algn="ctr" latinLnBrk="1">
                        <a:buFont typeface="+mj-ea"/>
                        <a:buNone/>
                      </a:pPr>
                      <a:r>
                        <a:rPr lang="en-US" altLang="ko-KR" sz="900" b="0" dirty="0">
                          <a:solidFill>
                            <a:schemeClr val="tx1"/>
                          </a:solidFill>
                          <a:latin typeface="Arial Narrow" panose="020B0606020202030204" pitchFamily="34" charset="0"/>
                        </a:rPr>
                        <a:t>Consultation</a:t>
                      </a:r>
                    </a:p>
                  </a:txBody>
                  <a:tcPr anchor="ctr">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316512" rtl="0" eaLnBrk="1" fontAlgn="auto" latinLnBrk="1" hangingPunct="1">
                        <a:lnSpc>
                          <a:spcPct val="100000"/>
                        </a:lnSpc>
                        <a:spcBef>
                          <a:spcPts val="0"/>
                        </a:spcBef>
                        <a:spcAft>
                          <a:spcPts val="0"/>
                        </a:spcAft>
                        <a:buClr>
                          <a:prstClr val="black">
                            <a:lumMod val="75000"/>
                            <a:lumOff val="25000"/>
                          </a:prstClr>
                        </a:buClr>
                        <a:buSzTx/>
                        <a:buFont typeface="+mj-ea"/>
                        <a:buAutoNum type="circleNumDbPlain" startAt="4"/>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Waiting time from booking to service(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Day</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err="1">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Ssangyong</a:t>
                      </a:r>
                      <a:endPar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36000" marR="36000" marT="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2.9</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Volvo</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6.2</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GM Korea</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7.4</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67" rtl="0" eaLnBrk="1" fontAlgn="ctr" latinLnBrk="1" hangingPunct="1">
                        <a:lnSpc>
                          <a:spcPct val="100000"/>
                        </a:lnSpc>
                        <a:spcBef>
                          <a:spcPts val="0"/>
                        </a:spcBef>
                        <a:spcAft>
                          <a:spcPts val="0"/>
                        </a:spcAft>
                        <a:buClrTx/>
                        <a:buSzTx/>
                        <a:buFontTx/>
                        <a:buNone/>
                        <a:tabLst/>
                        <a:defRPr/>
                      </a:pPr>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0.313</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230954002"/>
                  </a:ext>
                </a:extLst>
              </a:tr>
              <a:tr h="276798">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100000"/>
                        </a:lnSpc>
                        <a:spcBef>
                          <a:spcPts val="0"/>
                        </a:spcBef>
                        <a:spcAft>
                          <a:spcPts val="0"/>
                        </a:spcAft>
                        <a:buClr>
                          <a:prstClr val="black">
                            <a:lumMod val="75000"/>
                            <a:lumOff val="25000"/>
                          </a:prstClr>
                        </a:buClr>
                        <a:buSzTx/>
                        <a:buFont typeface="+mj-ea"/>
                        <a:buAutoNum type="circleNumDbPlain" startAt="5"/>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Waiting time for Pre-consultation(</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endPar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Minute</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p>
                  </a:txBody>
                  <a:tcPr marL="36000" marR="36000" marT="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6.1</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Toyota</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6.5</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l"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endPar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6.6</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0.388</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228318520"/>
                  </a:ext>
                </a:extLst>
              </a:tr>
              <a:tr h="297356">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100000"/>
                        </a:lnSpc>
                        <a:spcBef>
                          <a:spcPts val="0"/>
                        </a:spcBef>
                        <a:spcAft>
                          <a:spcPts val="0"/>
                        </a:spcAft>
                        <a:buClr>
                          <a:prstClr val="black">
                            <a:lumMod val="75000"/>
                            <a:lumOff val="25000"/>
                          </a:prstClr>
                        </a:buClr>
                        <a:buSzTx/>
                        <a:buFont typeface="+mj-ea"/>
                        <a:buAutoNum type="circleNumDbPlain" startAt="6"/>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Key explanation missing rate(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endPar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p>
                  </a:txBody>
                  <a:tcPr marL="36000" marR="36000" marT="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36.4</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err="1">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Ssangyong</a:t>
                      </a:r>
                      <a:endPar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36.7</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Renault Korea</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39.2</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0.170</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522641319"/>
                  </a:ext>
                </a:extLst>
              </a:tr>
              <a:tr h="299169">
                <a:tc rowSpan="4">
                  <a:txBody>
                    <a:bodyPr/>
                    <a:lstStyle/>
                    <a:p>
                      <a:pPr marL="0" indent="0" algn="ctr" latinLnBrk="1">
                        <a:buFont typeface="+mj-ea"/>
                        <a:buNone/>
                      </a:pPr>
                      <a:r>
                        <a:rPr lang="en-US" altLang="ko-KR" sz="900" b="0" dirty="0">
                          <a:solidFill>
                            <a:schemeClr val="tx1"/>
                          </a:solidFill>
                          <a:latin typeface="Arial Narrow" panose="020B0606020202030204" pitchFamily="34" charset="0"/>
                        </a:rPr>
                        <a:t>Wait/</a:t>
                      </a:r>
                    </a:p>
                    <a:p>
                      <a:pPr marL="0" indent="0" algn="ctr" latinLnBrk="1">
                        <a:buFont typeface="+mj-ea"/>
                        <a:buNone/>
                      </a:pPr>
                      <a:r>
                        <a:rPr lang="en-US" altLang="ko-KR" sz="900" b="0" dirty="0">
                          <a:solidFill>
                            <a:schemeClr val="tx1"/>
                          </a:solidFill>
                          <a:latin typeface="Arial Narrow" panose="020B0606020202030204" pitchFamily="34" charset="0"/>
                        </a:rPr>
                        <a:t>Monitor-</a:t>
                      </a:r>
                      <a:r>
                        <a:rPr lang="en-US" altLang="ko-KR" sz="900" b="0" dirty="0" err="1">
                          <a:solidFill>
                            <a:schemeClr val="tx1"/>
                          </a:solidFill>
                          <a:latin typeface="Arial Narrow" panose="020B0606020202030204" pitchFamily="34" charset="0"/>
                        </a:rPr>
                        <a:t>ing</a:t>
                      </a:r>
                      <a:endParaRPr lang="en-US" altLang="ko-KR" sz="900" b="0" dirty="0">
                        <a:solidFill>
                          <a:schemeClr val="tx1"/>
                        </a:solidFill>
                        <a:latin typeface="Arial Narrow" panose="020B0606020202030204" pitchFamily="34" charset="0"/>
                      </a:endParaRPr>
                    </a:p>
                  </a:txBody>
                  <a:tcPr anchor="ctr">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7"/>
                        <a:tabLst/>
                        <a:defRPr/>
                      </a:pP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Repair/maintenance time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Day</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74767" rtl="0" eaLnBrk="1" fontAlgn="ctr" latinLnBrk="1" hangingPunct="1"/>
                      <a:r>
                        <a:rPr lang="en-US" sz="800" b="1" kern="100" spc="0" baseline="0" dirty="0" err="1">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Ssangyong</a:t>
                      </a:r>
                      <a:endPar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36000" marR="36000" marT="9525"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4.8</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Renault Korea</a:t>
                      </a: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5.1</a:t>
                      </a:r>
                    </a:p>
                  </a:txBody>
                  <a:tcPr marL="9525"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GM Korea</a:t>
                      </a: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5.1</a:t>
                      </a:r>
                    </a:p>
                  </a:txBody>
                  <a:tcPr marL="7620" marR="3600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74767" rtl="0" eaLnBrk="1" fontAlgn="ctr" latinLnBrk="1" hangingPunct="1"/>
                      <a:r>
                        <a:rPr lang="en-US" sz="900" b="1" kern="100" spc="-70" baseline="0">
                          <a:ln>
                            <a:solidFill>
                              <a:schemeClr val="accent1">
                                <a:alpha val="0"/>
                              </a:schemeClr>
                            </a:solidFill>
                          </a:ln>
                          <a:solidFill>
                            <a:schemeClr val="tx1"/>
                          </a:solidFill>
                          <a:latin typeface="+mn-ea"/>
                          <a:ea typeface="+mn-ea"/>
                          <a:cs typeface="Arial" panose="020B0604020202020204" pitchFamily="34" charset="0"/>
                        </a:rPr>
                        <a:t>0.587</a:t>
                      </a:r>
                      <a:endParaRPr lang="en-US"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9525"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927727642"/>
                  </a:ext>
                </a:extLst>
              </a:tr>
              <a:tr h="276798">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8"/>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On the day repair completion rate(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p>
                  </a:txBody>
                  <a:tcPr marL="36000" marR="36000" marT="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94.7</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Honda</a:t>
                      </a: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92.8</a:t>
                      </a:r>
                    </a:p>
                  </a:txBody>
                  <a:tcPr marL="9525"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l"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Toyota</a:t>
                      </a:r>
                      <a:endPar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endParaRP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92.7</a:t>
                      </a:r>
                    </a:p>
                  </a:txBody>
                  <a:tcPr marL="7620" marR="3600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0.506</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80460138"/>
                  </a:ext>
                </a:extLst>
              </a:tr>
              <a:tr h="276798">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9"/>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Parts supply shortage ex. rate(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p>
                  </a:txBody>
                  <a:tcPr marL="36000" marR="36000" marT="9525"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6.0</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l" defTabSz="685800" rtl="0" eaLnBrk="1" fontAlgn="ctr" latinLnBrk="1" hangingPunct="1"/>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Toyota</a:t>
                      </a: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9.2</a:t>
                      </a:r>
                    </a:p>
                  </a:txBody>
                  <a:tcPr marL="9525"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l" defTabSz="474767" rtl="0" eaLnBrk="1" fontAlgn="ctr" latinLnBrk="1" hangingPunct="1"/>
                      <a:r>
                        <a:rPr lang="en-US"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Honda</a:t>
                      </a: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12.1</a:t>
                      </a:r>
                    </a:p>
                  </a:txBody>
                  <a:tcPr marL="7620" marR="3600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0.645</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9525"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93671046"/>
                  </a:ext>
                </a:extLst>
              </a:tr>
              <a:tr h="276798">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0"/>
                        <a:tabLst/>
                        <a:defRPr/>
                      </a:pPr>
                      <a:r>
                        <a:rPr lang="en-US" altLang="ko-KR" sz="8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Furnished customer facilities</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Honda</a:t>
                      </a:r>
                    </a:p>
                  </a:txBody>
                  <a:tcPr marL="36000" marR="36000" marT="9525"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50.7</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48.5</a:t>
                      </a:r>
                    </a:p>
                  </a:txBody>
                  <a:tcPr marL="9525"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p>
                  </a:txBody>
                  <a:tcPr marL="36000" marR="3600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47.5</a:t>
                      </a:r>
                    </a:p>
                  </a:txBody>
                  <a:tcPr marL="7620" marR="3600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0.625</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9525"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627588502"/>
                  </a:ext>
                </a:extLst>
              </a:tr>
              <a:tr h="297356">
                <a:tc rowSpan="4">
                  <a:txBody>
                    <a:bodyPr/>
                    <a:lstStyle/>
                    <a:p>
                      <a:pPr marL="0" indent="0" algn="ctr" latinLnBrk="1">
                        <a:buFont typeface="+mj-ea"/>
                        <a:buNone/>
                      </a:pPr>
                      <a:r>
                        <a:rPr lang="en-US" altLang="ko-KR" sz="900" b="0" dirty="0">
                          <a:solidFill>
                            <a:schemeClr val="tx1"/>
                          </a:solidFill>
                          <a:latin typeface="Arial Narrow" panose="020B0606020202030204" pitchFamily="34" charset="0"/>
                        </a:rPr>
                        <a:t>Out-come check</a:t>
                      </a:r>
                    </a:p>
                  </a:txBody>
                  <a:tcPr anchor="ctr">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1"/>
                        <a:tabLst/>
                        <a:defRPr/>
                      </a:pPr>
                      <a:r>
                        <a:rPr lang="en-US" altLang="ko-KR" sz="8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Inaccurate repair/maintenance ex. rate</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74767" rtl="0" eaLnBrk="1" fontAlgn="ctr" latinLnBrk="1" hangingPunct="1"/>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Toyota</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3.7</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Volkswagen</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4.1</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4.5</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74767" rtl="0" eaLnBrk="1" fontAlgn="ctr" latinLnBrk="1" hangingPunct="1"/>
                      <a:r>
                        <a:rPr lang="en-US" sz="900" b="1" kern="100" spc="-70" baseline="0">
                          <a:ln>
                            <a:solidFill>
                              <a:schemeClr val="accent1">
                                <a:alpha val="0"/>
                              </a:schemeClr>
                            </a:solidFill>
                          </a:ln>
                          <a:solidFill>
                            <a:schemeClr val="tx1"/>
                          </a:solidFill>
                          <a:latin typeface="+mn-ea"/>
                          <a:ea typeface="+mn-ea"/>
                          <a:cs typeface="Arial" panose="020B0604020202020204" pitchFamily="34" charset="0"/>
                        </a:rPr>
                        <a:t>0.402</a:t>
                      </a:r>
                      <a:endParaRPr lang="en-US"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790624248"/>
                  </a:ext>
                </a:extLst>
              </a:tr>
              <a:tr h="276798">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2"/>
                        <a:tabLst/>
                        <a:defRPr/>
                      </a:pPr>
                      <a:r>
                        <a:rPr lang="en-US" altLang="ko-KR" sz="8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Excessive</a:t>
                      </a:r>
                      <a:r>
                        <a:rPr lang="ko-KR" altLang="en-US" sz="8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 </a:t>
                      </a:r>
                      <a:r>
                        <a:rPr lang="en-US" altLang="ko-KR" sz="8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ex. rate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74767" rtl="0" eaLnBrk="1" fontAlgn="ctr" latinLnBrk="1" hangingPunct="1"/>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Tesla</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1.6</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Nissan</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3.0</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Lincoln</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3.2</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74767" rtl="0" eaLnBrk="1" fontAlgn="ctr" latinLnBrk="1" hangingPunct="1"/>
                      <a:r>
                        <a:rPr lang="en-US" sz="900" b="1" kern="100" spc="-70" baseline="0">
                          <a:ln>
                            <a:solidFill>
                              <a:schemeClr val="accent1">
                                <a:alpha val="0"/>
                              </a:schemeClr>
                            </a:solidFill>
                          </a:ln>
                          <a:solidFill>
                            <a:schemeClr val="tx1"/>
                          </a:solidFill>
                          <a:latin typeface="+mn-ea"/>
                          <a:ea typeface="+mn-ea"/>
                          <a:cs typeface="Arial" panose="020B0604020202020204" pitchFamily="34" charset="0"/>
                        </a:rPr>
                        <a:t>0.155</a:t>
                      </a:r>
                      <a:endParaRPr lang="en-US"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58072335"/>
                  </a:ext>
                </a:extLst>
              </a:tr>
              <a:tr h="297356">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3"/>
                        <a:tabLst/>
                        <a:defRPr/>
                      </a:pPr>
                      <a:r>
                        <a:rPr lang="en-US" altLang="ko-KR" sz="8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Arbitrary repair/maintenance ex. rate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 </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74767" rtl="0" eaLnBrk="1" fontAlgn="ctr" latinLnBrk="1" hangingPunct="1"/>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Tesla</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2.1</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Volkswagen</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2.3</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l" defTabSz="474767" rtl="0" eaLnBrk="1" fontAlgn="ctr" latinLnBrk="1" hangingPunct="1"/>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Genesis</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2.8</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474767" rtl="0" eaLnBrk="1" fontAlgn="ctr" latinLnBrk="1" hangingPunct="1"/>
                      <a:r>
                        <a:rPr lang="en-US" sz="900" b="1" kern="100" spc="-70" baseline="0">
                          <a:ln>
                            <a:solidFill>
                              <a:schemeClr val="accent1">
                                <a:alpha val="0"/>
                              </a:schemeClr>
                            </a:solidFill>
                          </a:ln>
                          <a:solidFill>
                            <a:schemeClr val="tx1"/>
                          </a:solidFill>
                          <a:latin typeface="+mn-ea"/>
                          <a:ea typeface="+mn-ea"/>
                          <a:cs typeface="Arial" panose="020B0604020202020204" pitchFamily="34" charset="0"/>
                        </a:rPr>
                        <a:t>0.294</a:t>
                      </a:r>
                      <a:endParaRPr lang="en-US"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279639955"/>
                  </a:ext>
                </a:extLst>
              </a:tr>
              <a:tr h="276798">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4"/>
                        <a:tabLst/>
                        <a:defRPr/>
                      </a:pP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Recurring problem ex. rate(</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Cadillac</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0.0</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Lexus</a:t>
                      </a:r>
                    </a:p>
                  </a:txBody>
                  <a:tcPr marL="36000"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r" fontAlgn="ct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2.2</a:t>
                      </a:r>
                    </a:p>
                  </a:txBody>
                  <a:tcPr marL="9525"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Toyota</a:t>
                      </a:r>
                    </a:p>
                  </a:txBody>
                  <a:tcPr marL="36000" marR="36000" marT="9525"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0" kern="100" spc="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rPr>
                        <a:t>3.3</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0.128</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141108887"/>
                  </a:ext>
                </a:extLst>
              </a:tr>
              <a:tr h="276798">
                <a:tc rowSpan="2">
                  <a:txBody>
                    <a:bodyPr/>
                    <a:lstStyle/>
                    <a:p>
                      <a:pPr marL="0" indent="0" algn="ctr" latinLnBrk="1">
                        <a:buFont typeface="+mj-ea"/>
                        <a:buNone/>
                      </a:pPr>
                      <a:r>
                        <a:rPr lang="en-US" altLang="ko-KR" sz="900" b="0" dirty="0">
                          <a:solidFill>
                            <a:schemeClr val="tx1"/>
                          </a:solidFill>
                          <a:latin typeface="Arial Narrow" panose="020B0606020202030204" pitchFamily="34" charset="0"/>
                        </a:rPr>
                        <a:t>Payment</a:t>
                      </a:r>
                    </a:p>
                  </a:txBody>
                  <a:tcPr anchor="ctr">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5"/>
                        <a:tabLst/>
                        <a:defRPr/>
                      </a:pPr>
                      <a:r>
                        <a:rPr lang="en-US" altLang="ko-KR" sz="8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Recent repair/maintenance cost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10,000</a:t>
                      </a:r>
                    </a:p>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KRW</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GM Korea</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41.3</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Hyundai</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44.9</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Kia</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45.3</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0.479</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699117995"/>
                  </a:ext>
                </a:extLst>
              </a:tr>
              <a:tr h="295906">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6"/>
                        <a:tabLst/>
                        <a:defRPr/>
                      </a:pPr>
                      <a:r>
                        <a:rPr lang="en-US" altLang="ko-KR" sz="8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Complaint filing rates</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4.8</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Toyota</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6.4</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Infiniti</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8.3</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0.627</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72304468"/>
                  </a:ext>
                </a:extLst>
              </a:tr>
              <a:tr h="276798">
                <a:tc rowSpan="2">
                  <a:txBody>
                    <a:bodyPr/>
                    <a:lstStyle/>
                    <a:p>
                      <a:pPr marL="0" indent="0" algn="ctr" latinLnBrk="1">
                        <a:buFont typeface="+mj-ea"/>
                        <a:buNone/>
                      </a:pPr>
                      <a:r>
                        <a:rPr lang="en-US" altLang="ko-KR" sz="900" b="0" dirty="0">
                          <a:solidFill>
                            <a:schemeClr val="tx1"/>
                          </a:solidFill>
                          <a:latin typeface="Arial Narrow" panose="020B0606020202030204" pitchFamily="34" charset="0"/>
                        </a:rPr>
                        <a:t>Check-out</a:t>
                      </a:r>
                      <a:endParaRPr lang="ko-KR" altLang="en-US" sz="900" b="0" dirty="0">
                        <a:solidFill>
                          <a:schemeClr val="tx1"/>
                        </a:solidFill>
                        <a:latin typeface="Arial Narrow" panose="020B0606020202030204" pitchFamily="34" charset="0"/>
                      </a:endParaRPr>
                    </a:p>
                  </a:txBody>
                  <a:tcPr anchor="ctr">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7"/>
                        <a:tabLst/>
                        <a:defRPr/>
                      </a:pPr>
                      <a:r>
                        <a:rPr lang="en-US" altLang="ko-KR" sz="8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Free service experienced</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76.2</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Honda</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75.6</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Lincoln</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73.0</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a:ln>
                            <a:solidFill>
                              <a:schemeClr val="accent1">
                                <a:alpha val="0"/>
                              </a:schemeClr>
                            </a:solidFill>
                          </a:ln>
                          <a:solidFill>
                            <a:schemeClr val="tx1"/>
                          </a:solidFill>
                          <a:latin typeface="+mn-ea"/>
                          <a:ea typeface="+mn-ea"/>
                          <a:cs typeface="Arial" panose="020B0604020202020204" pitchFamily="34" charset="0"/>
                        </a:rPr>
                        <a:t>0.621</a:t>
                      </a:r>
                      <a:endPar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endParaRP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17319229"/>
                  </a:ext>
                </a:extLst>
              </a:tr>
              <a:tr h="295906">
                <a:tc vMerge="1">
                  <a:txBody>
                    <a:bodyPr/>
                    <a:lstStyle/>
                    <a:p>
                      <a:pPr marL="228600" indent="-228600" latinLnBrk="1">
                        <a:buFont typeface="+mj-ea"/>
                        <a:buAutoNum type="circleNumDbPlain"/>
                      </a:pPr>
                      <a:endParaRPr lang="ko-KR" altLang="en-US" dirty="0"/>
                    </a:p>
                  </a:txBody>
                  <a:tcPr>
                    <a:solidFill>
                      <a:schemeClr val="bg1">
                        <a:lumMod val="85000"/>
                      </a:schemeClr>
                    </a:solidFill>
                  </a:tcPr>
                </a:tc>
                <a:tc>
                  <a:txBody>
                    <a:bodyPr/>
                    <a:lstStyle/>
                    <a:p>
                      <a:pPr marL="0" marR="0" lvl="0" indent="0" algn="l" defTabSz="316512" rtl="0" eaLnBrk="1" fontAlgn="auto" latinLnBrk="1" hangingPunct="1">
                        <a:lnSpc>
                          <a:spcPct val="90000"/>
                        </a:lnSpc>
                        <a:spcBef>
                          <a:spcPts val="0"/>
                        </a:spcBef>
                        <a:spcAft>
                          <a:spcPts val="0"/>
                        </a:spcAft>
                        <a:buClr>
                          <a:prstClr val="black">
                            <a:lumMod val="75000"/>
                            <a:lumOff val="25000"/>
                          </a:prstClr>
                        </a:buClr>
                        <a:buSzTx/>
                        <a:buFont typeface="+mj-ea"/>
                        <a:buAutoNum type="circleNumDbPlain" startAt="18"/>
                        <a:tabLst/>
                        <a:defRPr/>
                      </a:pPr>
                      <a:r>
                        <a:rPr lang="en-US" altLang="ko-KR" sz="8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 Post-service contact </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ko-KR" altLang="en-US"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kumimoji="0" lang="en-US" altLang="ko-KR" sz="8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endParaRPr lang="en-US" altLang="ko-KR" sz="800"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algn="ctr" defTabSz="474767" rtl="0" eaLnBrk="1" fontAlgn="ctr" latinLnBrk="1" hangingPunct="1"/>
                      <a:r>
                        <a:rPr lang="en-US" altLang="ko-KR" sz="800" b="0" kern="100" spc="-70" baseline="0" dirty="0">
                          <a:ln>
                            <a:solidFill>
                              <a:schemeClr val="bg1">
                                <a:alpha val="0"/>
                              </a:schemeClr>
                            </a:solidFill>
                          </a:ln>
                          <a:solidFill>
                            <a:schemeClr val="tx1"/>
                          </a:solidFill>
                          <a:latin typeface="Arial Narrow" panose="020B0606020202030204" pitchFamily="34" charset="0"/>
                          <a:ea typeface="+mn-ea"/>
                          <a:cs typeface="Times New Roman" panose="02020603050405020304" pitchFamily="18" charset="0"/>
                        </a:rPr>
                        <a:t>%</a:t>
                      </a:r>
                    </a:p>
                  </a:txBody>
                  <a:tcPr marL="7620" marR="7620" marT="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latinLnBrk="1"/>
                      <a:endParaRPr lang="ko-KR" altLang="en-US" sz="200" dirty="0"/>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Lexus</a:t>
                      </a:r>
                    </a:p>
                  </a:txBody>
                  <a:tcPr marL="36000" marR="36000" marT="7620" marB="0" anchor="ctr">
                    <a:lnL w="9525" cap="flat" cmpd="sng" algn="ctr">
                      <a:no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marR="0" lvl="0" indent="0" algn="r" defTabSz="474779" rtl="0" eaLnBrk="1" fontAlgn="ctr" latinLnBrk="1" hangingPunct="1">
                        <a:lnSpc>
                          <a:spcPct val="100000"/>
                        </a:lnSpc>
                        <a:spcBef>
                          <a:spcPts val="0"/>
                        </a:spcBef>
                        <a:spcAft>
                          <a:spcPts val="0"/>
                        </a:spcAft>
                        <a:buClrTx/>
                        <a:buSzTx/>
                        <a:buFontTx/>
                        <a:buNone/>
                        <a:tabLst/>
                        <a:defRPr/>
                      </a:pPr>
                      <a:r>
                        <a:rPr lang="en-US"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87.9</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685800"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Volvo</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86.9</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474767" rtl="0" eaLnBrk="1" fontAlgn="ctr" latinLnBrk="1" hangingPunct="1">
                        <a:lnSpc>
                          <a:spcPct val="100000"/>
                        </a:lnSpc>
                        <a:spcBef>
                          <a:spcPts val="0"/>
                        </a:spcBef>
                        <a:spcAft>
                          <a:spcPts val="0"/>
                        </a:spcAft>
                        <a:buClrTx/>
                        <a:buSzTx/>
                        <a:buFontTx/>
                        <a:buNone/>
                        <a:tabLst/>
                        <a:defRPr/>
                      </a:pPr>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Toyota</a:t>
                      </a:r>
                    </a:p>
                  </a:txBody>
                  <a:tcPr marL="36000" marR="36000" marT="762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r>
                        <a:rPr lang="en-US" altLang="ko-KR" sz="800" b="1" kern="100" spc="0" baseline="0" dirty="0">
                          <a:ln>
                            <a:solidFill>
                              <a:schemeClr val="bg1">
                                <a:alpha val="0"/>
                              </a:schemeClr>
                            </a:solidFill>
                          </a:ln>
                          <a:solidFill>
                            <a:schemeClr val="tx1"/>
                          </a:solidFill>
                          <a:latin typeface="Arial Narrow" panose="020B0606020202030204" pitchFamily="34" charset="0"/>
                          <a:ea typeface="+mn-ea"/>
                          <a:cs typeface="Arial" panose="020B0604020202020204" pitchFamily="34" charset="0"/>
                        </a:rPr>
                        <a:t>84.5</a:t>
                      </a:r>
                    </a:p>
                  </a:txBody>
                  <a:tcPr marL="7620" marR="36000" marT="7620" marB="0" anchor="ctr">
                    <a:lnL w="9525" cap="flat" cmpd="sng" algn="ctr">
                      <a:solidFill>
                        <a:schemeClr val="bg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marL="0" algn="r" defTabSz="474767" rtl="0" eaLnBrk="1" fontAlgn="ctr" latinLnBrk="1" hangingPunct="1"/>
                      <a:endParaRPr lang="en-US" altLang="ko-KR" sz="900" b="0" kern="100" spc="-70" baseline="0" dirty="0">
                        <a:ln>
                          <a:solidFill>
                            <a:schemeClr val="bg1">
                              <a:alpha val="0"/>
                            </a:schemeClr>
                          </a:solidFill>
                        </a:ln>
                        <a:solidFill>
                          <a:schemeClr val="tx1">
                            <a:lumMod val="75000"/>
                            <a:lumOff val="25000"/>
                          </a:schemeClr>
                        </a:solidFill>
                        <a:latin typeface="Arial Narrow" panose="020B0606020202030204" pitchFamily="34" charset="0"/>
                        <a:ea typeface="+mn-ea"/>
                        <a:cs typeface="Arial" panose="020B0604020202020204" pitchFamily="34" charset="0"/>
                      </a:endParaRPr>
                    </a:p>
                  </a:txBody>
                  <a:tcPr marL="7620" marR="36000" marT="762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74767" rtl="0" eaLnBrk="1" fontAlgn="ctr" latinLnBrk="1" hangingPunct="1">
                        <a:lnSpc>
                          <a:spcPct val="100000"/>
                        </a:lnSpc>
                        <a:spcBef>
                          <a:spcPts val="0"/>
                        </a:spcBef>
                        <a:spcAft>
                          <a:spcPts val="0"/>
                        </a:spcAft>
                        <a:buClrTx/>
                        <a:buSzTx/>
                        <a:buFontTx/>
                        <a:buNone/>
                        <a:tabLst/>
                        <a:defRPr/>
                      </a:pPr>
                      <a:r>
                        <a:rPr lang="en-US" altLang="ko-KR" sz="900" b="1" kern="100" spc="-70" baseline="0" dirty="0">
                          <a:ln>
                            <a:solidFill>
                              <a:schemeClr val="accent1">
                                <a:alpha val="0"/>
                              </a:schemeClr>
                            </a:solidFill>
                          </a:ln>
                          <a:solidFill>
                            <a:schemeClr val="tx1"/>
                          </a:solidFill>
                          <a:latin typeface="+mn-ea"/>
                          <a:ea typeface="+mn-ea"/>
                          <a:cs typeface="Arial" panose="020B0604020202020204" pitchFamily="34" charset="0"/>
                        </a:rPr>
                        <a:t>0.507</a:t>
                      </a:r>
                    </a:p>
                  </a:txBody>
                  <a:tcPr marL="36000" marR="36000" marT="7620" marB="0" anchor="ctr">
                    <a:lnL w="952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724823398"/>
                  </a:ext>
                </a:extLst>
              </a:tr>
            </a:tbl>
          </a:graphicData>
        </a:graphic>
      </p:graphicFrame>
      <p:sp>
        <p:nvSpPr>
          <p:cNvPr id="2" name="TextBox 1">
            <a:extLst>
              <a:ext uri="{FF2B5EF4-FFF2-40B4-BE49-F238E27FC236}">
                <a16:creationId xmlns:a16="http://schemas.microsoft.com/office/drawing/2014/main" id="{DCEE050C-61E1-4DF0-AEC3-F2C1477137CB}"/>
              </a:ext>
            </a:extLst>
          </p:cNvPr>
          <p:cNvSpPr txBox="1"/>
          <p:nvPr/>
        </p:nvSpPr>
        <p:spPr>
          <a:xfrm>
            <a:off x="344574" y="9022742"/>
            <a:ext cx="6016451" cy="507831"/>
          </a:xfrm>
          <a:prstGeom prst="rect">
            <a:avLst/>
          </a:prstGeom>
          <a:noFill/>
        </p:spPr>
        <p:txBody>
          <a:bodyPr wrap="square" rtlCol="0">
            <a:spAutoFit/>
          </a:bodyPr>
          <a:lstStyle/>
          <a:p>
            <a:r>
              <a:rPr lang="en-US" altLang="ko-KR" sz="900" kern="100" spc="-70" dirty="0">
                <a:ln>
                  <a:solidFill>
                    <a:prstClr val="white">
                      <a:alpha val="0"/>
                    </a:prstClr>
                  </a:solidFill>
                </a:ln>
                <a:solidFill>
                  <a:prstClr val="black"/>
                </a:solidFill>
                <a:latin typeface="+mj-lt"/>
                <a:cs typeface="Times New Roman" panose="02020603050405020304" pitchFamily="18" charset="0"/>
              </a:rPr>
              <a:t>* </a:t>
            </a:r>
            <a:r>
              <a:rPr kumimoji="0" lang="ko-KR" altLang="en-US" sz="900" b="0" i="0" u="none" strike="noStrike" kern="100" cap="none" spc="-48" normalizeH="0" baseline="0" noProof="0" dirty="0">
                <a:ln>
                  <a:solidFill>
                    <a:prstClr val="white">
                      <a:alpha val="0"/>
                    </a:prstClr>
                  </a:solidFill>
                </a:ln>
                <a:solidFill>
                  <a:schemeClr val="tx1"/>
                </a:solidFill>
                <a:effectLst/>
                <a:uLnTx/>
                <a:uFillTx/>
                <a:latin typeface="Arial Narrow" panose="020B0606020202030204" pitchFamily="34" charset="0"/>
                <a:cs typeface="Times New Roman" panose="02020603050405020304" pitchFamily="18" charset="0"/>
              </a:rPr>
              <a:t>△</a:t>
            </a:r>
            <a:r>
              <a:rPr lang="ko-KR" altLang="en-US" sz="900" dirty="0"/>
              <a:t> </a:t>
            </a:r>
            <a:r>
              <a:rPr lang="en-US" altLang="ko-KR" sz="900" dirty="0"/>
              <a:t>indicates large figure ranks higher, </a:t>
            </a:r>
            <a:r>
              <a:rPr lang="ko-KR" altLang="en-US" sz="900" dirty="0"/>
              <a:t>▽ </a:t>
            </a:r>
            <a:r>
              <a:rPr lang="en-US" altLang="ko-KR" sz="900" dirty="0"/>
              <a:t>indicates small figure ranks higher.</a:t>
            </a:r>
            <a:endParaRPr lang="en-US" altLang="ko-KR" sz="900" dirty="0">
              <a:latin typeface="+mj-lt"/>
            </a:endParaRPr>
          </a:p>
          <a:p>
            <a:r>
              <a:rPr lang="en-US" altLang="ko-KR" sz="900" dirty="0">
                <a:latin typeface="+mj-lt"/>
              </a:rPr>
              <a:t>** Quantifies the correlation between experience item rankings and CSI rankings for 26 brands, with numbers closer to 1 indicating greater correlation.</a:t>
            </a:r>
          </a:p>
        </p:txBody>
      </p:sp>
      <p:sp>
        <p:nvSpPr>
          <p:cNvPr id="17" name="직사각형 16">
            <a:extLst>
              <a:ext uri="{FF2B5EF4-FFF2-40B4-BE49-F238E27FC236}">
                <a16:creationId xmlns:a16="http://schemas.microsoft.com/office/drawing/2014/main" id="{7AA027E4-2071-4E49-A9B2-E8BF107E50E6}"/>
              </a:ext>
            </a:extLst>
          </p:cNvPr>
          <p:cNvSpPr/>
          <p:nvPr/>
        </p:nvSpPr>
        <p:spPr>
          <a:xfrm>
            <a:off x="557925" y="2074618"/>
            <a:ext cx="6334183" cy="866071"/>
          </a:xfrm>
          <a:prstGeom prst="rect">
            <a:avLst/>
          </a:prstGeom>
        </p:spPr>
        <p:txBody>
          <a:bodyPr wrap="square">
            <a:spAutoFit/>
          </a:bodyPr>
          <a:lstStyle/>
          <a:p>
            <a:pPr>
              <a:lnSpc>
                <a:spcPct val="130000"/>
              </a:lnSpc>
            </a:pPr>
            <a:r>
              <a:rPr lang="en-US" altLang="ko-KR" sz="1400" b="1" kern="100" spc="-70" dirty="0">
                <a:ln>
                  <a:solidFill>
                    <a:prstClr val="white">
                      <a:alpha val="0"/>
                    </a:prstClr>
                  </a:solidFill>
                </a:ln>
                <a:solidFill>
                  <a:prstClr val="black"/>
                </a:solidFill>
                <a:cs typeface="Times New Roman" panose="02020603050405020304" pitchFamily="18" charset="0"/>
              </a:rPr>
              <a:t>Regarding the rank correlation analysis with CSI, the 'Get through within the first call attempt’ (0.655) were the highest.</a:t>
            </a:r>
            <a:br>
              <a:rPr lang="ko-KR" altLang="en-US" sz="1300" b="1" u="sng" kern="100" spc="-70" dirty="0">
                <a:ln>
                  <a:solidFill>
                    <a:prstClr val="white">
                      <a:alpha val="0"/>
                    </a:prstClr>
                  </a:solidFill>
                </a:ln>
                <a:solidFill>
                  <a:srgbClr val="C00000"/>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Followed by ‘Parts supply problem experience’(0.645), and ‘Repair outcome complaint rate’(0.627) </a:t>
            </a:r>
          </a:p>
        </p:txBody>
      </p:sp>
      <p:sp>
        <p:nvSpPr>
          <p:cNvPr id="19" name="사각형: 둥근 모서리 18">
            <a:extLst>
              <a:ext uri="{FF2B5EF4-FFF2-40B4-BE49-F238E27FC236}">
                <a16:creationId xmlns:a16="http://schemas.microsoft.com/office/drawing/2014/main" id="{4459632D-9D37-4F8D-91E3-A0901E622DDB}"/>
              </a:ext>
            </a:extLst>
          </p:cNvPr>
          <p:cNvSpPr/>
          <p:nvPr/>
        </p:nvSpPr>
        <p:spPr>
          <a:xfrm>
            <a:off x="361784" y="217944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21" name="사각형: 둥근 위쪽 모서리 20">
            <a:extLst>
              <a:ext uri="{FF2B5EF4-FFF2-40B4-BE49-F238E27FC236}">
                <a16:creationId xmlns:a16="http://schemas.microsoft.com/office/drawing/2014/main" id="{F60A8998-18AC-4DC4-A965-DE7C51FE55E0}"/>
              </a:ext>
            </a:extLst>
          </p:cNvPr>
          <p:cNvSpPr/>
          <p:nvPr/>
        </p:nvSpPr>
        <p:spPr>
          <a:xfrm>
            <a:off x="5632034" y="3062521"/>
            <a:ext cx="953328" cy="207711"/>
          </a:xfrm>
          <a:prstGeom prst="round2SameRect">
            <a:avLst/>
          </a:prstGeom>
          <a:solidFill>
            <a:schemeClr val="accent2">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74767"/>
            <a:r>
              <a:rPr lang="en-US" altLang="ko-KR"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rPr>
              <a:t>Correlation</a:t>
            </a:r>
            <a:endParaRPr lang="ko-KR" altLang="en-US" sz="1200" b="1" kern="100" spc="-48" dirty="0">
              <a:ln>
                <a:solidFill>
                  <a:prstClr val="white">
                    <a:alpha val="0"/>
                  </a:prstClr>
                </a:solidFill>
              </a:ln>
              <a:solidFill>
                <a:schemeClr val="tx1">
                  <a:lumMod val="75000"/>
                  <a:lumOff val="25000"/>
                </a:schemeClr>
              </a:solidFill>
              <a:latin typeface="+mn-ea"/>
              <a:cs typeface="Times New Roman" panose="02020603050405020304" pitchFamily="18" charset="0"/>
            </a:endParaRPr>
          </a:p>
        </p:txBody>
      </p:sp>
      <p:sp>
        <p:nvSpPr>
          <p:cNvPr id="4" name="직사각형 3">
            <a:extLst>
              <a:ext uri="{FF2B5EF4-FFF2-40B4-BE49-F238E27FC236}">
                <a16:creationId xmlns:a16="http://schemas.microsoft.com/office/drawing/2014/main" id="{2304C714-622B-4C1C-8318-05DDEB821AE7}"/>
              </a:ext>
            </a:extLst>
          </p:cNvPr>
          <p:cNvSpPr/>
          <p:nvPr/>
        </p:nvSpPr>
        <p:spPr>
          <a:xfrm>
            <a:off x="5865711" y="4366136"/>
            <a:ext cx="510980" cy="188007"/>
          </a:xfrm>
          <a:prstGeom prst="rect">
            <a:avLst/>
          </a:prstGeom>
          <a:noFill/>
          <a:ln w="190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직사각형 24">
            <a:extLst>
              <a:ext uri="{FF2B5EF4-FFF2-40B4-BE49-F238E27FC236}">
                <a16:creationId xmlns:a16="http://schemas.microsoft.com/office/drawing/2014/main" id="{41CE37A8-162E-4D78-B168-07098FE38203}"/>
              </a:ext>
            </a:extLst>
          </p:cNvPr>
          <p:cNvSpPr/>
          <p:nvPr/>
        </p:nvSpPr>
        <p:spPr>
          <a:xfrm>
            <a:off x="5880457" y="6113743"/>
            <a:ext cx="510980" cy="188007"/>
          </a:xfrm>
          <a:prstGeom prst="rect">
            <a:avLst/>
          </a:prstGeom>
          <a:noFill/>
          <a:ln w="190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직사각형 25">
            <a:extLst>
              <a:ext uri="{FF2B5EF4-FFF2-40B4-BE49-F238E27FC236}">
                <a16:creationId xmlns:a16="http://schemas.microsoft.com/office/drawing/2014/main" id="{F5B82137-97E3-4BD5-806C-4685396EE83D}"/>
              </a:ext>
            </a:extLst>
          </p:cNvPr>
          <p:cNvSpPr/>
          <p:nvPr/>
        </p:nvSpPr>
        <p:spPr>
          <a:xfrm>
            <a:off x="5873818" y="8225670"/>
            <a:ext cx="510980" cy="188007"/>
          </a:xfrm>
          <a:prstGeom prst="rect">
            <a:avLst/>
          </a:prstGeom>
          <a:noFill/>
          <a:ln w="190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TextBox 2">
            <a:extLst>
              <a:ext uri="{FF2B5EF4-FFF2-40B4-BE49-F238E27FC236}">
                <a16:creationId xmlns:a16="http://schemas.microsoft.com/office/drawing/2014/main" id="{E7625CDB-A031-0AB8-81E7-8164673D2572}"/>
              </a:ext>
            </a:extLst>
          </p:cNvPr>
          <p:cNvSpPr txBox="1"/>
          <p:nvPr/>
        </p:nvSpPr>
        <p:spPr>
          <a:xfrm>
            <a:off x="5642375" y="4315336"/>
            <a:ext cx="210636" cy="261610"/>
          </a:xfrm>
          <a:prstGeom prst="rect">
            <a:avLst/>
          </a:prstGeom>
          <a:solidFill>
            <a:srgbClr val="FFC000"/>
          </a:solidFill>
        </p:spPr>
        <p:txBody>
          <a:bodyPr wrap="square" rtlCol="0">
            <a:spAutoFit/>
          </a:bodyPr>
          <a:lstStyle/>
          <a:p>
            <a:pPr algn="ctr"/>
            <a:r>
              <a:rPr lang="en-US" altLang="ko-KR" sz="1100" dirty="0"/>
              <a:t>1</a:t>
            </a:r>
            <a:endParaRPr lang="ko-KR" altLang="en-US" sz="1100" dirty="0"/>
          </a:p>
        </p:txBody>
      </p:sp>
      <p:sp>
        <p:nvSpPr>
          <p:cNvPr id="5" name="TextBox 4">
            <a:extLst>
              <a:ext uri="{FF2B5EF4-FFF2-40B4-BE49-F238E27FC236}">
                <a16:creationId xmlns:a16="http://schemas.microsoft.com/office/drawing/2014/main" id="{CCD29F0D-FDEE-F388-A15E-C0E324E85CF9}"/>
              </a:ext>
            </a:extLst>
          </p:cNvPr>
          <p:cNvSpPr txBox="1"/>
          <p:nvPr/>
        </p:nvSpPr>
        <p:spPr>
          <a:xfrm>
            <a:off x="5642375" y="6076941"/>
            <a:ext cx="210636" cy="261610"/>
          </a:xfrm>
          <a:prstGeom prst="rect">
            <a:avLst/>
          </a:prstGeom>
          <a:solidFill>
            <a:srgbClr val="FFC000"/>
          </a:solidFill>
        </p:spPr>
        <p:txBody>
          <a:bodyPr wrap="square" rtlCol="0">
            <a:spAutoFit/>
          </a:bodyPr>
          <a:lstStyle/>
          <a:p>
            <a:pPr algn="ctr"/>
            <a:r>
              <a:rPr lang="en-US" altLang="ko-KR" sz="1100" dirty="0"/>
              <a:t>2</a:t>
            </a:r>
            <a:endParaRPr lang="ko-KR" altLang="en-US" sz="1100" dirty="0"/>
          </a:p>
        </p:txBody>
      </p:sp>
      <p:sp>
        <p:nvSpPr>
          <p:cNvPr id="6" name="TextBox 5">
            <a:extLst>
              <a:ext uri="{FF2B5EF4-FFF2-40B4-BE49-F238E27FC236}">
                <a16:creationId xmlns:a16="http://schemas.microsoft.com/office/drawing/2014/main" id="{D34E6B7D-16AE-B604-3656-E5BB08852DA5}"/>
              </a:ext>
            </a:extLst>
          </p:cNvPr>
          <p:cNvSpPr txBox="1"/>
          <p:nvPr/>
        </p:nvSpPr>
        <p:spPr>
          <a:xfrm>
            <a:off x="5655075" y="8188191"/>
            <a:ext cx="210636" cy="261610"/>
          </a:xfrm>
          <a:prstGeom prst="rect">
            <a:avLst/>
          </a:prstGeom>
          <a:solidFill>
            <a:srgbClr val="FFC000"/>
          </a:solidFill>
        </p:spPr>
        <p:txBody>
          <a:bodyPr wrap="square" rtlCol="0">
            <a:spAutoFit/>
          </a:bodyPr>
          <a:lstStyle/>
          <a:p>
            <a:pPr algn="ctr"/>
            <a:r>
              <a:rPr lang="en-US" altLang="ko-KR" sz="1100" dirty="0"/>
              <a:t>3</a:t>
            </a:r>
            <a:endParaRPr lang="ko-KR" altLang="en-US" sz="1100" dirty="0"/>
          </a:p>
        </p:txBody>
      </p:sp>
    </p:spTree>
    <p:extLst>
      <p:ext uri="{BB962C8B-B14F-4D97-AF65-F5344CB8AC3E}">
        <p14:creationId xmlns:p14="http://schemas.microsoft.com/office/powerpoint/2010/main" val="2238389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그룹 20">
            <a:extLst>
              <a:ext uri="{FF2B5EF4-FFF2-40B4-BE49-F238E27FC236}">
                <a16:creationId xmlns:a16="http://schemas.microsoft.com/office/drawing/2014/main" id="{D6D93CDC-AADC-80C0-C473-8E7ED6942F8C}"/>
              </a:ext>
            </a:extLst>
          </p:cNvPr>
          <p:cNvGrpSpPr/>
          <p:nvPr/>
        </p:nvGrpSpPr>
        <p:grpSpPr>
          <a:xfrm>
            <a:off x="485180" y="967025"/>
            <a:ext cx="6137870" cy="823392"/>
            <a:chOff x="548680" y="8640365"/>
            <a:chExt cx="6137870" cy="823392"/>
          </a:xfrm>
        </p:grpSpPr>
        <p:grpSp>
          <p:nvGrpSpPr>
            <p:cNvPr id="22" name="그룹 21">
              <a:extLst>
                <a:ext uri="{FF2B5EF4-FFF2-40B4-BE49-F238E27FC236}">
                  <a16:creationId xmlns:a16="http://schemas.microsoft.com/office/drawing/2014/main" id="{387B98F2-7BE5-8387-7D6E-252ACF761D2D}"/>
                </a:ext>
              </a:extLst>
            </p:cNvPr>
            <p:cNvGrpSpPr/>
            <p:nvPr/>
          </p:nvGrpSpPr>
          <p:grpSpPr>
            <a:xfrm>
              <a:off x="548680" y="8640365"/>
              <a:ext cx="5760640" cy="823392"/>
              <a:chOff x="548680" y="8640365"/>
              <a:chExt cx="5760640" cy="823392"/>
            </a:xfrm>
          </p:grpSpPr>
          <p:sp>
            <p:nvSpPr>
              <p:cNvPr id="34" name="직사각형 33">
                <a:extLst>
                  <a:ext uri="{FF2B5EF4-FFF2-40B4-BE49-F238E27FC236}">
                    <a16:creationId xmlns:a16="http://schemas.microsoft.com/office/drawing/2014/main" id="{2D97353E-E513-601D-9328-0A011B9CD7FE}"/>
                  </a:ext>
                </a:extLst>
              </p:cNvPr>
              <p:cNvSpPr/>
              <p:nvPr/>
            </p:nvSpPr>
            <p:spPr>
              <a:xfrm>
                <a:off x="548680" y="8640365"/>
                <a:ext cx="5760640" cy="823392"/>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08000" rtlCol="0" anchor="t" anchorCtr="0"/>
              <a:lstStyle/>
              <a:p>
                <a:pPr>
                  <a:spcAft>
                    <a:spcPts val="600"/>
                  </a:spcAft>
                </a:pPr>
                <a:endParaRPr lang="ko-KR" altLang="en-US" sz="1300" spc="-60" dirty="0">
                  <a:ln>
                    <a:solidFill>
                      <a:schemeClr val="accent1">
                        <a:alpha val="0"/>
                      </a:schemeClr>
                    </a:solidFill>
                  </a:ln>
                  <a:solidFill>
                    <a:schemeClr val="tx1">
                      <a:lumMod val="85000"/>
                      <a:lumOff val="15000"/>
                    </a:schemeClr>
                  </a:solidFill>
                </a:endParaRPr>
              </a:p>
            </p:txBody>
          </p:sp>
          <p:sp>
            <p:nvSpPr>
              <p:cNvPr id="35" name="사각형: 둥근 모서리 34">
                <a:extLst>
                  <a:ext uri="{FF2B5EF4-FFF2-40B4-BE49-F238E27FC236}">
                    <a16:creationId xmlns:a16="http://schemas.microsoft.com/office/drawing/2014/main" id="{67B842BB-3433-E78C-E86D-556D1E77F9BF}"/>
                  </a:ext>
                </a:extLst>
              </p:cNvPr>
              <p:cNvSpPr/>
              <p:nvPr/>
            </p:nvSpPr>
            <p:spPr>
              <a:xfrm>
                <a:off x="548681" y="8741829"/>
                <a:ext cx="619896" cy="590550"/>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0" algn="ctr"/>
                <a:r>
                  <a:rPr lang="en-US" altLang="ko-KR" sz="1300" b="1" spc="-60" dirty="0">
                    <a:ln>
                      <a:solidFill>
                        <a:srgbClr val="4472C4">
                          <a:alpha val="0"/>
                        </a:srgbClr>
                      </a:solidFill>
                    </a:ln>
                    <a:solidFill>
                      <a:schemeClr val="tx1">
                        <a:lumMod val="85000"/>
                        <a:lumOff val="15000"/>
                      </a:schemeClr>
                    </a:solidFill>
                  </a:rPr>
                  <a:t>Inquiry</a:t>
                </a:r>
                <a:endParaRPr lang="ko-KR" altLang="en-US" sz="1300" spc="-60" dirty="0">
                  <a:ln>
                    <a:solidFill>
                      <a:srgbClr val="4472C4">
                        <a:alpha val="0"/>
                      </a:srgbClr>
                    </a:solidFill>
                  </a:ln>
                  <a:solidFill>
                    <a:schemeClr val="tx1">
                      <a:lumMod val="85000"/>
                      <a:lumOff val="15000"/>
                    </a:schemeClr>
                  </a:solidFill>
                </a:endParaRPr>
              </a:p>
            </p:txBody>
          </p:sp>
          <p:cxnSp>
            <p:nvCxnSpPr>
              <p:cNvPr id="36" name="직선 연결선 35">
                <a:extLst>
                  <a:ext uri="{FF2B5EF4-FFF2-40B4-BE49-F238E27FC236}">
                    <a16:creationId xmlns:a16="http://schemas.microsoft.com/office/drawing/2014/main" id="{CA70C12E-B560-B015-612C-0571B0349052}"/>
                  </a:ext>
                </a:extLst>
              </p:cNvPr>
              <p:cNvCxnSpPr/>
              <p:nvPr/>
            </p:nvCxnSpPr>
            <p:spPr>
              <a:xfrm>
                <a:off x="1176983" y="8778019"/>
                <a:ext cx="0" cy="518170"/>
              </a:xfrm>
              <a:prstGeom prst="line">
                <a:avLst/>
              </a:prstGeom>
              <a:ln w="952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23" name="직사각형 22">
              <a:extLst>
                <a:ext uri="{FF2B5EF4-FFF2-40B4-BE49-F238E27FC236}">
                  <a16:creationId xmlns:a16="http://schemas.microsoft.com/office/drawing/2014/main" id="{11E87A6F-63FA-A735-1E53-F54101C473EE}"/>
                </a:ext>
              </a:extLst>
            </p:cNvPr>
            <p:cNvSpPr/>
            <p:nvPr/>
          </p:nvSpPr>
          <p:spPr>
            <a:xfrm>
              <a:off x="1278658" y="8760942"/>
              <a:ext cx="1450942" cy="628377"/>
            </a:xfrm>
            <a:prstGeom prst="rect">
              <a:avLst/>
            </a:prstGeom>
          </p:spPr>
          <p:txBody>
            <a:bodyPr wrap="square" lIns="0">
              <a:spAutoFit/>
            </a:bodyPr>
            <a:lstStyle/>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Hyun Kim (MD)</a:t>
              </a:r>
              <a:endParaRPr lang="en-US" altLang="ko-KR" sz="1050"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endParaRPr>
            </a:p>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Park, </a:t>
              </a:r>
              <a:r>
                <a:rPr lang="en-US" altLang="ko-KR" sz="1050" b="1" spc="-60" dirty="0" err="1">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Seungpyo</a:t>
              </a: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 (ED)</a:t>
              </a:r>
            </a:p>
            <a:p>
              <a:pPr>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Jung, Dongwon (GM)</a:t>
              </a:r>
            </a:p>
          </p:txBody>
        </p:sp>
        <p:sp>
          <p:nvSpPr>
            <p:cNvPr id="24" name="직사각형 23">
              <a:extLst>
                <a:ext uri="{FF2B5EF4-FFF2-40B4-BE49-F238E27FC236}">
                  <a16:creationId xmlns:a16="http://schemas.microsoft.com/office/drawing/2014/main" id="{F419652D-8C01-72B3-D331-28F0CA356552}"/>
                </a:ext>
              </a:extLst>
            </p:cNvPr>
            <p:cNvSpPr/>
            <p:nvPr/>
          </p:nvSpPr>
          <p:spPr>
            <a:xfrm>
              <a:off x="3094112" y="8684963"/>
              <a:ext cx="3592438" cy="720000"/>
            </a:xfrm>
            <a:prstGeom prst="rect">
              <a:avLst/>
            </a:prstGeom>
          </p:spPr>
          <p:txBody>
            <a:bodyPr wrap="square" lIns="0">
              <a:spAutoFit/>
            </a:bodyPr>
            <a:lstStyle/>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02-6004-7665            	hyun.kim@consumerinsight.kr</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02-6004-7661             sammy.park@consumerinsight.kr	</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02-6004-7616             jungdw@consumerinsight.kr</a:t>
              </a:r>
            </a:p>
          </p:txBody>
        </p:sp>
        <p:grpSp>
          <p:nvGrpSpPr>
            <p:cNvPr id="25" name="그룹 24">
              <a:extLst>
                <a:ext uri="{FF2B5EF4-FFF2-40B4-BE49-F238E27FC236}">
                  <a16:creationId xmlns:a16="http://schemas.microsoft.com/office/drawing/2014/main" id="{CC5B7184-EE81-8E7C-8D6F-0925D473049F}"/>
                </a:ext>
              </a:extLst>
            </p:cNvPr>
            <p:cNvGrpSpPr/>
            <p:nvPr/>
          </p:nvGrpSpPr>
          <p:grpSpPr>
            <a:xfrm>
              <a:off x="2870299" y="8738291"/>
              <a:ext cx="161509" cy="613553"/>
              <a:chOff x="2870299" y="8738291"/>
              <a:chExt cx="161509" cy="613553"/>
            </a:xfrm>
          </p:grpSpPr>
          <p:sp>
            <p:nvSpPr>
              <p:cNvPr id="31" name="Freeform 5">
                <a:extLst>
                  <a:ext uri="{FF2B5EF4-FFF2-40B4-BE49-F238E27FC236}">
                    <a16:creationId xmlns:a16="http://schemas.microsoft.com/office/drawing/2014/main" id="{7F36CA8D-FD21-E230-F1EA-3A3102CCDD69}"/>
                  </a:ext>
                </a:extLst>
              </p:cNvPr>
              <p:cNvSpPr>
                <a:spLocks noEditPoints="1"/>
              </p:cNvSpPr>
              <p:nvPr/>
            </p:nvSpPr>
            <p:spPr bwMode="auto">
              <a:xfrm>
                <a:off x="2870299" y="8738291"/>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32" name="Freeform 5">
                <a:extLst>
                  <a:ext uri="{FF2B5EF4-FFF2-40B4-BE49-F238E27FC236}">
                    <a16:creationId xmlns:a16="http://schemas.microsoft.com/office/drawing/2014/main" id="{D10648B8-9B5E-BBE2-FE17-E6D24BB702ED}"/>
                  </a:ext>
                </a:extLst>
              </p:cNvPr>
              <p:cNvSpPr>
                <a:spLocks noEditPoints="1"/>
              </p:cNvSpPr>
              <p:nvPr/>
            </p:nvSpPr>
            <p:spPr bwMode="auto">
              <a:xfrm>
                <a:off x="2877919" y="8968494"/>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33" name="Freeform 5">
                <a:extLst>
                  <a:ext uri="{FF2B5EF4-FFF2-40B4-BE49-F238E27FC236}">
                    <a16:creationId xmlns:a16="http://schemas.microsoft.com/office/drawing/2014/main" id="{526E0AA4-FAB0-4580-7C9D-79C4E1B7D9E3}"/>
                  </a:ext>
                </a:extLst>
              </p:cNvPr>
              <p:cNvSpPr>
                <a:spLocks noEditPoints="1"/>
              </p:cNvSpPr>
              <p:nvPr/>
            </p:nvSpPr>
            <p:spPr bwMode="auto">
              <a:xfrm>
                <a:off x="2877919" y="9203568"/>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grpSp>
        <p:grpSp>
          <p:nvGrpSpPr>
            <p:cNvPr id="26" name="그룹 25">
              <a:extLst>
                <a:ext uri="{FF2B5EF4-FFF2-40B4-BE49-F238E27FC236}">
                  <a16:creationId xmlns:a16="http://schemas.microsoft.com/office/drawing/2014/main" id="{4AAE8918-1BEA-6231-4ACC-8C1FF7980BBC}"/>
                </a:ext>
              </a:extLst>
            </p:cNvPr>
            <p:cNvGrpSpPr/>
            <p:nvPr/>
          </p:nvGrpSpPr>
          <p:grpSpPr>
            <a:xfrm>
              <a:off x="4077722" y="8760914"/>
              <a:ext cx="185664" cy="587166"/>
              <a:chOff x="3991997" y="8760914"/>
              <a:chExt cx="185664" cy="587166"/>
            </a:xfrm>
          </p:grpSpPr>
          <p:sp>
            <p:nvSpPr>
              <p:cNvPr id="27" name="Freeform 213">
                <a:extLst>
                  <a:ext uri="{FF2B5EF4-FFF2-40B4-BE49-F238E27FC236}">
                    <a16:creationId xmlns:a16="http://schemas.microsoft.com/office/drawing/2014/main" id="{5594BF2F-32F0-D5F7-7221-A52C9D5D3DC0}"/>
                  </a:ext>
                </a:extLst>
              </p:cNvPr>
              <p:cNvSpPr>
                <a:spLocks noEditPoints="1"/>
              </p:cNvSpPr>
              <p:nvPr/>
            </p:nvSpPr>
            <p:spPr bwMode="auto">
              <a:xfrm>
                <a:off x="3991997" y="8760914"/>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28" name="Freeform 213">
                <a:extLst>
                  <a:ext uri="{FF2B5EF4-FFF2-40B4-BE49-F238E27FC236}">
                    <a16:creationId xmlns:a16="http://schemas.microsoft.com/office/drawing/2014/main" id="{F0F75AFE-FEA2-B0CE-30A3-4DDA48B81AA0}"/>
                  </a:ext>
                </a:extLst>
              </p:cNvPr>
              <p:cNvSpPr>
                <a:spLocks noEditPoints="1"/>
              </p:cNvSpPr>
              <p:nvPr/>
            </p:nvSpPr>
            <p:spPr bwMode="auto">
              <a:xfrm>
                <a:off x="3999617" y="8991117"/>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30" name="Freeform 213">
                <a:extLst>
                  <a:ext uri="{FF2B5EF4-FFF2-40B4-BE49-F238E27FC236}">
                    <a16:creationId xmlns:a16="http://schemas.microsoft.com/office/drawing/2014/main" id="{A6F34305-F284-A23A-6B29-A2A0912319D7}"/>
                  </a:ext>
                </a:extLst>
              </p:cNvPr>
              <p:cNvSpPr>
                <a:spLocks noEditPoints="1"/>
              </p:cNvSpPr>
              <p:nvPr/>
            </p:nvSpPr>
            <p:spPr bwMode="auto">
              <a:xfrm>
                <a:off x="3999617" y="9226191"/>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grpSp>
      </p:grpSp>
    </p:spTree>
    <p:extLst>
      <p:ext uri="{BB962C8B-B14F-4D97-AF65-F5344CB8AC3E}">
        <p14:creationId xmlns:p14="http://schemas.microsoft.com/office/powerpoint/2010/main" val="1086836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직사각형 29">
            <a:extLst>
              <a:ext uri="{FF2B5EF4-FFF2-40B4-BE49-F238E27FC236}">
                <a16:creationId xmlns:a16="http://schemas.microsoft.com/office/drawing/2014/main" id="{1006D047-58D6-4D9D-AB67-500ABBD009CA}"/>
              </a:ext>
            </a:extLst>
          </p:cNvPr>
          <p:cNvSpPr/>
          <p:nvPr/>
        </p:nvSpPr>
        <p:spPr>
          <a:xfrm>
            <a:off x="484347" y="813557"/>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3] Success rate within the first call (In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31" name="표 30">
            <a:extLst>
              <a:ext uri="{FF2B5EF4-FFF2-40B4-BE49-F238E27FC236}">
                <a16:creationId xmlns:a16="http://schemas.microsoft.com/office/drawing/2014/main" id="{7B3D0476-0D58-48DF-A635-31681C4C5AFC}"/>
              </a:ext>
            </a:extLst>
          </p:cNvPr>
          <p:cNvGraphicFramePr>
            <a:graphicFrameLocks noGrp="1"/>
          </p:cNvGraphicFramePr>
          <p:nvPr/>
        </p:nvGraphicFramePr>
        <p:xfrm>
          <a:off x="571501" y="1094284"/>
          <a:ext cx="5727700" cy="3492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Success rate(%)</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84.8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83.9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SSANGYONG</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(244)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78.8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Jeep</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(167)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75.8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Toyota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75.5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Lincoln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72.9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Ford</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(230)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71.8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8</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Honda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71.5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Audi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(400)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70.4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Nissan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70.3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16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Infiniti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66.3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2134637"/>
                  </a:ext>
                </a:extLst>
              </a:tr>
              <a:tr h="216000">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64.8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602507601"/>
                  </a:ext>
                </a:extLst>
              </a:tr>
              <a:tr h="216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(5,795)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64.2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(966)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55.2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(4,829)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66.0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48" name="직사각형 47">
            <a:extLst>
              <a:ext uri="{FF2B5EF4-FFF2-40B4-BE49-F238E27FC236}">
                <a16:creationId xmlns:a16="http://schemas.microsoft.com/office/drawing/2014/main" id="{4A35AB30-11FD-4DB2-887E-6D021D781497}"/>
              </a:ext>
            </a:extLst>
          </p:cNvPr>
          <p:cNvSpPr/>
          <p:nvPr/>
        </p:nvSpPr>
        <p:spPr>
          <a:xfrm>
            <a:off x="689068" y="5229287"/>
            <a:ext cx="5620252" cy="604268"/>
          </a:xfrm>
          <a:prstGeom prst="rect">
            <a:avLst/>
          </a:prstGeom>
        </p:spPr>
        <p:txBody>
          <a:bodyPr wrap="square">
            <a:spAutoFit/>
          </a:bodyPr>
          <a:lstStyle/>
          <a:p>
            <a:pPr marL="88900" indent="-88900">
              <a:lnSpc>
                <a:spcPct val="130000"/>
              </a:lnSpc>
              <a:spcBef>
                <a:spcPts val="100"/>
              </a:spcBef>
              <a:spcAft>
                <a:spcPts val="100"/>
              </a:spcAft>
            </a:pPr>
            <a:r>
              <a:rPr lang="en-US" altLang="ko-KR" sz="1300" b="1" kern="100" spc="-70" dirty="0">
                <a:ln>
                  <a:solidFill>
                    <a:schemeClr val="bg1">
                      <a:alpha val="0"/>
                    </a:schemeClr>
                  </a:solidFill>
                </a:ln>
                <a:latin typeface="+mn-ea"/>
                <a:cs typeface="Times New Roman" panose="02020603050405020304" pitchFamily="18" charset="0"/>
              </a:rPr>
              <a:t>For online booking </a:t>
            </a:r>
            <a:r>
              <a:rPr lang="en-US" altLang="ko-KR" sz="1300" b="1" u="sng" kern="100" spc="-70" dirty="0">
                <a:ln>
                  <a:solidFill>
                    <a:schemeClr val="bg1">
                      <a:alpha val="0"/>
                    </a:schemeClr>
                  </a:solidFill>
                </a:ln>
                <a:latin typeface="+mn-ea"/>
                <a:cs typeface="Times New Roman" panose="02020603050405020304" pitchFamily="18" charset="0"/>
              </a:rPr>
              <a:t>(18.8%)</a:t>
            </a:r>
            <a:r>
              <a:rPr lang="en-US" altLang="ko-KR" sz="1300" b="1" kern="100" spc="-70" dirty="0">
                <a:ln>
                  <a:solidFill>
                    <a:schemeClr val="bg1">
                      <a:alpha val="0"/>
                    </a:schemeClr>
                  </a:solidFill>
                </a:ln>
                <a:latin typeface="+mn-ea"/>
                <a:cs typeface="Times New Roman" panose="02020603050405020304" pitchFamily="18" charset="0"/>
              </a:rPr>
              <a:t>, App </a:t>
            </a:r>
            <a:r>
              <a:rPr lang="en-US" altLang="ko-KR" sz="1300" b="1" u="sng" kern="100" spc="-70" dirty="0">
                <a:ln>
                  <a:solidFill>
                    <a:schemeClr val="bg1">
                      <a:alpha val="0"/>
                    </a:schemeClr>
                  </a:solidFill>
                </a:ln>
                <a:latin typeface="+mn-ea"/>
                <a:cs typeface="Times New Roman" panose="02020603050405020304" pitchFamily="18" charset="0"/>
              </a:rPr>
              <a:t>(12.7%) </a:t>
            </a:r>
            <a:r>
              <a:rPr lang="en-US" altLang="ko-KR" sz="1300" b="1" kern="100" spc="-70" dirty="0">
                <a:ln>
                  <a:solidFill>
                    <a:schemeClr val="bg1">
                      <a:alpha val="0"/>
                    </a:schemeClr>
                  </a:solidFill>
                </a:ln>
                <a:latin typeface="+mn-ea"/>
                <a:cs typeface="Times New Roman" panose="02020603050405020304" pitchFamily="18" charset="0"/>
              </a:rPr>
              <a:t>was twice as much as Web </a:t>
            </a:r>
            <a:r>
              <a:rPr lang="en-US" altLang="ko-KR" sz="1300" b="1" u="sng" kern="100" spc="-70" dirty="0">
                <a:ln>
                  <a:solidFill>
                    <a:schemeClr val="bg1">
                      <a:alpha val="0"/>
                    </a:schemeClr>
                  </a:solidFill>
                </a:ln>
                <a:latin typeface="+mn-ea"/>
                <a:cs typeface="Times New Roman" panose="02020603050405020304" pitchFamily="18" charset="0"/>
              </a:rPr>
              <a:t>(6.1%)</a:t>
            </a:r>
          </a:p>
          <a:p>
            <a:pPr marL="171450" indent="-171450">
              <a:lnSpc>
                <a:spcPct val="130000"/>
              </a:lnSpc>
              <a:spcBef>
                <a:spcPts val="100"/>
              </a:spcBef>
              <a:spcAft>
                <a:spcPts val="100"/>
              </a:spcAft>
              <a:buFontTx/>
              <a:buChar char="-"/>
            </a:pPr>
            <a:r>
              <a:rPr lang="en-US" altLang="ko-KR" sz="1200" kern="100" spc="-70" dirty="0">
                <a:ln>
                  <a:solidFill>
                    <a:schemeClr val="bg1">
                      <a:alpha val="0"/>
                    </a:schemeClr>
                  </a:solidFill>
                </a:ln>
                <a:latin typeface="+mn-ea"/>
                <a:cs typeface="Times New Roman" panose="02020603050405020304" pitchFamily="18" charset="0"/>
              </a:rPr>
              <a:t>Tesla (85.9%) ranked first, with almost all users (80.0%) using the app</a:t>
            </a:r>
          </a:p>
        </p:txBody>
      </p:sp>
      <p:graphicFrame>
        <p:nvGraphicFramePr>
          <p:cNvPr id="52" name="표 51">
            <a:extLst>
              <a:ext uri="{FF2B5EF4-FFF2-40B4-BE49-F238E27FC236}">
                <a16:creationId xmlns:a16="http://schemas.microsoft.com/office/drawing/2014/main" id="{1957CADC-4940-4438-B6A6-88A17C3CE924}"/>
              </a:ext>
            </a:extLst>
          </p:cNvPr>
          <p:cNvGraphicFramePr>
            <a:graphicFrameLocks noGrp="1"/>
          </p:cNvGraphicFramePr>
          <p:nvPr>
            <p:extLst>
              <p:ext uri="{D42A27DB-BD31-4B8C-83A1-F6EECF244321}">
                <p14:modId xmlns:p14="http://schemas.microsoft.com/office/powerpoint/2010/main" val="3850514622"/>
              </p:ext>
            </p:extLst>
          </p:nvPr>
        </p:nvGraphicFramePr>
        <p:xfrm>
          <a:off x="571501" y="6201395"/>
          <a:ext cx="5727700" cy="2556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770392">
                  <a:extLst>
                    <a:ext uri="{9D8B030D-6E8A-4147-A177-3AD203B41FA5}">
                      <a16:colId xmlns:a16="http://schemas.microsoft.com/office/drawing/2014/main" val="1246180645"/>
                    </a:ext>
                  </a:extLst>
                </a:gridCol>
                <a:gridCol w="770393">
                  <a:extLst>
                    <a:ext uri="{9D8B030D-6E8A-4147-A177-3AD203B41FA5}">
                      <a16:colId xmlns:a16="http://schemas.microsoft.com/office/drawing/2014/main" val="684834713"/>
                    </a:ext>
                  </a:extLst>
                </a:gridCol>
                <a:gridCol w="770392">
                  <a:extLst>
                    <a:ext uri="{9D8B030D-6E8A-4147-A177-3AD203B41FA5}">
                      <a16:colId xmlns:a16="http://schemas.microsoft.com/office/drawing/2014/main" val="38479368"/>
                    </a:ext>
                  </a:extLst>
                </a:gridCol>
              </a:tblGrid>
              <a:tr h="39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SUM</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Web</a:t>
                      </a: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App</a:t>
                      </a: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Tesla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85.9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5.9</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80.0</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MINI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42.6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6.0</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36.5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3</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32.9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4.6</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28.4</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4</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BMW</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32.8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26.8</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1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5</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27.8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5.2</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22.6</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16000">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GM Korea</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19.5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19.5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0.0</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602507601"/>
                  </a:ext>
                </a:extLst>
              </a:tr>
              <a:tr h="216000">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19.0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14.5</a:t>
                      </a:r>
                    </a:p>
                  </a:txBody>
                  <a:tcPr marL="9525" marR="9525" marT="9525" marB="0" anchor="ctr">
                    <a:lnL w="6350"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354282"/>
                  </a:ext>
                </a:extLst>
              </a:tr>
              <a:tr h="216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18.8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12.7</a:t>
                      </a:r>
                    </a:p>
                  </a:txBody>
                  <a:tcPr marL="9525" marR="9525" marT="9525" marB="0" anchor="ctr">
                    <a:lnL w="6350" cap="flat" cmpd="sng" algn="ctr">
                      <a:no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16.0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11.8</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4.2</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16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19.4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4.9</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14.5</a:t>
                      </a:r>
                    </a:p>
                  </a:txBody>
                  <a:tcPr marL="9525" marR="9525" marT="9525" marB="0" anchor="ctr">
                    <a:lnL w="6350" cap="flat" cmpd="sng" algn="ctr">
                      <a:no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53" name="직사각형 52">
            <a:extLst>
              <a:ext uri="{FF2B5EF4-FFF2-40B4-BE49-F238E27FC236}">
                <a16:creationId xmlns:a16="http://schemas.microsoft.com/office/drawing/2014/main" id="{1E097864-1FD6-4BDE-A6C0-68C4396AD29B}"/>
              </a:ext>
            </a:extLst>
          </p:cNvPr>
          <p:cNvSpPr/>
          <p:nvPr/>
        </p:nvSpPr>
        <p:spPr>
          <a:xfrm>
            <a:off x="484347" y="5938763"/>
            <a:ext cx="5902394"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4] Online booking rate (In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sp>
        <p:nvSpPr>
          <p:cNvPr id="26" name="사각형: 둥근 모서리 25">
            <a:extLst>
              <a:ext uri="{FF2B5EF4-FFF2-40B4-BE49-F238E27FC236}">
                <a16:creationId xmlns:a16="http://schemas.microsoft.com/office/drawing/2014/main" id="{C2E48DDA-213A-4014-8BD6-ED34CC87E5F0}"/>
              </a:ext>
            </a:extLst>
          </p:cNvPr>
          <p:cNvSpPr/>
          <p:nvPr/>
        </p:nvSpPr>
        <p:spPr>
          <a:xfrm>
            <a:off x="485032" y="5298595"/>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07E9EE37-FBCB-7316-5377-647331550AE9}"/>
              </a:ext>
            </a:extLst>
          </p:cNvPr>
          <p:cNvSpPr txBox="1"/>
          <p:nvPr/>
        </p:nvSpPr>
        <p:spPr>
          <a:xfrm>
            <a:off x="484347" y="4598932"/>
            <a:ext cx="5727700" cy="276999"/>
          </a:xfrm>
          <a:prstGeom prst="rect">
            <a:avLst/>
          </a:prstGeom>
          <a:noFill/>
        </p:spPr>
        <p:txBody>
          <a:bodyPr wrap="square" rtlCol="0">
            <a:spAutoFit/>
          </a:bodyPr>
          <a:lstStyle/>
          <a:p>
            <a:r>
              <a:rPr lang="en-US" altLang="ko-KR" sz="1200" dirty="0"/>
              <a:t>Q: How many call attempts did you have to make for the repair/maintenance?</a:t>
            </a:r>
            <a:endParaRPr lang="ko-KR" altLang="en-US" sz="1200" dirty="0"/>
          </a:p>
        </p:txBody>
      </p:sp>
      <p:sp>
        <p:nvSpPr>
          <p:cNvPr id="3" name="TextBox 2">
            <a:extLst>
              <a:ext uri="{FF2B5EF4-FFF2-40B4-BE49-F238E27FC236}">
                <a16:creationId xmlns:a16="http://schemas.microsoft.com/office/drawing/2014/main" id="{5F6A36AB-84E2-7E60-DA0B-BC924F94F45A}"/>
              </a:ext>
            </a:extLst>
          </p:cNvPr>
          <p:cNvSpPr txBox="1"/>
          <p:nvPr/>
        </p:nvSpPr>
        <p:spPr>
          <a:xfrm>
            <a:off x="484347" y="8776752"/>
            <a:ext cx="5727700" cy="276999"/>
          </a:xfrm>
          <a:prstGeom prst="rect">
            <a:avLst/>
          </a:prstGeom>
          <a:noFill/>
        </p:spPr>
        <p:txBody>
          <a:bodyPr wrap="square" rtlCol="0">
            <a:spAutoFit/>
          </a:bodyPr>
          <a:lstStyle/>
          <a:p>
            <a:r>
              <a:rPr lang="en-US" altLang="ko-KR" sz="1200" dirty="0"/>
              <a:t>Q: What booking method did you use for the repair/maintenance?</a:t>
            </a:r>
            <a:endParaRPr lang="ko-KR" altLang="en-US" sz="1200" dirty="0"/>
          </a:p>
        </p:txBody>
      </p:sp>
    </p:spTree>
    <p:extLst>
      <p:ext uri="{BB962C8B-B14F-4D97-AF65-F5344CB8AC3E}">
        <p14:creationId xmlns:p14="http://schemas.microsoft.com/office/powerpoint/2010/main" val="77507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직사각형 57">
            <a:extLst>
              <a:ext uri="{FF2B5EF4-FFF2-40B4-BE49-F238E27FC236}">
                <a16:creationId xmlns:a16="http://schemas.microsoft.com/office/drawing/2014/main" id="{23DF27BE-35C6-4183-96B4-795E8CC56C0B}"/>
              </a:ext>
            </a:extLst>
          </p:cNvPr>
          <p:cNvSpPr/>
          <p:nvPr/>
        </p:nvSpPr>
        <p:spPr>
          <a:xfrm>
            <a:off x="484347" y="2380595"/>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5] Waiting time from reservation to car take-in (In the order of shortest time)</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13" name="표 12">
            <a:extLst>
              <a:ext uri="{FF2B5EF4-FFF2-40B4-BE49-F238E27FC236}">
                <a16:creationId xmlns:a16="http://schemas.microsoft.com/office/drawing/2014/main" id="{60C9D83A-0C7E-474D-98EC-F8267E3C17B1}"/>
              </a:ext>
            </a:extLst>
          </p:cNvPr>
          <p:cNvGraphicFramePr>
            <a:graphicFrameLocks noGrp="1"/>
          </p:cNvGraphicFramePr>
          <p:nvPr/>
        </p:nvGraphicFramePr>
        <p:xfrm>
          <a:off x="571501" y="2657968"/>
          <a:ext cx="5727700" cy="5148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Waiting Time (days)</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err="1">
                          <a:ln>
                            <a:solidFill>
                              <a:schemeClr val="bg1">
                                <a:alpha val="0"/>
                              </a:schemeClr>
                            </a:solidFill>
                          </a:ln>
                          <a:solidFill>
                            <a:schemeClr val="tx1"/>
                          </a:solidFill>
                          <a:latin typeface="+mn-ea"/>
                          <a:ea typeface="+mn-ea"/>
                          <a:cs typeface="Times New Roman" panose="02020603050405020304" pitchFamily="18" charset="0"/>
                        </a:rPr>
                        <a:t>Ssangyong</a:t>
                      </a:r>
                      <a:endPar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(326)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7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2.9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(258)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7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6.2</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GM Korea</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7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7.4</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Jeep</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(186)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7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7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8.2</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Tesla</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7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Nissan</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7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Audi</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(464)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7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9.9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Cadillac</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7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10.0</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Lincoln</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7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10.5</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MINI</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(189)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7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11.0</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Volkswagen</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(541)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7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11.1</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956793144"/>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(1,240)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7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11.3</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15900"/>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Peugeot</a:t>
                      </a:r>
                    </a:p>
                  </a:txBody>
                  <a:tcPr marL="0" marR="7200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7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11.6</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88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(7,581)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lnSpc>
                          <a:spcPct val="107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11.9</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88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(1,264)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lnSpc>
                          <a:spcPct val="107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12.0</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88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(6,307)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lnSpc>
                          <a:spcPct val="107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11.8</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15" name="직사각형 14">
            <a:extLst>
              <a:ext uri="{FF2B5EF4-FFF2-40B4-BE49-F238E27FC236}">
                <a16:creationId xmlns:a16="http://schemas.microsoft.com/office/drawing/2014/main" id="{88F3D9C1-6FEE-495E-A2F8-E6126ECAD2DA}"/>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Take-in</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28" name="직사각형 27">
            <a:extLst>
              <a:ext uri="{FF2B5EF4-FFF2-40B4-BE49-F238E27FC236}">
                <a16:creationId xmlns:a16="http://schemas.microsoft.com/office/drawing/2014/main" id="{B48B8126-D072-4D82-8719-203597E93AD2}"/>
              </a:ext>
            </a:extLst>
          </p:cNvPr>
          <p:cNvSpPr/>
          <p:nvPr/>
        </p:nvSpPr>
        <p:spPr>
          <a:xfrm>
            <a:off x="692695" y="1614492"/>
            <a:ext cx="6110288" cy="721736"/>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Waiting time from reservation to car take-in </a:t>
            </a:r>
            <a:r>
              <a:rPr lang="en-US" altLang="ko-KR" sz="1300" b="1" kern="100" spc="-70" dirty="0">
                <a:ln>
                  <a:solidFill>
                    <a:prstClr val="white">
                      <a:alpha val="0"/>
                    </a:prstClr>
                  </a:solidFill>
                </a:ln>
                <a:cs typeface="Times New Roman" panose="02020603050405020304" pitchFamily="18" charset="0"/>
              </a:rPr>
              <a:t>was avg. </a:t>
            </a:r>
            <a:r>
              <a:rPr lang="en-US" altLang="ko-KR" sz="1300" b="1" u="sng" kern="100" spc="-70" dirty="0">
                <a:ln>
                  <a:solidFill>
                    <a:prstClr val="white">
                      <a:alpha val="0"/>
                    </a:prstClr>
                  </a:solidFill>
                </a:ln>
                <a:cs typeface="Times New Roman" panose="02020603050405020304" pitchFamily="18" charset="0"/>
              </a:rPr>
              <a:t>11.9 days</a:t>
            </a:r>
          </a:p>
          <a:p>
            <a:r>
              <a:rPr lang="en-US" altLang="ko-KR" sz="1200" kern="100" spc="-70" dirty="0">
                <a:ln>
                  <a:solidFill>
                    <a:prstClr val="white">
                      <a:alpha val="0"/>
                    </a:prstClr>
                  </a:solidFill>
                </a:ln>
                <a:solidFill>
                  <a:prstClr val="black"/>
                </a:solidFill>
                <a:cs typeface="Times New Roman" panose="02020603050405020304" pitchFamily="18" charset="0"/>
              </a:rPr>
              <a:t>- The brand with the shortest waiting time was </a:t>
            </a:r>
            <a:r>
              <a:rPr lang="en-US" altLang="ko-KR" sz="1200" kern="100" spc="-70" dirty="0" err="1">
                <a:ln>
                  <a:solidFill>
                    <a:prstClr val="white">
                      <a:alpha val="0"/>
                    </a:prstClr>
                  </a:solidFill>
                </a:ln>
                <a:solidFill>
                  <a:prstClr val="black"/>
                </a:solidFill>
                <a:cs typeface="Times New Roman" panose="02020603050405020304" pitchFamily="18" charset="0"/>
              </a:rPr>
              <a:t>Ssangyong</a:t>
            </a:r>
            <a:r>
              <a:rPr lang="en-US" altLang="ko-KR" sz="1200" kern="100" spc="-70" dirty="0">
                <a:ln>
                  <a:solidFill>
                    <a:prstClr val="white">
                      <a:alpha val="0"/>
                    </a:prstClr>
                  </a:solidFill>
                </a:ln>
                <a:solidFill>
                  <a:prstClr val="black"/>
                </a:solidFill>
                <a:cs typeface="Times New Roman" panose="02020603050405020304" pitchFamily="18" charset="0"/>
              </a:rPr>
              <a:t> (2.9 days),</a:t>
            </a:r>
            <a:br>
              <a:rPr lang="en-US" altLang="ko-KR" sz="1200" kern="100" spc="-70" dirty="0">
                <a:ln>
                  <a:solidFill>
                    <a:prstClr val="white">
                      <a:alpha val="0"/>
                    </a:prstClr>
                  </a:solidFill>
                </a:ln>
                <a:solidFill>
                  <a:prstClr val="black"/>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followed by Volvo (6.2days)</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22" name="사각형: 둥근 모서리 21">
            <a:extLst>
              <a:ext uri="{FF2B5EF4-FFF2-40B4-BE49-F238E27FC236}">
                <a16:creationId xmlns:a16="http://schemas.microsoft.com/office/drawing/2014/main" id="{C93A3F32-18B7-4802-BC89-00F57E047999}"/>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02</a:t>
            </a:r>
            <a:endParaRPr lang="ko-KR" altLang="en-US" b="1" kern="0" spc="-30" dirty="0">
              <a:ln>
                <a:solidFill>
                  <a:srgbClr val="4472C4">
                    <a:alpha val="0"/>
                  </a:srgbClr>
                </a:solidFill>
              </a:ln>
              <a:solidFill>
                <a:prstClr val="white"/>
              </a:solidFill>
              <a:latin typeface="+mn-ea"/>
            </a:endParaRPr>
          </a:p>
        </p:txBody>
      </p:sp>
      <p:sp>
        <p:nvSpPr>
          <p:cNvPr id="23" name="사각형: 둥근 모서리 22">
            <a:extLst>
              <a:ext uri="{FF2B5EF4-FFF2-40B4-BE49-F238E27FC236}">
                <a16:creationId xmlns:a16="http://schemas.microsoft.com/office/drawing/2014/main" id="{21F15055-57CE-4B96-911B-64DB17D013D1}"/>
              </a:ext>
            </a:extLst>
          </p:cNvPr>
          <p:cNvSpPr/>
          <p:nvPr/>
        </p:nvSpPr>
        <p:spPr>
          <a:xfrm>
            <a:off x="485032" y="1674300"/>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CFC7A08D-C897-3C0A-46E6-6D709F2BDC47}"/>
              </a:ext>
            </a:extLst>
          </p:cNvPr>
          <p:cNvSpPr txBox="1"/>
          <p:nvPr/>
        </p:nvSpPr>
        <p:spPr>
          <a:xfrm>
            <a:off x="565150" y="7834153"/>
            <a:ext cx="5727700" cy="276999"/>
          </a:xfrm>
          <a:prstGeom prst="rect">
            <a:avLst/>
          </a:prstGeom>
          <a:noFill/>
        </p:spPr>
        <p:txBody>
          <a:bodyPr wrap="square" rtlCol="0">
            <a:spAutoFit/>
          </a:bodyPr>
          <a:lstStyle/>
          <a:p>
            <a:r>
              <a:rPr lang="en-US" altLang="ko-KR" sz="1200" dirty="0"/>
              <a:t>Q: How many days later were you booked for the center after the call?</a:t>
            </a:r>
            <a:endParaRPr lang="ko-KR" altLang="en-US" sz="1200" dirty="0"/>
          </a:p>
        </p:txBody>
      </p:sp>
    </p:spTree>
    <p:extLst>
      <p:ext uri="{BB962C8B-B14F-4D97-AF65-F5344CB8AC3E}">
        <p14:creationId xmlns:p14="http://schemas.microsoft.com/office/powerpoint/2010/main" val="1736973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직사각형 57">
            <a:extLst>
              <a:ext uri="{FF2B5EF4-FFF2-40B4-BE49-F238E27FC236}">
                <a16:creationId xmlns:a16="http://schemas.microsoft.com/office/drawing/2014/main" id="{23DF27BE-35C6-4183-96B4-795E8CC56C0B}"/>
              </a:ext>
            </a:extLst>
          </p:cNvPr>
          <p:cNvSpPr/>
          <p:nvPr/>
        </p:nvSpPr>
        <p:spPr>
          <a:xfrm>
            <a:off x="484347" y="1850781"/>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6] Waiting time for consultation before the car take-in (In the order of shortest time)</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13" name="표 12">
            <a:extLst>
              <a:ext uri="{FF2B5EF4-FFF2-40B4-BE49-F238E27FC236}">
                <a16:creationId xmlns:a16="http://schemas.microsoft.com/office/drawing/2014/main" id="{60C9D83A-0C7E-474D-98EC-F8267E3C17B1}"/>
              </a:ext>
            </a:extLst>
          </p:cNvPr>
          <p:cNvGraphicFramePr>
            <a:graphicFrameLocks noGrp="1"/>
          </p:cNvGraphicFramePr>
          <p:nvPr/>
        </p:nvGraphicFramePr>
        <p:xfrm>
          <a:off x="571501" y="2128154"/>
          <a:ext cx="5727700" cy="5148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Waiting time (min)</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Toyota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Honda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(236)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7.0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Lincoln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Ford</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(189)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8.4</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Jeep</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Nissan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Tesla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Peugeot</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Audi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(322)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Infiniti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956793144"/>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(410)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15900"/>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Porsche</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10.5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88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(5,672)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88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(1,383)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88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(4,289)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28" name="직사각형 27">
            <a:extLst>
              <a:ext uri="{FF2B5EF4-FFF2-40B4-BE49-F238E27FC236}">
                <a16:creationId xmlns:a16="http://schemas.microsoft.com/office/drawing/2014/main" id="{B48B8126-D072-4D82-8719-203597E93AD2}"/>
              </a:ext>
            </a:extLst>
          </p:cNvPr>
          <p:cNvSpPr/>
          <p:nvPr/>
        </p:nvSpPr>
        <p:spPr>
          <a:xfrm>
            <a:off x="692695" y="1110436"/>
            <a:ext cx="5889307" cy="565989"/>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Waiting time for consultation after arriving at the center </a:t>
            </a:r>
            <a:r>
              <a:rPr lang="en-US" altLang="ko-KR" sz="1300" b="1" kern="100" spc="-70" dirty="0">
                <a:ln>
                  <a:solidFill>
                    <a:prstClr val="white">
                      <a:alpha val="0"/>
                    </a:prstClr>
                  </a:solidFill>
                </a:ln>
                <a:cs typeface="Times New Roman" panose="02020603050405020304" pitchFamily="18" charset="0"/>
              </a:rPr>
              <a:t>was avg. </a:t>
            </a:r>
            <a:r>
              <a:rPr lang="en-US" altLang="ko-KR" sz="1300" b="1" u="sng" kern="100" spc="-70" dirty="0">
                <a:ln>
                  <a:solidFill>
                    <a:prstClr val="white">
                      <a:alpha val="0"/>
                    </a:prstClr>
                  </a:solidFill>
                </a:ln>
                <a:cs typeface="Times New Roman" panose="02020603050405020304" pitchFamily="18" charset="0"/>
              </a:rPr>
              <a:t>10.5 minutes</a:t>
            </a:r>
          </a:p>
          <a:p>
            <a:pPr>
              <a:lnSpc>
                <a:spcPct val="130000"/>
              </a:lnSpc>
            </a:pPr>
            <a:r>
              <a:rPr lang="en-US" altLang="ko-KR" sz="1200" kern="100" spc="-70" dirty="0">
                <a:ln>
                  <a:solidFill>
                    <a:prstClr val="white">
                      <a:alpha val="0"/>
                    </a:prstClr>
                  </a:solidFill>
                </a:ln>
                <a:solidFill>
                  <a:prstClr val="black"/>
                </a:solidFill>
                <a:cs typeface="Times New Roman" panose="02020603050405020304" pitchFamily="18" charset="0"/>
              </a:rPr>
              <a:t>-The brand with the shortest waiting time was Lexus (6.1 min) and Toyota (6.5 min)</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10" name="사각형: 둥근 모서리 9">
            <a:extLst>
              <a:ext uri="{FF2B5EF4-FFF2-40B4-BE49-F238E27FC236}">
                <a16:creationId xmlns:a16="http://schemas.microsoft.com/office/drawing/2014/main" id="{7D8FFD98-AD2C-457F-BD20-900887999141}"/>
              </a:ext>
            </a:extLst>
          </p:cNvPr>
          <p:cNvSpPr/>
          <p:nvPr/>
        </p:nvSpPr>
        <p:spPr>
          <a:xfrm>
            <a:off x="485032" y="1162597"/>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04D08C0E-F614-7281-8829-A59627EEF0D2}"/>
              </a:ext>
            </a:extLst>
          </p:cNvPr>
          <p:cNvSpPr txBox="1"/>
          <p:nvPr/>
        </p:nvSpPr>
        <p:spPr>
          <a:xfrm>
            <a:off x="565150" y="7288053"/>
            <a:ext cx="5727700" cy="276999"/>
          </a:xfrm>
          <a:prstGeom prst="rect">
            <a:avLst/>
          </a:prstGeom>
          <a:noFill/>
        </p:spPr>
        <p:txBody>
          <a:bodyPr wrap="square" rtlCol="0">
            <a:spAutoFit/>
          </a:bodyPr>
          <a:lstStyle/>
          <a:p>
            <a:r>
              <a:rPr lang="en-US" altLang="ko-KR" sz="1200" dirty="0"/>
              <a:t>Q: How long did you wait from the reception to the consultation? </a:t>
            </a:r>
          </a:p>
        </p:txBody>
      </p:sp>
    </p:spTree>
    <p:extLst>
      <p:ext uri="{BB962C8B-B14F-4D97-AF65-F5344CB8AC3E}">
        <p14:creationId xmlns:p14="http://schemas.microsoft.com/office/powerpoint/2010/main" val="36378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직사각형 57">
            <a:extLst>
              <a:ext uri="{FF2B5EF4-FFF2-40B4-BE49-F238E27FC236}">
                <a16:creationId xmlns:a16="http://schemas.microsoft.com/office/drawing/2014/main" id="{23DF27BE-35C6-4183-96B4-795E8CC56C0B}"/>
              </a:ext>
            </a:extLst>
          </p:cNvPr>
          <p:cNvSpPr/>
          <p:nvPr/>
        </p:nvSpPr>
        <p:spPr>
          <a:xfrm>
            <a:off x="484347" y="2108684"/>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7] Omission rate of key content explanation (In the order of the lowest rate)</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13" name="표 12">
            <a:extLst>
              <a:ext uri="{FF2B5EF4-FFF2-40B4-BE49-F238E27FC236}">
                <a16:creationId xmlns:a16="http://schemas.microsoft.com/office/drawing/2014/main" id="{60C9D83A-0C7E-474D-98EC-F8267E3C17B1}"/>
              </a:ext>
            </a:extLst>
          </p:cNvPr>
          <p:cNvGraphicFramePr>
            <a:graphicFrameLocks noGrp="1"/>
          </p:cNvGraphicFramePr>
          <p:nvPr/>
        </p:nvGraphicFramePr>
        <p:xfrm>
          <a:off x="571501" y="2386057"/>
          <a:ext cx="5161069" cy="4951425"/>
        </p:xfrm>
        <a:graphic>
          <a:graphicData uri="http://schemas.openxmlformats.org/drawingml/2006/table">
            <a:tbl>
              <a:tblPr firstRow="1" firstCol="1" bandRow="1">
                <a:tableStyleId>{5C22544A-7EE6-4342-B048-85BDC9FD1C3A}</a:tableStyleId>
              </a:tblPr>
              <a:tblGrid>
                <a:gridCol w="408034">
                  <a:extLst>
                    <a:ext uri="{9D8B030D-6E8A-4147-A177-3AD203B41FA5}">
                      <a16:colId xmlns:a16="http://schemas.microsoft.com/office/drawing/2014/main" val="375294787"/>
                    </a:ext>
                  </a:extLst>
                </a:gridCol>
                <a:gridCol w="1166765">
                  <a:extLst>
                    <a:ext uri="{9D8B030D-6E8A-4147-A177-3AD203B41FA5}">
                      <a16:colId xmlns:a16="http://schemas.microsoft.com/office/drawing/2014/main" val="2160277957"/>
                    </a:ext>
                  </a:extLst>
                </a:gridCol>
                <a:gridCol w="357505">
                  <a:extLst>
                    <a:ext uri="{9D8B030D-6E8A-4147-A177-3AD203B41FA5}">
                      <a16:colId xmlns:a16="http://schemas.microsoft.com/office/drawing/2014/main" val="577226620"/>
                    </a:ext>
                  </a:extLst>
                </a:gridCol>
                <a:gridCol w="645753">
                  <a:extLst>
                    <a:ext uri="{9D8B030D-6E8A-4147-A177-3AD203B41FA5}">
                      <a16:colId xmlns:a16="http://schemas.microsoft.com/office/drawing/2014/main" val="1246180645"/>
                    </a:ext>
                  </a:extLst>
                </a:gridCol>
                <a:gridCol w="645753">
                  <a:extLst>
                    <a:ext uri="{9D8B030D-6E8A-4147-A177-3AD203B41FA5}">
                      <a16:colId xmlns:a16="http://schemas.microsoft.com/office/drawing/2014/main" val="1863698497"/>
                    </a:ext>
                  </a:extLst>
                </a:gridCol>
                <a:gridCol w="645753">
                  <a:extLst>
                    <a:ext uri="{9D8B030D-6E8A-4147-A177-3AD203B41FA5}">
                      <a16:colId xmlns:a16="http://schemas.microsoft.com/office/drawing/2014/main" val="912752088"/>
                    </a:ext>
                  </a:extLst>
                </a:gridCol>
                <a:gridCol w="645753">
                  <a:extLst>
                    <a:ext uri="{9D8B030D-6E8A-4147-A177-3AD203B41FA5}">
                      <a16:colId xmlns:a16="http://schemas.microsoft.com/office/drawing/2014/main" val="2695862901"/>
                    </a:ext>
                  </a:extLst>
                </a:gridCol>
                <a:gridCol w="645753">
                  <a:extLst>
                    <a:ext uri="{9D8B030D-6E8A-4147-A177-3AD203B41FA5}">
                      <a16:colId xmlns:a16="http://schemas.microsoft.com/office/drawing/2014/main" val="3796308570"/>
                    </a:ext>
                  </a:extLst>
                </a:gridCol>
              </a:tblGrid>
              <a:tr h="396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fontAlgn="ct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Cause</a:t>
                      </a:r>
                      <a:br>
                        <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br>
                      <a:r>
                        <a:rPr lang="en-US" altLang="ko-KR" sz="950" b="0" kern="100" spc="-70" baseline="0" dirty="0">
                          <a:ln>
                            <a:solidFill>
                              <a:schemeClr val="bg1">
                                <a:alpha val="0"/>
                              </a:schemeClr>
                            </a:solidFill>
                          </a:ln>
                          <a:solidFill>
                            <a:schemeClr val="bg1"/>
                          </a:solidFill>
                          <a:latin typeface="+mn-ea"/>
                          <a:ea typeface="+mn-ea"/>
                          <a:cs typeface="Times New Roman" panose="02020603050405020304" pitchFamily="18" charset="0"/>
                        </a:rPr>
                        <a:t>(</a:t>
                      </a:r>
                      <a:r>
                        <a:rPr lang="en-US" sz="950" b="0" kern="100" spc="-70" baseline="0" dirty="0">
                          <a:ln>
                            <a:solidFill>
                              <a:schemeClr val="bg1">
                                <a:alpha val="0"/>
                              </a:schemeClr>
                            </a:solidFill>
                          </a:ln>
                          <a:solidFill>
                            <a:schemeClr val="bg1"/>
                          </a:solidFill>
                          <a:latin typeface="+mn-ea"/>
                          <a:ea typeface="+mn-ea"/>
                          <a:cs typeface="Times New Roman" panose="02020603050405020304" pitchFamily="18" charset="0"/>
                        </a:rPr>
                        <a:t>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fontAlgn="ct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Solution</a:t>
                      </a:r>
                      <a:br>
                        <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br>
                      <a:r>
                        <a:rPr lang="en-US" altLang="ko-KR" sz="950" b="0" kern="100" spc="-70" baseline="0" dirty="0">
                          <a:ln>
                            <a:solidFill>
                              <a:schemeClr val="bg1">
                                <a:alpha val="0"/>
                              </a:schemeClr>
                            </a:solidFill>
                          </a:ln>
                          <a:solidFill>
                            <a:schemeClr val="bg1"/>
                          </a:solidFill>
                          <a:latin typeface="+mn-ea"/>
                          <a:ea typeface="+mn-ea"/>
                          <a:cs typeface="Times New Roman" panose="02020603050405020304" pitchFamily="18" charset="0"/>
                        </a:rPr>
                        <a:t>(</a:t>
                      </a:r>
                      <a:r>
                        <a:rPr lang="en-US" sz="950" b="0" kern="100" spc="-70" baseline="0" dirty="0">
                          <a:ln>
                            <a:solidFill>
                              <a:schemeClr val="bg1">
                                <a:alpha val="0"/>
                              </a:schemeClr>
                            </a:solidFill>
                          </a:ln>
                          <a:solidFill>
                            <a:schemeClr val="bg1"/>
                          </a:solidFill>
                          <a:latin typeface="+mn-ea"/>
                          <a:ea typeface="+mn-ea"/>
                          <a:cs typeface="Times New Roman" panose="02020603050405020304" pitchFamily="18" charset="0"/>
                        </a:rPr>
                        <a:t>b)</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fontAlgn="ct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Expected time</a:t>
                      </a:r>
                      <a:br>
                        <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br>
                      <a:r>
                        <a:rPr lang="en-US" altLang="ko-KR" sz="950" b="0" kern="100" spc="-70" baseline="0" dirty="0">
                          <a:ln>
                            <a:solidFill>
                              <a:schemeClr val="bg1">
                                <a:alpha val="0"/>
                              </a:schemeClr>
                            </a:solidFill>
                          </a:ln>
                          <a:solidFill>
                            <a:schemeClr val="bg1"/>
                          </a:solidFill>
                          <a:latin typeface="+mn-ea"/>
                          <a:ea typeface="+mn-ea"/>
                          <a:cs typeface="Times New Roman" panose="02020603050405020304" pitchFamily="18" charset="0"/>
                        </a:rPr>
                        <a:t>(</a:t>
                      </a:r>
                      <a:r>
                        <a:rPr lang="en-US" sz="950" b="0" kern="100" spc="-70" baseline="0" dirty="0">
                          <a:ln>
                            <a:solidFill>
                              <a:schemeClr val="bg1">
                                <a:alpha val="0"/>
                              </a:schemeClr>
                            </a:solidFill>
                          </a:ln>
                          <a:solidFill>
                            <a:schemeClr val="bg1"/>
                          </a:solidFill>
                          <a:latin typeface="+mn-ea"/>
                          <a:ea typeface="+mn-ea"/>
                          <a:cs typeface="Times New Roman" panose="02020603050405020304" pitchFamily="18" charset="0"/>
                        </a:rPr>
                        <a:t>c)</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fontAlgn="ct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Expected cost</a:t>
                      </a:r>
                      <a:br>
                        <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br>
                      <a:r>
                        <a:rPr lang="en-US" altLang="ko-KR" sz="950" b="0" kern="100" spc="-70" baseline="0" dirty="0">
                          <a:ln>
                            <a:solidFill>
                              <a:schemeClr val="bg1">
                                <a:alpha val="0"/>
                              </a:schemeClr>
                            </a:solidFill>
                          </a:ln>
                          <a:solidFill>
                            <a:schemeClr val="bg1"/>
                          </a:solidFill>
                          <a:latin typeface="+mn-ea"/>
                          <a:ea typeface="+mn-ea"/>
                          <a:cs typeface="Times New Roman" panose="02020603050405020304" pitchFamily="18" charset="0"/>
                        </a:rPr>
                        <a:t>(</a:t>
                      </a:r>
                      <a:r>
                        <a:rPr lang="en-US" sz="950" b="0" kern="100" spc="-70" baseline="0" dirty="0">
                          <a:ln>
                            <a:solidFill>
                              <a:schemeClr val="bg1">
                                <a:alpha val="0"/>
                              </a:schemeClr>
                            </a:solidFill>
                          </a:ln>
                          <a:solidFill>
                            <a:schemeClr val="bg1"/>
                          </a:solidFill>
                          <a:latin typeface="+mn-ea"/>
                          <a:ea typeface="+mn-ea"/>
                          <a:cs typeface="Times New Roman" panose="02020603050405020304" pitchFamily="18" charset="0"/>
                        </a:rPr>
                        <a:t>d)</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fontAlgn="ct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Omittance Rate Avg.</a:t>
                      </a:r>
                      <a:br>
                        <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br>
                      <a:r>
                        <a:rPr lang="en-US" altLang="ko-KR" sz="950" b="0" kern="100" spc="-70" baseline="0" dirty="0">
                          <a:ln>
                            <a:solidFill>
                              <a:schemeClr val="bg1">
                                <a:alpha val="0"/>
                              </a:schemeClr>
                            </a:solidFill>
                          </a:ln>
                          <a:solidFill>
                            <a:schemeClr val="bg1"/>
                          </a:solidFill>
                          <a:latin typeface="+mn-ea"/>
                          <a:ea typeface="+mn-ea"/>
                          <a:cs typeface="Times New Roman" panose="02020603050405020304" pitchFamily="18" charset="0"/>
                        </a:rPr>
                        <a:t>(</a:t>
                      </a:r>
                      <a:r>
                        <a:rPr lang="en-US" altLang="ko-KR" sz="950" b="0" kern="100" spc="-70" baseline="0" dirty="0" err="1">
                          <a:ln>
                            <a:solidFill>
                              <a:schemeClr val="bg1">
                                <a:alpha val="0"/>
                              </a:schemeClr>
                            </a:solidFill>
                          </a:ln>
                          <a:solidFill>
                            <a:schemeClr val="bg1"/>
                          </a:solidFill>
                          <a:latin typeface="+mn-ea"/>
                          <a:ea typeface="+mn-ea"/>
                          <a:cs typeface="Times New Roman" panose="02020603050405020304" pitchFamily="18" charset="0"/>
                        </a:rPr>
                        <a:t>a+b+c+d</a:t>
                      </a:r>
                      <a:r>
                        <a:rPr lang="en-US" altLang="ko-KR" sz="950" b="0" kern="100" spc="-70" baseline="0" dirty="0">
                          <a:ln>
                            <a:solidFill>
                              <a:schemeClr val="bg1">
                                <a:alpha val="0"/>
                              </a:schemeClr>
                            </a:solidFill>
                          </a:ln>
                          <a:solidFill>
                            <a:schemeClr val="bg1"/>
                          </a:solidFill>
                          <a:latin typeface="+mn-ea"/>
                          <a:ea typeface="+mn-ea"/>
                          <a:cs typeface="Times New Roman" panose="02020603050405020304" pitchFamily="18" charset="0"/>
                        </a:rPr>
                        <a:t>)/4</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50.4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53.2</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35.7</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36.4</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err="1">
                          <a:ln>
                            <a:solidFill>
                              <a:schemeClr val="bg1">
                                <a:alpha val="0"/>
                              </a:schemeClr>
                            </a:solidFill>
                          </a:ln>
                          <a:solidFill>
                            <a:schemeClr val="tx1"/>
                          </a:solidFill>
                          <a:latin typeface="+mn-ea"/>
                          <a:ea typeface="+mn-ea"/>
                          <a:cs typeface="Times New Roman" panose="02020603050405020304" pitchFamily="18" charset="0"/>
                        </a:rPr>
                        <a:t>Ssangyong</a:t>
                      </a:r>
                      <a:endPar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(764)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45.4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48.1</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19.7</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33.5</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36.7</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Renault Korea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48.7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47.8</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22.9</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37.4</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39.2</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Ford</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49.2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52.8</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15.2</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40.2</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39.4</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Jaguar</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47.4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44.2</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20.8</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49.2</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40.4</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58.1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59.4</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12.7</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34.9</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41.3</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Nissan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(119)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56.4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61.1</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11.8</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40.9</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42.5</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(1,306)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53.7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54.9</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15.5</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47.5</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42.9</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Peugeot</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58.8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53.5</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20.7</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39.5</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43.1</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Honda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59.5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62.2</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13.4</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37.6</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43.2</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88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Lincoln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55.3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58.5</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11.0</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48.4</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43.3</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88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Tesla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47.8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39.9</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21.4</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64.5</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43.4</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33528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(8,623)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55.8</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57.6</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17.2</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45.5</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44.0</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33528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a:t>
                      </a: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(2,073)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50.9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53.4</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23.4</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45.1</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43.2</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33528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a:t>
                      </a:r>
                    </a:p>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(6,550)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57.4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59.0</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15.3</a:t>
                      </a:r>
                    </a:p>
                  </a:txBody>
                  <a:tcPr marL="9525" marR="9525" marT="9525" marB="0" anchor="ct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45.6</a:t>
                      </a:r>
                    </a:p>
                  </a:txBody>
                  <a:tcPr marL="9525" marR="9525" marT="9525" marB="0" anchor="ctr">
                    <a:lnL w="6350" cap="flat" cmpd="sng" algn="ctr">
                      <a:solidFill>
                        <a:schemeClr val="bg1">
                          <a:lumMod val="85000"/>
                        </a:schemeClr>
                      </a:solidFill>
                      <a:prstDash val="sysDot"/>
                      <a:round/>
                      <a:headEnd type="none" w="med" len="med"/>
                      <a:tailEnd type="none" w="med" len="med"/>
                    </a:lnL>
                    <a:lnR w="9525" cap="flat" cmpd="sng" algn="ctr">
                      <a:solidFill>
                        <a:schemeClr val="bg1">
                          <a:lumMod val="8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44.3</a:t>
                      </a:r>
                    </a:p>
                  </a:txBody>
                  <a:tcPr marL="9525" marR="9525" marT="9525" marB="0" anchor="ctr">
                    <a:lnL w="9525" cap="flat" cmpd="sng" algn="ctr">
                      <a:solidFill>
                        <a:schemeClr val="bg1">
                          <a:lumMod val="8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28" name="직사각형 27">
            <a:extLst>
              <a:ext uri="{FF2B5EF4-FFF2-40B4-BE49-F238E27FC236}">
                <a16:creationId xmlns:a16="http://schemas.microsoft.com/office/drawing/2014/main" id="{B48B8126-D072-4D82-8719-203597E93AD2}"/>
              </a:ext>
            </a:extLst>
          </p:cNvPr>
          <p:cNvSpPr/>
          <p:nvPr/>
        </p:nvSpPr>
        <p:spPr>
          <a:xfrm>
            <a:off x="692695" y="1110436"/>
            <a:ext cx="5889307" cy="906402"/>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Key explanation missing rate during the pre-consultation </a:t>
            </a:r>
            <a:r>
              <a:rPr lang="en-US" altLang="ko-KR" sz="1300" b="1" kern="100" spc="-70" dirty="0">
                <a:ln>
                  <a:solidFill>
                    <a:prstClr val="white">
                      <a:alpha val="0"/>
                    </a:prstClr>
                  </a:solidFill>
                </a:ln>
                <a:cs typeface="Times New Roman" panose="02020603050405020304" pitchFamily="18" charset="0"/>
              </a:rPr>
              <a:t>was avg. </a:t>
            </a:r>
            <a:r>
              <a:rPr lang="en-US" altLang="ko-KR" sz="1300" b="1" u="sng" kern="100" spc="-70" dirty="0">
                <a:ln>
                  <a:solidFill>
                    <a:prstClr val="white">
                      <a:alpha val="0"/>
                    </a:prstClr>
                  </a:solidFill>
                </a:ln>
                <a:cs typeface="Times New Roman" panose="02020603050405020304" pitchFamily="18" charset="0"/>
              </a:rPr>
              <a:t>44.0%</a:t>
            </a:r>
          </a:p>
          <a:p>
            <a:r>
              <a:rPr lang="en-US" altLang="ko-KR" sz="1200" kern="100" spc="-70" dirty="0">
                <a:ln>
                  <a:solidFill>
                    <a:prstClr val="white">
                      <a:alpha val="0"/>
                    </a:prstClr>
                  </a:solidFill>
                </a:ln>
                <a:cs typeface="Times New Roman" panose="02020603050405020304" pitchFamily="18" charset="0"/>
              </a:rPr>
              <a:t>- Omitted explanation rate of the ‘expected maintenance time’ was low at 17%,</a:t>
            </a:r>
            <a:br>
              <a:rPr lang="en-US" altLang="ko-KR" sz="1200" kern="100" spc="-70" dirty="0">
                <a:ln>
                  <a:solidFill>
                    <a:prstClr val="white">
                      <a:alpha val="0"/>
                    </a:prstClr>
                  </a:solidFill>
                </a:ln>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but the rate of ‘the cause/solution to the problem’ was over 50%</a:t>
            </a:r>
          </a:p>
          <a:p>
            <a:r>
              <a:rPr lang="en-US" altLang="ko-KR" sz="1200" kern="100" spc="-70" dirty="0">
                <a:ln>
                  <a:solidFill>
                    <a:prstClr val="white">
                      <a:alpha val="0"/>
                    </a:prstClr>
                  </a:solidFill>
                </a:ln>
                <a:solidFill>
                  <a:prstClr val="black"/>
                </a:solidFill>
                <a:cs typeface="Times New Roman" panose="02020603050405020304" pitchFamily="18" charset="0"/>
              </a:rPr>
              <a:t>- The brands with the low missing rate were Volvo(36.4%) and </a:t>
            </a:r>
            <a:r>
              <a:rPr lang="en-US" altLang="ko-KR" sz="1200" kern="100" spc="-70" dirty="0" err="1">
                <a:ln>
                  <a:solidFill>
                    <a:prstClr val="white">
                      <a:alpha val="0"/>
                    </a:prstClr>
                  </a:solidFill>
                </a:ln>
                <a:solidFill>
                  <a:prstClr val="black"/>
                </a:solidFill>
                <a:cs typeface="Times New Roman" panose="02020603050405020304" pitchFamily="18" charset="0"/>
              </a:rPr>
              <a:t>Ssangyong</a:t>
            </a:r>
            <a:r>
              <a:rPr lang="en-US" altLang="ko-KR" sz="1200" kern="100" spc="-70" dirty="0">
                <a:ln>
                  <a:solidFill>
                    <a:prstClr val="white">
                      <a:alpha val="0"/>
                    </a:prstClr>
                  </a:solidFill>
                </a:ln>
                <a:solidFill>
                  <a:prstClr val="black"/>
                </a:solidFill>
                <a:cs typeface="Times New Roman" panose="02020603050405020304" pitchFamily="18" charset="0"/>
              </a:rPr>
              <a:t>(36.7%)</a:t>
            </a:r>
          </a:p>
        </p:txBody>
      </p:sp>
      <p:sp>
        <p:nvSpPr>
          <p:cNvPr id="8" name="사각형: 둥근 모서리 7">
            <a:extLst>
              <a:ext uri="{FF2B5EF4-FFF2-40B4-BE49-F238E27FC236}">
                <a16:creationId xmlns:a16="http://schemas.microsoft.com/office/drawing/2014/main" id="{366AFBE2-66C6-4167-96A9-52AF6BA006F3}"/>
              </a:ext>
            </a:extLst>
          </p:cNvPr>
          <p:cNvSpPr/>
          <p:nvPr/>
        </p:nvSpPr>
        <p:spPr>
          <a:xfrm>
            <a:off x="485032" y="1162597"/>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19" name="TextBox 18">
            <a:extLst>
              <a:ext uri="{FF2B5EF4-FFF2-40B4-BE49-F238E27FC236}">
                <a16:creationId xmlns:a16="http://schemas.microsoft.com/office/drawing/2014/main" id="{3944C5B6-1C16-53AD-19AA-BE48B91CB7B4}"/>
              </a:ext>
            </a:extLst>
          </p:cNvPr>
          <p:cNvSpPr txBox="1"/>
          <p:nvPr/>
        </p:nvSpPr>
        <p:spPr>
          <a:xfrm>
            <a:off x="565150" y="7351553"/>
            <a:ext cx="5727700" cy="461665"/>
          </a:xfrm>
          <a:prstGeom prst="rect">
            <a:avLst/>
          </a:prstGeom>
          <a:noFill/>
        </p:spPr>
        <p:txBody>
          <a:bodyPr wrap="square" rtlCol="0">
            <a:spAutoFit/>
          </a:bodyPr>
          <a:lstStyle/>
          <a:p>
            <a:r>
              <a:rPr lang="en-US" altLang="ko-KR" sz="1200" dirty="0"/>
              <a:t>Q: Select all the content the mechanic or the service advisor explained in the pre-consultation before the repair/maintenance.</a:t>
            </a:r>
            <a:endParaRPr lang="ko-KR" altLang="en-US" sz="1200" dirty="0"/>
          </a:p>
        </p:txBody>
      </p:sp>
    </p:spTree>
    <p:extLst>
      <p:ext uri="{BB962C8B-B14F-4D97-AF65-F5344CB8AC3E}">
        <p14:creationId xmlns:p14="http://schemas.microsoft.com/office/powerpoint/2010/main" val="1480247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nvGraphicFramePr>
        <p:xfrm>
          <a:off x="565150" y="3153711"/>
          <a:ext cx="5727700" cy="4032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On-the-day completion rate</a:t>
                      </a:r>
                      <a:r>
                        <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(301)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94.7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Honda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(287)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92.8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Toyota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(343)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92.7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solidFill>
                          <a:latin typeface="+mn-ea"/>
                          <a:ea typeface="+mn-ea"/>
                          <a:cs typeface="Times New Roman" panose="02020603050405020304" pitchFamily="18" charset="0"/>
                        </a:rPr>
                        <a:t>(269)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90.5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err="1">
                          <a:ln>
                            <a:solidFill>
                              <a:schemeClr val="bg1">
                                <a:alpha val="0"/>
                              </a:schemeClr>
                            </a:solidFill>
                          </a:ln>
                          <a:solidFill>
                            <a:schemeClr val="tx1"/>
                          </a:solidFill>
                          <a:latin typeface="+mn-ea"/>
                          <a:ea typeface="+mn-ea"/>
                          <a:cs typeface="Times New Roman" panose="02020603050405020304" pitchFamily="18" charset="0"/>
                        </a:rPr>
                        <a:t>Ssangyong</a:t>
                      </a:r>
                      <a:endPar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(791)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89.0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Lincoln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solidFill>
                          <a:latin typeface="+mn-ea"/>
                          <a:ea typeface="+mn-ea"/>
                          <a:cs typeface="Times New Roman" panose="02020603050405020304" pitchFamily="18" charset="0"/>
                        </a:rPr>
                        <a:t>(101)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88.6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Nissan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(122)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86.7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Volkswagen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a:ln>
                            <a:solidFill>
                              <a:schemeClr val="bg1">
                                <a:alpha val="0"/>
                              </a:schemeClr>
                            </a:solidFill>
                          </a:ln>
                          <a:solidFill>
                            <a:schemeClr val="tx1"/>
                          </a:solidFill>
                          <a:latin typeface="+mn-ea"/>
                          <a:ea typeface="+mn-ea"/>
                          <a:cs typeface="Times New Roman" panose="02020603050405020304" pitchFamily="18" charset="0"/>
                        </a:rPr>
                        <a:t>(585)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86.5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Ford</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(271)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85.5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(1,338)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84.3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Cadillac</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(31)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83.8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MINI</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(200)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0" hangingPunct="1">
                        <a:lnSpc>
                          <a:spcPct val="100000"/>
                        </a:lnSpc>
                        <a:spcAft>
                          <a:spcPts val="0"/>
                        </a:spcAft>
                      </a:pP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83.7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(8,835)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83.6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(2,134)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80.5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950" kern="100" spc="-70" baseline="0" dirty="0">
                          <a:ln>
                            <a:solidFill>
                              <a:schemeClr val="bg1">
                                <a:alpha val="0"/>
                              </a:schemeClr>
                            </a:solidFill>
                          </a:ln>
                          <a:solidFill>
                            <a:schemeClr val="tx1"/>
                          </a:solidFill>
                          <a:latin typeface="+mn-ea"/>
                          <a:ea typeface="+mn-ea"/>
                          <a:cs typeface="Times New Roman" panose="02020603050405020304" pitchFamily="18" charset="0"/>
                        </a:rPr>
                        <a:t>(6,701)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84.6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720002" y="2851252"/>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8] On-the-day completion rate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highest)</a:t>
            </a:r>
          </a:p>
        </p:txBody>
      </p:sp>
      <p:sp>
        <p:nvSpPr>
          <p:cNvPr id="29" name="직사각형 28">
            <a:extLst>
              <a:ext uri="{FF2B5EF4-FFF2-40B4-BE49-F238E27FC236}">
                <a16:creationId xmlns:a16="http://schemas.microsoft.com/office/drawing/2014/main" id="{EB684E7C-FD73-4E0F-B789-BA4D8C0D5DAB}"/>
              </a:ext>
            </a:extLst>
          </p:cNvPr>
          <p:cNvSpPr/>
          <p:nvPr/>
        </p:nvSpPr>
        <p:spPr>
          <a:xfrm>
            <a:off x="692696" y="1496616"/>
            <a:ext cx="5795418" cy="1318823"/>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cs typeface="Times New Roman" panose="02020603050405020304" pitchFamily="18" charset="0"/>
              </a:rPr>
              <a:t>The repair/maintenance completion rate on the day was </a:t>
            </a:r>
            <a:r>
              <a:rPr lang="en-US" altLang="ko-KR" sz="1300" b="1" u="sng" kern="100" spc="-70" dirty="0">
                <a:ln>
                  <a:solidFill>
                    <a:prstClr val="white">
                      <a:alpha val="0"/>
                    </a:prstClr>
                  </a:solidFill>
                </a:ln>
                <a:cs typeface="Times New Roman" panose="02020603050405020304" pitchFamily="18" charset="0"/>
              </a:rPr>
              <a:t>83.6%</a:t>
            </a:r>
            <a:r>
              <a:rPr lang="en-US" altLang="ko-KR" sz="1300" b="1" kern="100" spc="-70" dirty="0">
                <a:ln>
                  <a:solidFill>
                    <a:prstClr val="white">
                      <a:alpha val="0"/>
                    </a:prstClr>
                  </a:solidFill>
                </a:ln>
                <a:cs typeface="Times New Roman" panose="02020603050405020304" pitchFamily="18" charset="0"/>
              </a:rPr>
              <a:t>, with Japanese brands ranking 1st to 3rd.</a:t>
            </a:r>
          </a:p>
          <a:p>
            <a:pPr marL="171450" indent="-171450">
              <a:lnSpc>
                <a:spcPct val="130000"/>
              </a:lnSpc>
              <a:buFontTx/>
              <a:buChar char="-"/>
            </a:pPr>
            <a:r>
              <a:rPr lang="en-US" altLang="ko-KR" sz="1200" kern="100" spc="-70" dirty="0">
                <a:ln>
                  <a:solidFill>
                    <a:prstClr val="white">
                      <a:alpha val="0"/>
                    </a:prstClr>
                  </a:solidFill>
                </a:ln>
                <a:cs typeface="Times New Roman" panose="02020603050405020304" pitchFamily="18" charset="0"/>
              </a:rPr>
              <a:t>The brands with a high on-the-day completion rate were Lexus (94.7%) and Honda (92.8%) </a:t>
            </a:r>
          </a:p>
          <a:p>
            <a:pPr marL="171450" indent="-171450">
              <a:lnSpc>
                <a:spcPct val="130000"/>
              </a:lnSpc>
              <a:buFontTx/>
              <a:buChar char="-"/>
            </a:pPr>
            <a:r>
              <a:rPr lang="en-US" altLang="ko-KR" sz="1200" kern="100" spc="-70" dirty="0">
                <a:ln>
                  <a:solidFill>
                    <a:prstClr val="white">
                      <a:alpha val="0"/>
                    </a:prstClr>
                  </a:solidFill>
                </a:ln>
                <a:latin typeface="+mn-ea"/>
                <a:cs typeface="Times New Roman" panose="02020603050405020304" pitchFamily="18" charset="0"/>
              </a:rPr>
              <a:t>Only </a:t>
            </a:r>
            <a:r>
              <a:rPr lang="en-US" altLang="ko-KR" sz="1200" kern="100" spc="-70" dirty="0" err="1">
                <a:ln>
                  <a:solidFill>
                    <a:prstClr val="white">
                      <a:alpha val="0"/>
                    </a:prstClr>
                  </a:solidFill>
                </a:ln>
                <a:latin typeface="+mn-ea"/>
                <a:cs typeface="Times New Roman" panose="02020603050405020304" pitchFamily="18" charset="0"/>
              </a:rPr>
              <a:t>Ssangyong</a:t>
            </a:r>
            <a:r>
              <a:rPr lang="en-US" altLang="ko-KR" sz="1200" kern="100" spc="-70" dirty="0">
                <a:ln>
                  <a:solidFill>
                    <a:prstClr val="white">
                      <a:alpha val="0"/>
                    </a:prstClr>
                  </a:solidFill>
                </a:ln>
                <a:latin typeface="+mn-ea"/>
                <a:cs typeface="Times New Roman" panose="02020603050405020304" pitchFamily="18" charset="0"/>
              </a:rPr>
              <a:t> among domestic brands was included in the top 5 ranks at 89.0%</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3" name="직사각형 2">
            <a:extLst>
              <a:ext uri="{FF2B5EF4-FFF2-40B4-BE49-F238E27FC236}">
                <a16:creationId xmlns:a16="http://schemas.microsoft.com/office/drawing/2014/main" id="{62D7A4EE-80CB-4B64-1177-3E51BE72C69C}"/>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Wait/Monitor (1)</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4" name="사각형: 둥근 모서리 3">
            <a:extLst>
              <a:ext uri="{FF2B5EF4-FFF2-40B4-BE49-F238E27FC236}">
                <a16:creationId xmlns:a16="http://schemas.microsoft.com/office/drawing/2014/main" id="{5C2BF273-4BDF-E889-DF18-182155279865}"/>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03</a:t>
            </a:r>
            <a:endParaRPr lang="ko-KR" altLang="en-US" b="1" kern="0" spc="-30" dirty="0">
              <a:ln>
                <a:solidFill>
                  <a:srgbClr val="4472C4">
                    <a:alpha val="0"/>
                  </a:srgbClr>
                </a:solidFill>
              </a:ln>
              <a:solidFill>
                <a:prstClr val="white"/>
              </a:solidFill>
              <a:latin typeface="+mn-ea"/>
            </a:endParaRPr>
          </a:p>
        </p:txBody>
      </p:sp>
      <p:sp>
        <p:nvSpPr>
          <p:cNvPr id="9" name="사각형: 둥근 모서리 8">
            <a:extLst>
              <a:ext uri="{FF2B5EF4-FFF2-40B4-BE49-F238E27FC236}">
                <a16:creationId xmlns:a16="http://schemas.microsoft.com/office/drawing/2014/main" id="{80F5BC22-D938-6924-804B-839DBBE8312D}"/>
              </a:ext>
            </a:extLst>
          </p:cNvPr>
          <p:cNvSpPr/>
          <p:nvPr/>
        </p:nvSpPr>
        <p:spPr>
          <a:xfrm>
            <a:off x="485032" y="1534600"/>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4CE82645-6D86-494A-BA91-0C31EB5A7CC2}"/>
              </a:ext>
            </a:extLst>
          </p:cNvPr>
          <p:cNvSpPr txBox="1"/>
          <p:nvPr/>
        </p:nvSpPr>
        <p:spPr>
          <a:xfrm>
            <a:off x="485032" y="7246984"/>
            <a:ext cx="5238357" cy="276999"/>
          </a:xfrm>
          <a:prstGeom prst="rect">
            <a:avLst/>
          </a:prstGeom>
          <a:noFill/>
        </p:spPr>
        <p:txBody>
          <a:bodyPr wrap="none" rtlCol="0">
            <a:spAutoFit/>
          </a:bodyPr>
          <a:lstStyle/>
          <a:p>
            <a:r>
              <a:rPr lang="en-US" altLang="ko-KR" sz="1200" dirty="0"/>
              <a:t>Q. Was the vehicle repair/maintenance completed on the day? (Yes/No)</a:t>
            </a:r>
            <a:endParaRPr lang="ko-KR" altLang="en-US" sz="1200" dirty="0"/>
          </a:p>
        </p:txBody>
      </p:sp>
    </p:spTree>
    <p:extLst>
      <p:ext uri="{BB962C8B-B14F-4D97-AF65-F5344CB8AC3E}">
        <p14:creationId xmlns:p14="http://schemas.microsoft.com/office/powerpoint/2010/main" val="1778066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직사각형 57">
            <a:extLst>
              <a:ext uri="{FF2B5EF4-FFF2-40B4-BE49-F238E27FC236}">
                <a16:creationId xmlns:a16="http://schemas.microsoft.com/office/drawing/2014/main" id="{23DF27BE-35C6-4183-96B4-795E8CC56C0B}"/>
              </a:ext>
            </a:extLst>
          </p:cNvPr>
          <p:cNvSpPr/>
          <p:nvPr/>
        </p:nvSpPr>
        <p:spPr>
          <a:xfrm>
            <a:off x="484347" y="2249260"/>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9] Repair/maintenance time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shortest)</a:t>
            </a:r>
            <a:endParaRPr lang="ko-KR" altLang="ko-KR" sz="1200" kern="100" spc="-70" dirty="0">
              <a:ln>
                <a:solidFill>
                  <a:schemeClr val="bg1">
                    <a:alpha val="0"/>
                  </a:schemeClr>
                </a:solidFill>
              </a:ln>
              <a:latin typeface="+mn-ea"/>
              <a:cs typeface="Times New Roman" panose="02020603050405020304" pitchFamily="18" charset="0"/>
            </a:endParaRPr>
          </a:p>
        </p:txBody>
      </p:sp>
      <p:sp>
        <p:nvSpPr>
          <p:cNvPr id="28" name="직사각형 27">
            <a:extLst>
              <a:ext uri="{FF2B5EF4-FFF2-40B4-BE49-F238E27FC236}">
                <a16:creationId xmlns:a16="http://schemas.microsoft.com/office/drawing/2014/main" id="{B48B8126-D072-4D82-8719-203597E93AD2}"/>
              </a:ext>
            </a:extLst>
          </p:cNvPr>
          <p:cNvSpPr/>
          <p:nvPr/>
        </p:nvSpPr>
        <p:spPr>
          <a:xfrm>
            <a:off x="626196" y="979170"/>
            <a:ext cx="5729177" cy="1103957"/>
          </a:xfrm>
          <a:prstGeom prst="rect">
            <a:avLst/>
          </a:prstGeom>
        </p:spPr>
        <p:txBody>
          <a:bodyPr wrap="square">
            <a:spAutoFit/>
          </a:bodyPr>
          <a:lstStyle/>
          <a:p>
            <a:pPr>
              <a:lnSpc>
                <a:spcPct val="130000"/>
              </a:lnSpc>
            </a:pPr>
            <a:r>
              <a:rPr lang="en-US" altLang="ko-KR" sz="1200" kern="100" spc="-70" dirty="0">
                <a:ln>
                  <a:solidFill>
                    <a:prstClr val="white">
                      <a:alpha val="0"/>
                    </a:prstClr>
                  </a:solidFill>
                </a:ln>
                <a:cs typeface="Times New Roman" panose="02020603050405020304" pitchFamily="18" charset="0"/>
              </a:rPr>
              <a:t>The average time of customers who did not get an on-the-day repair/maintenance was </a:t>
            </a:r>
            <a:r>
              <a:rPr lang="en-US" altLang="ko-KR" sz="1300" b="1" u="sng" kern="100" spc="-70" dirty="0">
                <a:ln>
                  <a:solidFill>
                    <a:prstClr val="white">
                      <a:alpha val="0"/>
                    </a:prstClr>
                  </a:solidFill>
                </a:ln>
                <a:cs typeface="Times New Roman" panose="02020603050405020304" pitchFamily="18" charset="0"/>
              </a:rPr>
              <a:t>6.8 days, </a:t>
            </a:r>
            <a:r>
              <a:rPr lang="en-US" altLang="ko-KR" sz="1300" b="1" kern="100" spc="-70" dirty="0">
                <a:ln>
                  <a:solidFill>
                    <a:prstClr val="white">
                      <a:alpha val="0"/>
                    </a:prstClr>
                  </a:solidFill>
                </a:ln>
                <a:cs typeface="Times New Roman" panose="02020603050405020304" pitchFamily="18" charset="0"/>
              </a:rPr>
              <a:t>domestic brands ranking 1st to 5th </a:t>
            </a:r>
            <a:r>
              <a:rPr lang="en-US" altLang="ko-KR" sz="1300" b="1" u="sng" kern="100" spc="-70" dirty="0">
                <a:ln>
                  <a:solidFill>
                    <a:prstClr val="white">
                      <a:alpha val="0"/>
                    </a:prstClr>
                  </a:solidFill>
                </a:ln>
                <a:cs typeface="Times New Roman" panose="02020603050405020304" pitchFamily="18" charset="0"/>
              </a:rPr>
              <a:t>.</a:t>
            </a:r>
          </a:p>
          <a:p>
            <a:pPr marL="171450" indent="-171450">
              <a:lnSpc>
                <a:spcPct val="130000"/>
              </a:lnSpc>
              <a:buFontTx/>
              <a:buChar char="-"/>
            </a:pPr>
            <a:r>
              <a:rPr lang="en-US" altLang="ko-KR" sz="1300" kern="100" spc="-70" dirty="0">
                <a:ln>
                  <a:solidFill>
                    <a:schemeClr val="bg1">
                      <a:alpha val="0"/>
                    </a:schemeClr>
                  </a:solidFill>
                </a:ln>
                <a:latin typeface="+mn-ea"/>
                <a:cs typeface="Times New Roman" panose="02020603050405020304" pitchFamily="18" charset="0"/>
              </a:rPr>
              <a:t>The brands with a short repair/maintenance time were </a:t>
            </a:r>
            <a:r>
              <a:rPr lang="en-US" altLang="ko-KR" sz="1300" kern="100" spc="-70" dirty="0" err="1">
                <a:ln>
                  <a:solidFill>
                    <a:schemeClr val="bg1">
                      <a:alpha val="0"/>
                    </a:schemeClr>
                  </a:solidFill>
                </a:ln>
                <a:latin typeface="+mn-ea"/>
                <a:cs typeface="Times New Roman" panose="02020603050405020304" pitchFamily="18" charset="0"/>
              </a:rPr>
              <a:t>Ssangyong</a:t>
            </a:r>
            <a:r>
              <a:rPr lang="en-US" altLang="ko-KR" sz="1300" kern="100" spc="-70" dirty="0">
                <a:ln>
                  <a:solidFill>
                    <a:schemeClr val="bg1">
                      <a:alpha val="0"/>
                    </a:schemeClr>
                  </a:solidFill>
                </a:ln>
                <a:latin typeface="+mn-ea"/>
                <a:cs typeface="Times New Roman" panose="02020603050405020304" pitchFamily="18" charset="0"/>
              </a:rPr>
              <a:t> (4.8 days) and Renault (5.1 days)</a:t>
            </a:r>
            <a:endParaRPr lang="en-US" altLang="ko-KR" sz="1200" kern="100" spc="-70" dirty="0">
              <a:ln>
                <a:solidFill>
                  <a:prstClr val="white">
                    <a:alpha val="0"/>
                  </a:prstClr>
                </a:solidFill>
              </a:ln>
              <a:cs typeface="Times New Roman" panose="02020603050405020304" pitchFamily="18" charset="0"/>
            </a:endParaRPr>
          </a:p>
        </p:txBody>
      </p:sp>
      <p:graphicFrame>
        <p:nvGraphicFramePr>
          <p:cNvPr id="24" name="표 23">
            <a:extLst>
              <a:ext uri="{FF2B5EF4-FFF2-40B4-BE49-F238E27FC236}">
                <a16:creationId xmlns:a16="http://schemas.microsoft.com/office/drawing/2014/main" id="{9D9A9095-2656-461B-B917-578BB024818E}"/>
              </a:ext>
            </a:extLst>
          </p:cNvPr>
          <p:cNvGraphicFramePr>
            <a:graphicFrameLocks noGrp="1"/>
          </p:cNvGraphicFramePr>
          <p:nvPr/>
        </p:nvGraphicFramePr>
        <p:xfrm>
          <a:off x="590103" y="2559854"/>
          <a:ext cx="5727700" cy="3276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Repair time (days)</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err="1">
                          <a:ln>
                            <a:solidFill>
                              <a:schemeClr val="bg1">
                                <a:alpha val="0"/>
                              </a:schemeClr>
                            </a:solidFill>
                          </a:ln>
                          <a:solidFill>
                            <a:schemeClr val="tx1"/>
                          </a:solidFill>
                          <a:latin typeface="+mn-ea"/>
                          <a:ea typeface="+mn-ea"/>
                          <a:cs typeface="Times New Roman" panose="02020603050405020304" pitchFamily="18" charset="0"/>
                        </a:rPr>
                        <a:t>Ssangyong</a:t>
                      </a:r>
                      <a:endPar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4.8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Renault Korea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(72)</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GM Korea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Hyundai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Genesis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MINI</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5.9</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BMW</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6.6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(1,445)</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(416)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6.1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a:t>
                      </a:r>
                      <a:r>
                        <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rPr>
                        <a:t> </a:t>
                      </a: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(1,029)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7.1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3" name="사각형: 둥근 모서리 2">
            <a:extLst>
              <a:ext uri="{FF2B5EF4-FFF2-40B4-BE49-F238E27FC236}">
                <a16:creationId xmlns:a16="http://schemas.microsoft.com/office/drawing/2014/main" id="{A6D3FE95-092C-5296-AC6B-969F46A1899B}"/>
              </a:ext>
            </a:extLst>
          </p:cNvPr>
          <p:cNvSpPr/>
          <p:nvPr/>
        </p:nvSpPr>
        <p:spPr>
          <a:xfrm>
            <a:off x="434232" y="1039300"/>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6" name="TextBox 5">
            <a:extLst>
              <a:ext uri="{FF2B5EF4-FFF2-40B4-BE49-F238E27FC236}">
                <a16:creationId xmlns:a16="http://schemas.microsoft.com/office/drawing/2014/main" id="{B7E43617-0D31-4C89-AC4D-F4608615F510}"/>
              </a:ext>
            </a:extLst>
          </p:cNvPr>
          <p:cNvSpPr txBox="1"/>
          <p:nvPr/>
        </p:nvSpPr>
        <p:spPr>
          <a:xfrm>
            <a:off x="532304" y="5855599"/>
            <a:ext cx="5785500" cy="461665"/>
          </a:xfrm>
          <a:prstGeom prst="rect">
            <a:avLst/>
          </a:prstGeom>
          <a:noFill/>
        </p:spPr>
        <p:txBody>
          <a:bodyPr wrap="square" rtlCol="0">
            <a:spAutoFit/>
          </a:bodyPr>
          <a:lstStyle/>
          <a:p>
            <a:r>
              <a:rPr lang="en-US" altLang="ko-KR" sz="1200" dirty="0"/>
              <a:t>Q. After taking the vehicle in, how many days did it take for the repair/maintenance to finish?</a:t>
            </a:r>
            <a:endParaRPr lang="ko-KR" altLang="en-US" sz="1200" dirty="0"/>
          </a:p>
        </p:txBody>
      </p:sp>
    </p:spTree>
    <p:extLst>
      <p:ext uri="{BB962C8B-B14F-4D97-AF65-F5344CB8AC3E}">
        <p14:creationId xmlns:p14="http://schemas.microsoft.com/office/powerpoint/2010/main" val="1826376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6" y="1715441"/>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10] Parts supply shortage experience rate by brand (In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nvGraphicFramePr>
        <p:xfrm>
          <a:off x="571501" y="2028854"/>
          <a:ext cx="5727700" cy="3528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Rank</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mn-ea"/>
                          <a:ea typeface="+mn-ea"/>
                          <a:cs typeface="Times New Roman" panose="02020603050405020304" pitchFamily="18" charset="0"/>
                        </a:rPr>
                        <a:t>Brand</a:t>
                      </a:r>
                      <a:endParaRPr lang="ko-KR" altLang="en-US" sz="1100" b="1"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mn-ea"/>
                          <a:ea typeface="+mn-ea"/>
                          <a:cs typeface="Times New Roman" panose="02020603050405020304" pitchFamily="18" charset="0"/>
                        </a:rPr>
                        <a:t>(N)</a:t>
                      </a:r>
                      <a:endParaRPr lang="ko-KR" altLang="en-US" sz="1000" kern="100" spc="-70" baseline="0" dirty="0">
                        <a:ln>
                          <a:solidFill>
                            <a:schemeClr val="bg1">
                              <a:alpha val="0"/>
                            </a:schemeClr>
                          </a:solidFill>
                        </a:ln>
                        <a:solidFill>
                          <a:schemeClr val="bg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mn-ea"/>
                          <a:ea typeface="+mn-ea"/>
                          <a:cs typeface="Times New Roman" panose="02020603050405020304" pitchFamily="18" charset="0"/>
                        </a:rPr>
                        <a:t>Parts shortage experience rate(%)</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Lexus</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dirty="0">
                          <a:ln>
                            <a:solidFill>
                              <a:schemeClr val="bg1">
                                <a:alpha val="0"/>
                              </a:schemeClr>
                            </a:solidFill>
                          </a:ln>
                          <a:solidFill>
                            <a:schemeClr val="tx1"/>
                          </a:solidFill>
                          <a:latin typeface="+mn-ea"/>
                          <a:ea typeface="+mn-ea"/>
                          <a:cs typeface="Times New Roman" panose="02020603050405020304" pitchFamily="18" charset="0"/>
                        </a:rPr>
                        <a:t>6.0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Toyota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9.2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Honda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12.1</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Volvo</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12.2</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Cadillac</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12.7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Volkswagen</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13.8</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Mercedes-Benz</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(1,354)</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14.6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mn-ea"/>
                          <a:ea typeface="+mn-ea"/>
                          <a:cs typeface="Times New Roman" panose="02020603050405020304" pitchFamily="18"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Ssangyong</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15.0</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a:ln>
                            <a:solidFill>
                              <a:schemeClr val="bg1">
                                <a:alpha val="0"/>
                              </a:schemeClr>
                            </a:solidFill>
                          </a:ln>
                          <a:solidFill>
                            <a:schemeClr val="tx1"/>
                          </a:solidFill>
                          <a:latin typeface="+mn-ea"/>
                          <a:ea typeface="+mn-ea"/>
                          <a:cs typeface="Times New Roman" panose="02020603050405020304" pitchFamily="18" charset="0"/>
                        </a:rPr>
                        <a:t>GM Korea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15.3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Kia</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(440)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15.7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kern="100" spc="-70" baseline="0" dirty="0">
                          <a:ln>
                            <a:solidFill>
                              <a:schemeClr val="bg1">
                                <a:alpha val="0"/>
                              </a:schemeClr>
                            </a:solidFill>
                          </a:ln>
                          <a:solidFill>
                            <a:schemeClr val="tx1"/>
                          </a:solidFill>
                          <a:latin typeface="+mn-ea"/>
                          <a:ea typeface="+mn-ea"/>
                          <a:cs typeface="Times New Roman" panose="02020603050405020304" pitchFamily="18" charset="0"/>
                        </a:rPr>
                        <a:t>Porsche</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kern="100" spc="-70" baseline="0">
                          <a:ln>
                            <a:solidFill>
                              <a:schemeClr val="bg1">
                                <a:alpha val="0"/>
                              </a:schemeClr>
                            </a:solidFill>
                          </a:ln>
                          <a:solidFill>
                            <a:schemeClr val="tx1"/>
                          </a:solidFill>
                          <a:latin typeface="+mn-ea"/>
                          <a:ea typeface="+mn-ea"/>
                          <a:cs typeface="Times New Roman" panose="02020603050405020304" pitchFamily="18" charset="0"/>
                        </a:rPr>
                        <a:t>16.3</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no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6036383"/>
                  </a:ext>
                </a:extLst>
              </a:tr>
              <a:tr h="234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Average</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Total</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16.6</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34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16.7</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635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34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(6,769)</a:t>
                      </a:r>
                    </a:p>
                  </a:txBody>
                  <a:tcPr marL="95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16.5</a:t>
                      </a:r>
                    </a:p>
                  </a:txBody>
                  <a:tcPr marL="9525" marR="9525" marT="9525"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50000"/>
                        </a:schemeClr>
                      </a:solidFill>
                      <a:prstDash val="dot"/>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17" name="직사각형 16">
            <a:extLst>
              <a:ext uri="{FF2B5EF4-FFF2-40B4-BE49-F238E27FC236}">
                <a16:creationId xmlns:a16="http://schemas.microsoft.com/office/drawing/2014/main" id="{166C644F-A889-4C0C-AB4D-4CB475E53AD0}"/>
              </a:ext>
            </a:extLst>
          </p:cNvPr>
          <p:cNvSpPr/>
          <p:nvPr/>
        </p:nvSpPr>
        <p:spPr>
          <a:xfrm>
            <a:off x="630454" y="979170"/>
            <a:ext cx="5724919" cy="565989"/>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Parts supply shortage experience rate </a:t>
            </a:r>
            <a:r>
              <a:rPr lang="en-US" altLang="ko-KR" sz="1300" b="1" kern="100" spc="-70" dirty="0">
                <a:ln>
                  <a:solidFill>
                    <a:prstClr val="white">
                      <a:alpha val="0"/>
                    </a:prstClr>
                  </a:solidFill>
                </a:ln>
                <a:cs typeface="Times New Roman" panose="02020603050405020304" pitchFamily="18" charset="0"/>
              </a:rPr>
              <a:t>was </a:t>
            </a:r>
            <a:r>
              <a:rPr lang="en-US" altLang="ko-KR" sz="1300" b="1" u="sng" kern="100" spc="-70" dirty="0">
                <a:ln>
                  <a:solidFill>
                    <a:prstClr val="white">
                      <a:alpha val="0"/>
                    </a:prstClr>
                  </a:solidFill>
                </a:ln>
                <a:cs typeface="Times New Roman" panose="02020603050405020304" pitchFamily="18" charset="0"/>
              </a:rPr>
              <a:t>16.6%</a:t>
            </a:r>
            <a:r>
              <a:rPr lang="en-US" altLang="ko-KR" sz="1300" b="1" kern="100" spc="-70" dirty="0">
                <a:ln>
                  <a:solidFill>
                    <a:prstClr val="white">
                      <a:alpha val="0"/>
                    </a:prstClr>
                  </a:solidFill>
                </a:ln>
                <a:cs typeface="Times New Roman" panose="02020603050405020304" pitchFamily="18" charset="0"/>
              </a:rPr>
              <a:t>,</a:t>
            </a:r>
          </a:p>
          <a:p>
            <a:pPr marL="171450" indent="-171450">
              <a:lnSpc>
                <a:spcPct val="130000"/>
              </a:lnSpc>
              <a:buFontTx/>
              <a:buChar char="-"/>
            </a:pPr>
            <a:r>
              <a:rPr lang="en-US" altLang="ko-KR" sz="1200" kern="100" spc="-70" dirty="0">
                <a:ln>
                  <a:solidFill>
                    <a:prstClr val="white">
                      <a:alpha val="0"/>
                    </a:prstClr>
                  </a:solidFill>
                </a:ln>
                <a:cs typeface="Times New Roman" panose="02020603050405020304" pitchFamily="18" charset="0"/>
              </a:rPr>
              <a:t>Brands with less supply shortage experience were Lexus (6.0%) and Toyota (9.2%)</a:t>
            </a:r>
            <a:endParaRPr lang="ko-KR" altLang="en-US" sz="1200" kern="100" spc="-70" dirty="0">
              <a:ln>
                <a:solidFill>
                  <a:prstClr val="white">
                    <a:alpha val="0"/>
                  </a:prstClr>
                </a:solidFill>
              </a:ln>
              <a:cs typeface="Times New Roman" panose="02020603050405020304" pitchFamily="18" charset="0"/>
            </a:endParaRPr>
          </a:p>
        </p:txBody>
      </p:sp>
      <p:sp>
        <p:nvSpPr>
          <p:cNvPr id="2" name="사각형: 둥근 모서리 1">
            <a:extLst>
              <a:ext uri="{FF2B5EF4-FFF2-40B4-BE49-F238E27FC236}">
                <a16:creationId xmlns:a16="http://schemas.microsoft.com/office/drawing/2014/main" id="{0E3201FE-7CA4-7805-B5D4-8BA46B94881C}"/>
              </a:ext>
            </a:extLst>
          </p:cNvPr>
          <p:cNvSpPr/>
          <p:nvPr/>
        </p:nvSpPr>
        <p:spPr>
          <a:xfrm>
            <a:off x="446932" y="1039300"/>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6" name="TextBox 5">
            <a:extLst>
              <a:ext uri="{FF2B5EF4-FFF2-40B4-BE49-F238E27FC236}">
                <a16:creationId xmlns:a16="http://schemas.microsoft.com/office/drawing/2014/main" id="{10C1AB48-11E6-440F-B008-D7A51BD85629}"/>
              </a:ext>
            </a:extLst>
          </p:cNvPr>
          <p:cNvSpPr txBox="1"/>
          <p:nvPr/>
        </p:nvSpPr>
        <p:spPr>
          <a:xfrm>
            <a:off x="545004" y="5579418"/>
            <a:ext cx="5810370" cy="276999"/>
          </a:xfrm>
          <a:prstGeom prst="rect">
            <a:avLst/>
          </a:prstGeom>
          <a:noFill/>
        </p:spPr>
        <p:txBody>
          <a:bodyPr wrap="square" rtlCol="0">
            <a:spAutoFit/>
          </a:bodyPr>
          <a:lstStyle/>
          <a:p>
            <a:r>
              <a:rPr lang="en-US" altLang="ko-KR" sz="1200" dirty="0"/>
              <a:t>Q. I didn’t have to search/wait for the parts (No, I didn’t have to / Yes, I had to)</a:t>
            </a:r>
            <a:endParaRPr lang="ko-KR" altLang="en-US" sz="1200" dirty="0"/>
          </a:p>
        </p:txBody>
      </p:sp>
    </p:spTree>
    <p:extLst>
      <p:ext uri="{BB962C8B-B14F-4D97-AF65-F5344CB8AC3E}">
        <p14:creationId xmlns:p14="http://schemas.microsoft.com/office/powerpoint/2010/main" val="386639659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나눔바른고딕">
      <a:majorFont>
        <a:latin typeface="나눔바른고딕"/>
        <a:ea typeface="나눔바른고딕"/>
        <a:cs typeface=""/>
      </a:majorFont>
      <a:minorFont>
        <a:latin typeface="나눔바른고딕"/>
        <a:ea typeface="나눔바른고딕"/>
        <a:cs typeface=""/>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1334</TotalTime>
  <Words>5524</Words>
  <Application>Microsoft Office PowerPoint</Application>
  <PresentationFormat>A4 용지(210x297mm)</PresentationFormat>
  <Paragraphs>2018</Paragraphs>
  <Slides>26</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26</vt:i4>
      </vt:variant>
    </vt:vector>
  </HeadingPairs>
  <TitlesOfParts>
    <vt:vector size="31" baseType="lpstr">
      <vt:lpstr>나눔바른고딕</vt:lpstr>
      <vt:lpstr>맑은 고딕</vt:lpstr>
      <vt:lpstr>Arial</vt:lpstr>
      <vt:lpstr>Arial Narrow</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kim</dc:creator>
  <cp:lastModifiedBy>Tracy Wright</cp:lastModifiedBy>
  <cp:revision>110</cp:revision>
  <dcterms:created xsi:type="dcterms:W3CDTF">2023-01-31T04:19:23Z</dcterms:created>
  <dcterms:modified xsi:type="dcterms:W3CDTF">2023-03-14T05:30:35Z</dcterms:modified>
</cp:coreProperties>
</file>