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57" r:id="rId3"/>
    <p:sldId id="262" r:id="rId4"/>
    <p:sldId id="259" r:id="rId5"/>
    <p:sldId id="264" r:id="rId6"/>
    <p:sldId id="263" r:id="rId7"/>
    <p:sldId id="261" r:id="rId8"/>
    <p:sldId id="265" r:id="rId9"/>
    <p:sldId id="267" r:id="rId10"/>
    <p:sldId id="270" r:id="rId11"/>
    <p:sldId id="272" r:id="rId12"/>
    <p:sldId id="269" r:id="rId13"/>
    <p:sldId id="273" r:id="rId14"/>
    <p:sldId id="275" r:id="rId15"/>
    <p:sldId id="276" r:id="rId16"/>
    <p:sldId id="277" r:id="rId17"/>
    <p:sldId id="268" r:id="rId18"/>
    <p:sldId id="279" r:id="rId19"/>
    <p:sldId id="280" r:id="rId20"/>
    <p:sldId id="281" r:id="rId21"/>
    <p:sldId id="283" r:id="rId22"/>
    <p:sldId id="284" r:id="rId23"/>
    <p:sldId id="285" r:id="rId24"/>
    <p:sldId id="286" r:id="rId25"/>
    <p:sldId id="287" r:id="rId26"/>
    <p:sldId id="288" r:id="rId2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2" userDrawn="1">
          <p15:clr>
            <a:srgbClr val="A4A3A4"/>
          </p15:clr>
        </p15:guide>
        <p15:guide id="2" pos="354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pos="4087" userDrawn="1">
          <p15:clr>
            <a:srgbClr val="A4A3A4"/>
          </p15:clr>
        </p15:guide>
        <p15:guide id="5" pos="3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wk" initials="c" lastIdx="1" clrIdx="0">
    <p:extLst>
      <p:ext uri="{19B8F6BF-5375-455C-9EA6-DF929625EA0E}">
        <p15:presenceInfo xmlns:p15="http://schemas.microsoft.com/office/powerpoint/2012/main" userId="chow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888"/>
    <a:srgbClr val="E9A9A9"/>
    <a:srgbClr val="F9E7E7"/>
    <a:srgbClr val="EEEEEE"/>
    <a:srgbClr val="D7D7D7"/>
    <a:srgbClr val="220000"/>
    <a:srgbClr val="F2CCCC"/>
    <a:srgbClr val="F6DADA"/>
    <a:srgbClr val="EAEAEA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3414" y="54"/>
      </p:cViewPr>
      <p:guideLst>
        <p:guide orient="horz" pos="5952"/>
        <p:guide pos="354"/>
        <p:guide pos="238"/>
        <p:guide pos="4087"/>
        <p:guide pos="397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322C3BB-CA1B-47FA-9813-265FE35DF766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50928"/>
            <a:ext cx="6426200" cy="10475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899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2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54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78E287D-F0D4-4F88-9659-C8B5211CD4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70114" y="390628"/>
            <a:ext cx="6117772" cy="26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0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01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6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8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67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5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8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89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2A1E-1BCB-47A8-B7ED-918471D75CED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01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8E7354E-7DB7-4F26-8C07-150538FCBF18}"/>
              </a:ext>
            </a:extLst>
          </p:cNvPr>
          <p:cNvSpPr/>
          <p:nvPr/>
        </p:nvSpPr>
        <p:spPr>
          <a:xfrm>
            <a:off x="4786010" y="969022"/>
            <a:ext cx="1834080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 fontAlgn="base">
              <a:lnSpc>
                <a:spcPct val="107000"/>
              </a:lnSpc>
            </a:pP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Vol.9 [Mar. 14. 2023]</a:t>
            </a:r>
            <a:endParaRPr lang="ko-KR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256471EB-0CB2-460F-8221-5EE1022ABA60}"/>
              </a:ext>
            </a:extLst>
          </p:cNvPr>
          <p:cNvSpPr/>
          <p:nvPr/>
        </p:nvSpPr>
        <p:spPr>
          <a:xfrm>
            <a:off x="370114" y="3015452"/>
            <a:ext cx="5889307" cy="35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+mj-lt"/>
              <a:buAutoNum type="romanUcPeriod"/>
            </a:pPr>
            <a:r>
              <a:rPr lang="en-US" altLang="ko-KR" sz="16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Experiences About AS process</a:t>
            </a:r>
            <a:endParaRPr lang="ko-KR" altLang="ko-KR" sz="16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02DA3376-42DD-4E2D-BB1F-C816E7BDF279}"/>
              </a:ext>
            </a:extLst>
          </p:cNvPr>
          <p:cNvGrpSpPr/>
          <p:nvPr/>
        </p:nvGrpSpPr>
        <p:grpSpPr>
          <a:xfrm>
            <a:off x="384493" y="655380"/>
            <a:ext cx="5545455" cy="678180"/>
            <a:chOff x="498793" y="406930"/>
            <a:chExt cx="5545455" cy="678180"/>
          </a:xfrm>
        </p:grpSpPr>
        <p:sp>
          <p:nvSpPr>
            <p:cNvPr id="50" name="Text Box 1">
              <a:extLst>
                <a:ext uri="{FF2B5EF4-FFF2-40B4-BE49-F238E27FC236}">
                  <a16:creationId xmlns:a16="http://schemas.microsoft.com/office/drawing/2014/main" id="{FBF22AB0-C838-4B16-AD2F-D886B2301D98}"/>
                </a:ext>
              </a:extLst>
            </p:cNvPr>
            <p:cNvSpPr txBox="1"/>
            <p:nvPr/>
          </p:nvSpPr>
          <p:spPr>
            <a:xfrm>
              <a:off x="498793" y="406930"/>
              <a:ext cx="4722495" cy="6781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3400" b="1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ACE</a:t>
              </a:r>
              <a:endParaRPr lang="ko-KR" sz="34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0">
              <a:extLst>
                <a:ext uri="{FF2B5EF4-FFF2-40B4-BE49-F238E27FC236}">
                  <a16:creationId xmlns:a16="http://schemas.microsoft.com/office/drawing/2014/main" id="{F7C22D2C-10DA-491E-AE4A-B0AF1ADB1ACE}"/>
                </a:ext>
              </a:extLst>
            </p:cNvPr>
            <p:cNvSpPr txBox="1"/>
            <p:nvPr/>
          </p:nvSpPr>
          <p:spPr>
            <a:xfrm>
              <a:off x="1321753" y="673630"/>
              <a:ext cx="4722495" cy="3352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1400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 Automotive Consumer Experiences</a:t>
              </a:r>
              <a:endParaRPr lang="ko-KR" sz="9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3C3441E-BF1E-47AB-A784-BD835EBD545D}"/>
              </a:ext>
            </a:extLst>
          </p:cNvPr>
          <p:cNvSpPr/>
          <p:nvPr/>
        </p:nvSpPr>
        <p:spPr>
          <a:xfrm>
            <a:off x="377824" y="1537716"/>
            <a:ext cx="6117772" cy="12742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algn="just" defTabSz="685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자동차 리서치 전문기업 </a:t>
            </a:r>
            <a:r>
              <a:rPr lang="en-US" altLang="ko-KR" sz="105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Consumer Insight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가 소비자 경험을 </a:t>
            </a:r>
            <a:r>
              <a:rPr lang="ko-KR" altLang="ko-KR" sz="1050" kern="100" spc="-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정량화한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05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‘Automotive Consumer Experiences’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시작합니다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‘2022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자동차 기획조사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에서 얻은 소비자 체험 정보를 자동차 산업 관계자와 공유하는 프로젝트입니다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관련 산업의 발전과 소비자 만족도 향상을 위해 개선이 필요한 주제를 선택하고 해당 데이터를 분석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제공할 예정입니다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첫번째 주제는 </a:t>
            </a:r>
            <a:r>
              <a:rPr lang="ko-KR" altLang="ko-KR" sz="1050" b="1" u="sng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소비자가 체험한 정비서비스 프로세스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b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많은 관심과 편달 바랍니다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50" kern="1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D28E2681-4EF2-9BFD-7D9E-78BB12AF9A98}"/>
              </a:ext>
            </a:extLst>
          </p:cNvPr>
          <p:cNvSpPr/>
          <p:nvPr/>
        </p:nvSpPr>
        <p:spPr>
          <a:xfrm>
            <a:off x="370115" y="568341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예약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9D5F8D72-5E80-A7C8-3B50-4F7E79078067}"/>
              </a:ext>
            </a:extLst>
          </p:cNvPr>
          <p:cNvSpPr/>
          <p:nvPr/>
        </p:nvSpPr>
        <p:spPr>
          <a:xfrm>
            <a:off x="370115" y="619179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방문</a:t>
            </a:r>
            <a:r>
              <a:rPr lang="en-US" altLang="ko-KR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입고</a:t>
            </a:r>
            <a:endParaRPr lang="en-US" altLang="ko-KR" sz="12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D190FB04-50D0-19EA-3E73-9D434A1B8751}"/>
              </a:ext>
            </a:extLst>
          </p:cNvPr>
          <p:cNvSpPr/>
          <p:nvPr/>
        </p:nvSpPr>
        <p:spPr>
          <a:xfrm>
            <a:off x="370115" y="720855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관찰</a:t>
            </a:r>
            <a:r>
              <a:rPr lang="en-US" altLang="ko-KR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대기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8030047-ED1B-376B-B4B6-961C7FF52CB9}"/>
              </a:ext>
            </a:extLst>
          </p:cNvPr>
          <p:cNvSpPr/>
          <p:nvPr/>
        </p:nvSpPr>
        <p:spPr>
          <a:xfrm>
            <a:off x="370115" y="771693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 결과 확인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C69A90A7-AC6A-C31D-A913-3ABEA805CF06}"/>
              </a:ext>
            </a:extLst>
          </p:cNvPr>
          <p:cNvSpPr/>
          <p:nvPr/>
        </p:nvSpPr>
        <p:spPr>
          <a:xfrm>
            <a:off x="370115" y="822531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비용 결제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2044F666-532E-4F16-C75B-1A08F0D495E0}"/>
              </a:ext>
            </a:extLst>
          </p:cNvPr>
          <p:cNvSpPr/>
          <p:nvPr/>
        </p:nvSpPr>
        <p:spPr>
          <a:xfrm>
            <a:off x="370115" y="8757156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출고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F23688C-EC05-5360-2566-88BDB661487C}"/>
              </a:ext>
            </a:extLst>
          </p:cNvPr>
          <p:cNvSpPr/>
          <p:nvPr/>
        </p:nvSpPr>
        <p:spPr>
          <a:xfrm>
            <a:off x="370115" y="6700175"/>
            <a:ext cx="1368960" cy="3170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상담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C6109D0-7075-0200-AC81-5FD2161C889F}"/>
              </a:ext>
            </a:extLst>
          </p:cNvPr>
          <p:cNvSpPr/>
          <p:nvPr/>
        </p:nvSpPr>
        <p:spPr>
          <a:xfrm>
            <a:off x="1888257" y="5683414"/>
            <a:ext cx="1520358" cy="549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예약 용이성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7DE41FF-5EB2-374C-3CF5-0ADF707B9A81}"/>
              </a:ext>
            </a:extLst>
          </p:cNvPr>
          <p:cNvSpPr/>
          <p:nvPr/>
        </p:nvSpPr>
        <p:spPr>
          <a:xfrm>
            <a:off x="1888257" y="6294537"/>
            <a:ext cx="1520358" cy="5492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서비스 처리 능력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상담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충실성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8F93CC6-8433-ED5D-41BC-2F0D52DF2775}"/>
              </a:ext>
            </a:extLst>
          </p:cNvPr>
          <p:cNvSpPr/>
          <p:nvPr/>
        </p:nvSpPr>
        <p:spPr>
          <a:xfrm>
            <a:off x="1888257" y="6905660"/>
            <a:ext cx="1520358" cy="73605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신속성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관찰 시간 편의성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53230EA-A119-EA0C-A69D-8F4F7A3EC28C}"/>
              </a:ext>
            </a:extLst>
          </p:cNvPr>
          <p:cNvSpPr/>
          <p:nvPr/>
        </p:nvSpPr>
        <p:spPr>
          <a:xfrm>
            <a:off x="1888257" y="7703572"/>
            <a:ext cx="1520358" cy="37732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품질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1F739F4-EA3A-04D7-B776-4CCBA1E3D3D3}"/>
              </a:ext>
            </a:extLst>
          </p:cNvPr>
          <p:cNvSpPr/>
          <p:nvPr/>
        </p:nvSpPr>
        <p:spPr>
          <a:xfrm>
            <a:off x="1888257" y="8757156"/>
            <a:ext cx="1520358" cy="31705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수리후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 케어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57D7344-FEAF-4307-7000-25CDE6BA960B}"/>
              </a:ext>
            </a:extLst>
          </p:cNvPr>
          <p:cNvSpPr/>
          <p:nvPr/>
        </p:nvSpPr>
        <p:spPr>
          <a:xfrm>
            <a:off x="3557797" y="5683414"/>
            <a:ext cx="2930086" cy="54926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/>
              </a:buClr>
              <a:buFont typeface="+mj-ea"/>
              <a:buAutoNum type="circleNumDbPlain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온라인 예약 비율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/>
              </a:buClr>
              <a:buFont typeface="+mj-ea"/>
              <a:buAutoNum type="circleNumDbPlain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전화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예약시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 통화 시도 횟수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/>
              </a:buClr>
              <a:buFont typeface="+mj-ea"/>
              <a:buAutoNum type="circleNumDbPlain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첫 통화 예약 성공률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289FC92-3EFA-4365-9617-632B2DF29626}"/>
              </a:ext>
            </a:extLst>
          </p:cNvPr>
          <p:cNvSpPr/>
          <p:nvPr/>
        </p:nvSpPr>
        <p:spPr>
          <a:xfrm>
            <a:off x="3557797" y="6294537"/>
            <a:ext cx="2930086" cy="54926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4"/>
            </a:pP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예약후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 대기기간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4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사전 상담 대기 시간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4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핵심 사항 설명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누락률</a:t>
            </a:r>
            <a:endParaRPr lang="ko-KR" altLang="en-US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5" name="이등변 삼각형 24">
            <a:extLst>
              <a:ext uri="{FF2B5EF4-FFF2-40B4-BE49-F238E27FC236}">
                <a16:creationId xmlns:a16="http://schemas.microsoft.com/office/drawing/2014/main" id="{4CAE7995-181D-C1AA-BDFA-9C9AA2FA318F}"/>
              </a:ext>
            </a:extLst>
          </p:cNvPr>
          <p:cNvSpPr/>
          <p:nvPr/>
        </p:nvSpPr>
        <p:spPr>
          <a:xfrm flipV="1">
            <a:off x="1009595" y="606013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26" name="이등변 삼각형 25">
            <a:extLst>
              <a:ext uri="{FF2B5EF4-FFF2-40B4-BE49-F238E27FC236}">
                <a16:creationId xmlns:a16="http://schemas.microsoft.com/office/drawing/2014/main" id="{90B1C98A-AE15-F879-461E-802C54FB728B}"/>
              </a:ext>
            </a:extLst>
          </p:cNvPr>
          <p:cNvSpPr/>
          <p:nvPr/>
        </p:nvSpPr>
        <p:spPr>
          <a:xfrm flipV="1">
            <a:off x="1009595" y="656851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27" name="이등변 삼각형 26">
            <a:extLst>
              <a:ext uri="{FF2B5EF4-FFF2-40B4-BE49-F238E27FC236}">
                <a16:creationId xmlns:a16="http://schemas.microsoft.com/office/drawing/2014/main" id="{3F5D0808-193B-E4E2-D05E-AFE938A7A8E5}"/>
              </a:ext>
            </a:extLst>
          </p:cNvPr>
          <p:cNvSpPr/>
          <p:nvPr/>
        </p:nvSpPr>
        <p:spPr>
          <a:xfrm flipV="1">
            <a:off x="1009595" y="707689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28" name="이등변 삼각형 27">
            <a:extLst>
              <a:ext uri="{FF2B5EF4-FFF2-40B4-BE49-F238E27FC236}">
                <a16:creationId xmlns:a16="http://schemas.microsoft.com/office/drawing/2014/main" id="{62939BCA-CDAE-2C2D-1FFA-6335718BBCAF}"/>
              </a:ext>
            </a:extLst>
          </p:cNvPr>
          <p:cNvSpPr/>
          <p:nvPr/>
        </p:nvSpPr>
        <p:spPr>
          <a:xfrm flipV="1">
            <a:off x="1009595" y="758527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29" name="이등변 삼각형 28">
            <a:extLst>
              <a:ext uri="{FF2B5EF4-FFF2-40B4-BE49-F238E27FC236}">
                <a16:creationId xmlns:a16="http://schemas.microsoft.com/office/drawing/2014/main" id="{E1B21947-C6DE-D473-3271-D1B6A55A3820}"/>
              </a:ext>
            </a:extLst>
          </p:cNvPr>
          <p:cNvSpPr/>
          <p:nvPr/>
        </p:nvSpPr>
        <p:spPr>
          <a:xfrm flipV="1">
            <a:off x="1009595" y="809365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30" name="이등변 삼각형 29">
            <a:extLst>
              <a:ext uri="{FF2B5EF4-FFF2-40B4-BE49-F238E27FC236}">
                <a16:creationId xmlns:a16="http://schemas.microsoft.com/office/drawing/2014/main" id="{27C94D45-983A-A5C7-8154-296CFE99D2EE}"/>
              </a:ext>
            </a:extLst>
          </p:cNvPr>
          <p:cNvSpPr/>
          <p:nvPr/>
        </p:nvSpPr>
        <p:spPr>
          <a:xfrm flipV="1">
            <a:off x="1009595" y="8602030"/>
            <a:ext cx="90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/>
          </a:p>
        </p:txBody>
      </p:sp>
      <p:sp>
        <p:nvSpPr>
          <p:cNvPr id="31" name="사각형: 둥근 위쪽 모서리 30">
            <a:extLst>
              <a:ext uri="{FF2B5EF4-FFF2-40B4-BE49-F238E27FC236}">
                <a16:creationId xmlns:a16="http://schemas.microsoft.com/office/drawing/2014/main" id="{A93A31EF-B977-F39F-D521-5E8FC9B365ED}"/>
              </a:ext>
            </a:extLst>
          </p:cNvPr>
          <p:cNvSpPr/>
          <p:nvPr/>
        </p:nvSpPr>
        <p:spPr>
          <a:xfrm>
            <a:off x="377825" y="5008054"/>
            <a:ext cx="6110288" cy="288000"/>
          </a:xfrm>
          <a:prstGeom prst="round2SameRect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85800"/>
            <a:r>
              <a:rPr lang="ko-KR" altLang="en-US" sz="14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체험 </a:t>
            </a:r>
            <a:r>
              <a:rPr lang="en-US" altLang="ko-KR" sz="14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AS </a:t>
            </a:r>
            <a:r>
              <a:rPr lang="ko-KR" altLang="en-US" sz="14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프로세스</a:t>
            </a: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F1EAED33-7E6C-5895-2D01-5A0AB18BAE73}"/>
              </a:ext>
            </a:extLst>
          </p:cNvPr>
          <p:cNvGrpSpPr/>
          <p:nvPr/>
        </p:nvGrpSpPr>
        <p:grpSpPr>
          <a:xfrm>
            <a:off x="377825" y="3457662"/>
            <a:ext cx="6110287" cy="1235693"/>
            <a:chOff x="377825" y="3279862"/>
            <a:chExt cx="6110287" cy="1235693"/>
          </a:xfrm>
        </p:grpSpPr>
        <p:sp>
          <p:nvSpPr>
            <p:cNvPr id="33" name="사각형: 둥근 모서리 32">
              <a:extLst>
                <a:ext uri="{FF2B5EF4-FFF2-40B4-BE49-F238E27FC236}">
                  <a16:creationId xmlns:a16="http://schemas.microsoft.com/office/drawing/2014/main" id="{2FC1E001-3D1D-81A2-48C8-28BDB347F460}"/>
                </a:ext>
              </a:extLst>
            </p:cNvPr>
            <p:cNvSpPr/>
            <p:nvPr/>
          </p:nvSpPr>
          <p:spPr>
            <a:xfrm>
              <a:off x="377825" y="3279862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개요</a:t>
              </a:r>
              <a:r>
                <a:rPr lang="en-US" altLang="ko-KR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endPara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9FC6602-6895-8CCB-F7D6-92040E9BE76F}"/>
                </a:ext>
              </a:extLst>
            </p:cNvPr>
            <p:cNvSpPr/>
            <p:nvPr/>
          </p:nvSpPr>
          <p:spPr>
            <a:xfrm>
              <a:off x="1536700" y="3279862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자동차 회사의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직영 정비사업소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에서 소비자가 최근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년 이내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체험한</a:t>
              </a:r>
              <a:endPara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AS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서비스를 단계별로 정리하여 제시</a:t>
              </a:r>
            </a:p>
          </p:txBody>
        </p:sp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57C6E47A-9C71-3E26-8F98-C0ED93370C28}"/>
                </a:ext>
              </a:extLst>
            </p:cNvPr>
            <p:cNvSpPr/>
            <p:nvPr/>
          </p:nvSpPr>
          <p:spPr>
            <a:xfrm>
              <a:off x="377825" y="3939555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분석</a:t>
              </a:r>
              <a:endPara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데이터</a:t>
              </a: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7C9AE7CB-016E-E2DA-3BEE-58E59835B8CC}"/>
                </a:ext>
              </a:extLst>
            </p:cNvPr>
            <p:cNvSpPr/>
            <p:nvPr/>
          </p:nvSpPr>
          <p:spPr>
            <a:xfrm>
              <a:off x="1536700" y="3939555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응답 대상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최근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년 이내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직영사업소에서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AS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서비스를 받은 소비자</a:t>
              </a:r>
            </a:p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총 사례 수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8,921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</a:t>
              </a:r>
              <a:r>
                <a:rPr lang="ko-KR" altLang="en-US" sz="1200" kern="100" spc="-7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국산차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보유자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2,151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, </a:t>
              </a:r>
              <a:r>
                <a:rPr lang="ko-KR" altLang="en-US" sz="1200" kern="100" spc="-7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수입차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보유자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6,770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</a:t>
              </a:r>
              <a:endPara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DC3BC26-EB94-D430-B352-67D157D41522}"/>
              </a:ext>
            </a:extLst>
          </p:cNvPr>
          <p:cNvSpPr/>
          <p:nvPr/>
        </p:nvSpPr>
        <p:spPr>
          <a:xfrm>
            <a:off x="3557797" y="6905660"/>
            <a:ext cx="2930086" cy="7360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수리기간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당일 정비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완료율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부품수급 문제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고객 편의시설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구비율</a:t>
            </a:r>
            <a:endParaRPr lang="ko-KR" altLang="en-US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9D083B31-2BC5-2428-4F89-6897E642BEBA}"/>
              </a:ext>
            </a:extLst>
          </p:cNvPr>
          <p:cNvSpPr/>
          <p:nvPr/>
        </p:nvSpPr>
        <p:spPr>
          <a:xfrm>
            <a:off x="3557797" y="7703572"/>
            <a:ext cx="2930086" cy="39007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1"/>
            </a:pP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오정비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과정비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임의정비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1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동일문제 재발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431B2033-ED72-532E-3356-43E8C3FFCA9B}"/>
              </a:ext>
            </a:extLst>
          </p:cNvPr>
          <p:cNvSpPr/>
          <p:nvPr/>
        </p:nvSpPr>
        <p:spPr>
          <a:xfrm>
            <a:off x="3557797" y="8750941"/>
            <a:ext cx="2930086" cy="32948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5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경험한 무상 서비스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5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정비 후 문제 해결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여부 확인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F75A6AD9-0F88-FB55-FEDA-EC6B50A417FD}"/>
              </a:ext>
            </a:extLst>
          </p:cNvPr>
          <p:cNvGrpSpPr/>
          <p:nvPr/>
        </p:nvGrpSpPr>
        <p:grpSpPr>
          <a:xfrm>
            <a:off x="370114" y="5344437"/>
            <a:ext cx="6117771" cy="261610"/>
            <a:chOff x="370114" y="5344437"/>
            <a:chExt cx="6117771" cy="261610"/>
          </a:xfrm>
        </p:grpSpPr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B8A708EC-E393-2EDA-F4E9-8EAE832CC524}"/>
                </a:ext>
              </a:extLst>
            </p:cNvPr>
            <p:cNvGrpSpPr/>
            <p:nvPr/>
          </p:nvGrpSpPr>
          <p:grpSpPr>
            <a:xfrm>
              <a:off x="370114" y="5344437"/>
              <a:ext cx="1368960" cy="261610"/>
              <a:chOff x="629879" y="5490424"/>
              <a:chExt cx="1274322" cy="261610"/>
            </a:xfrm>
          </p:grpSpPr>
          <p:sp>
            <p:nvSpPr>
              <p:cNvPr id="53" name="사각형: 둥근 모서리 52">
                <a:extLst>
                  <a:ext uri="{FF2B5EF4-FFF2-40B4-BE49-F238E27FC236}">
                    <a16:creationId xmlns:a16="http://schemas.microsoft.com/office/drawing/2014/main" id="{9BD6B2C8-4AAA-68D0-4543-8572311001A1}"/>
                  </a:ext>
                </a:extLst>
              </p:cNvPr>
              <p:cNvSpPr/>
              <p:nvPr/>
            </p:nvSpPr>
            <p:spPr>
              <a:xfrm>
                <a:off x="689461" y="5490424"/>
                <a:ext cx="1155160" cy="26161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PROCESS</a:t>
                </a:r>
                <a:endPara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4" name="직선 연결선 53">
                <a:extLst>
                  <a:ext uri="{FF2B5EF4-FFF2-40B4-BE49-F238E27FC236}">
                    <a16:creationId xmlns:a16="http://schemas.microsoft.com/office/drawing/2014/main" id="{37F07382-7269-CB31-EAD1-0C3BD5D856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879" y="5752034"/>
                <a:ext cx="1274322" cy="0"/>
              </a:xfrm>
              <a:prstGeom prst="line">
                <a:avLst/>
              </a:prstGeom>
              <a:ln w="2540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1B641888-64E1-CA08-DFCF-B73EA1C672E9}"/>
                </a:ext>
              </a:extLst>
            </p:cNvPr>
            <p:cNvGrpSpPr/>
            <p:nvPr/>
          </p:nvGrpSpPr>
          <p:grpSpPr>
            <a:xfrm>
              <a:off x="1840560" y="5344437"/>
              <a:ext cx="1615753" cy="261610"/>
              <a:chOff x="2460339" y="5490424"/>
              <a:chExt cx="1354279" cy="261610"/>
            </a:xfrm>
          </p:grpSpPr>
          <p:sp>
            <p:nvSpPr>
              <p:cNvPr id="48" name="사각형: 둥근 모서리 47">
                <a:extLst>
                  <a:ext uri="{FF2B5EF4-FFF2-40B4-BE49-F238E27FC236}">
                    <a16:creationId xmlns:a16="http://schemas.microsoft.com/office/drawing/2014/main" id="{661042ED-62B2-F4DA-7B9C-0D41388316E2}"/>
                  </a:ext>
                </a:extLst>
              </p:cNvPr>
              <p:cNvSpPr/>
              <p:nvPr/>
            </p:nvSpPr>
            <p:spPr>
              <a:xfrm>
                <a:off x="2460339" y="5490424"/>
                <a:ext cx="1354279" cy="261610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조사</a:t>
                </a:r>
                <a:r>
                  <a:rPr lang="en-US" altLang="ko-KR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ko-KR" altLang="en-US" sz="1200" b="1" kern="100" spc="-70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  <a:cs typeface="Times New Roman" panose="02020603050405020304" pitchFamily="18" charset="0"/>
                  </a:rPr>
                  <a:t>내용</a:t>
                </a:r>
              </a:p>
            </p:txBody>
          </p:sp>
          <p:cxnSp>
            <p:nvCxnSpPr>
              <p:cNvPr id="52" name="직선 연결선 51">
                <a:extLst>
                  <a:ext uri="{FF2B5EF4-FFF2-40B4-BE49-F238E27FC236}">
                    <a16:creationId xmlns:a16="http://schemas.microsoft.com/office/drawing/2014/main" id="{885DC3E2-EDAD-F38A-0AC7-6876CC0D1531}"/>
                  </a:ext>
                </a:extLst>
              </p:cNvPr>
              <p:cNvCxnSpPr/>
              <p:nvPr/>
            </p:nvCxnSpPr>
            <p:spPr>
              <a:xfrm>
                <a:off x="2500317" y="5752034"/>
                <a:ext cx="1274322" cy="0"/>
              </a:xfrm>
              <a:prstGeom prst="line">
                <a:avLst/>
              </a:prstGeom>
              <a:ln w="25400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사각형: 둥근 모서리 42">
              <a:extLst>
                <a:ext uri="{FF2B5EF4-FFF2-40B4-BE49-F238E27FC236}">
                  <a16:creationId xmlns:a16="http://schemas.microsoft.com/office/drawing/2014/main" id="{22ECDB79-829B-FAF7-60CB-E6EE1B847809}"/>
                </a:ext>
              </a:extLst>
            </p:cNvPr>
            <p:cNvSpPr/>
            <p:nvPr/>
          </p:nvSpPr>
          <p:spPr>
            <a:xfrm>
              <a:off x="3815202" y="5344437"/>
              <a:ext cx="2415282" cy="26161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  <a:cs typeface="Times New Roman" panose="02020603050405020304" pitchFamily="18" charset="0"/>
                </a:rPr>
                <a:t>EXPERIENCES</a:t>
              </a:r>
              <a:endParaRPr lang="ko-KR" altLang="en-US" sz="12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69461343-3B9C-BD8C-9678-5E7DDE1F99D9}"/>
                </a:ext>
              </a:extLst>
            </p:cNvPr>
            <p:cNvCxnSpPr/>
            <p:nvPr/>
          </p:nvCxnSpPr>
          <p:spPr>
            <a:xfrm>
              <a:off x="3557797" y="5606047"/>
              <a:ext cx="2930088" cy="0"/>
            </a:xfrm>
            <a:prstGeom prst="line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770BDA9-DBC9-EE85-8C0C-2E43970799A8}"/>
              </a:ext>
            </a:extLst>
          </p:cNvPr>
          <p:cNvSpPr/>
          <p:nvPr/>
        </p:nvSpPr>
        <p:spPr>
          <a:xfrm>
            <a:off x="1895970" y="8174339"/>
            <a:ext cx="1520358" cy="39227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경제성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177800" indent="-88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불만 처리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충실성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3A242C7E-2E07-7E31-E1D9-3756AC49AF65}"/>
              </a:ext>
            </a:extLst>
          </p:cNvPr>
          <p:cNvSpPr/>
          <p:nvPr/>
        </p:nvSpPr>
        <p:spPr>
          <a:xfrm>
            <a:off x="3565510" y="8174339"/>
            <a:ext cx="2930086" cy="39227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3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최근 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비용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marL="2286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13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수리 결과 불만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제기율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1BBFA75A-C5C5-4AB3-0F45-A18DB2D0F1CA}"/>
              </a:ext>
            </a:extLst>
          </p:cNvPr>
          <p:cNvSpPr/>
          <p:nvPr/>
        </p:nvSpPr>
        <p:spPr>
          <a:xfrm>
            <a:off x="5555673" y="8730029"/>
            <a:ext cx="932210" cy="3453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6. 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출고 과정</a:t>
            </a: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5174C5B9-002E-3302-0E35-AF622CAA53D4}"/>
              </a:ext>
            </a:extLst>
          </p:cNvPr>
          <p:cNvSpPr/>
          <p:nvPr/>
        </p:nvSpPr>
        <p:spPr>
          <a:xfrm>
            <a:off x="1880828" y="8730030"/>
            <a:ext cx="4607285" cy="392271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9152DD25-7102-4976-B003-32B72FC4EDF0}"/>
              </a:ext>
            </a:extLst>
          </p:cNvPr>
          <p:cNvSpPr/>
          <p:nvPr/>
        </p:nvSpPr>
        <p:spPr>
          <a:xfrm>
            <a:off x="5731883" y="5665856"/>
            <a:ext cx="756000" cy="21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1. 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예약 과정</a:t>
            </a: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8578F89F-1309-4E4C-9B08-396FD28E4E35}"/>
              </a:ext>
            </a:extLst>
          </p:cNvPr>
          <p:cNvSpPr/>
          <p:nvPr/>
        </p:nvSpPr>
        <p:spPr>
          <a:xfrm>
            <a:off x="1880828" y="5665856"/>
            <a:ext cx="4607285" cy="567700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627869DE-BBF3-4C3E-AA4C-31FBB7A2E9BB}"/>
              </a:ext>
            </a:extLst>
          </p:cNvPr>
          <p:cNvSpPr/>
          <p:nvPr/>
        </p:nvSpPr>
        <p:spPr>
          <a:xfrm>
            <a:off x="3557797" y="6905660"/>
            <a:ext cx="2930086" cy="7360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수리기간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당일 정비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완료율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부품수급 문제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경험률</a:t>
            </a:r>
            <a:endParaRPr lang="en-US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88900" indent="-228600">
              <a:buClr>
                <a:schemeClr val="tx1">
                  <a:lumMod val="75000"/>
                  <a:lumOff val="25000"/>
                </a:schemeClr>
              </a:buClr>
              <a:buFont typeface="+mj-ea"/>
              <a:buAutoNum type="circleNumDbPlain" startAt="7"/>
            </a:pPr>
            <a:r>
              <a:rPr lang="ko-KR" altLang="en-US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편의시설 </a:t>
            </a:r>
            <a:r>
              <a:rPr lang="ko-KR" altLang="en-US" sz="11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구비율</a:t>
            </a:r>
            <a:endParaRPr lang="ko-KR" altLang="en-US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369D96E1-A033-47EA-8B94-E2FDFFEB6DF2}"/>
              </a:ext>
            </a:extLst>
          </p:cNvPr>
          <p:cNvSpPr/>
          <p:nvPr/>
        </p:nvSpPr>
        <p:spPr>
          <a:xfrm>
            <a:off x="1880598" y="6274517"/>
            <a:ext cx="4607285" cy="572851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71DD8EE8-4C1C-49AE-88F5-975905858CCE}"/>
              </a:ext>
            </a:extLst>
          </p:cNvPr>
          <p:cNvSpPr/>
          <p:nvPr/>
        </p:nvSpPr>
        <p:spPr>
          <a:xfrm>
            <a:off x="5395010" y="6272080"/>
            <a:ext cx="1092874" cy="29642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2 . 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입고</a:t>
            </a:r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상담과정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D27A164-AE38-476E-927B-E9FDB428B7A5}"/>
              </a:ext>
            </a:extLst>
          </p:cNvPr>
          <p:cNvSpPr/>
          <p:nvPr/>
        </p:nvSpPr>
        <p:spPr>
          <a:xfrm>
            <a:off x="4967526" y="6886244"/>
            <a:ext cx="1520357" cy="31704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3.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수리 관찰 과정</a:t>
            </a:r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(1)</a:t>
            </a:r>
            <a:endParaRPr lang="ko-KR" altLang="en-US" sz="11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399C31D8-EC5E-4A85-A797-D8D51E7CC53D}"/>
              </a:ext>
            </a:extLst>
          </p:cNvPr>
          <p:cNvSpPr/>
          <p:nvPr/>
        </p:nvSpPr>
        <p:spPr>
          <a:xfrm>
            <a:off x="5555673" y="7688629"/>
            <a:ext cx="932210" cy="3453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4. 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정비결과 확인 과정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2F591DE3-AE06-451B-88EE-67FE246F1639}"/>
              </a:ext>
            </a:extLst>
          </p:cNvPr>
          <p:cNvSpPr/>
          <p:nvPr/>
        </p:nvSpPr>
        <p:spPr>
          <a:xfrm>
            <a:off x="1880828" y="7688630"/>
            <a:ext cx="4607285" cy="392271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0185FD7A-E300-4D5A-A389-24FF9D5A5875}"/>
              </a:ext>
            </a:extLst>
          </p:cNvPr>
          <p:cNvSpPr/>
          <p:nvPr/>
        </p:nvSpPr>
        <p:spPr>
          <a:xfrm>
            <a:off x="5555673" y="8171229"/>
            <a:ext cx="932210" cy="3453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5. 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비용 결제 과정</a:t>
            </a: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0F1EB765-D7E4-4316-BEAB-E6CC5E10B1BB}"/>
              </a:ext>
            </a:extLst>
          </p:cNvPr>
          <p:cNvSpPr/>
          <p:nvPr/>
        </p:nvSpPr>
        <p:spPr>
          <a:xfrm>
            <a:off x="1880828" y="8171230"/>
            <a:ext cx="4607285" cy="392271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7C20904D-99C4-4C19-BAA0-9EFF22EB2B27}"/>
              </a:ext>
            </a:extLst>
          </p:cNvPr>
          <p:cNvSpPr/>
          <p:nvPr/>
        </p:nvSpPr>
        <p:spPr>
          <a:xfrm>
            <a:off x="4974954" y="7458272"/>
            <a:ext cx="1520357" cy="167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3.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정비</a:t>
            </a:r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수리 관찰 과정</a:t>
            </a:r>
            <a:r>
              <a:rPr lang="en-US" altLang="ko-KR" sz="11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(2)</a:t>
            </a:r>
            <a:endParaRPr lang="ko-KR" altLang="en-US" sz="1100" b="1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914286FF-D942-43F7-9809-FCD9AC18AD8D}"/>
              </a:ext>
            </a:extLst>
          </p:cNvPr>
          <p:cNvSpPr/>
          <p:nvPr/>
        </p:nvSpPr>
        <p:spPr>
          <a:xfrm>
            <a:off x="1880597" y="7442214"/>
            <a:ext cx="4607285" cy="199498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0A9DE5B4-2A1B-4A66-9ABD-5A57765266FD}"/>
              </a:ext>
            </a:extLst>
          </p:cNvPr>
          <p:cNvSpPr/>
          <p:nvPr/>
        </p:nvSpPr>
        <p:spPr>
          <a:xfrm>
            <a:off x="1880828" y="6899312"/>
            <a:ext cx="4607285" cy="521991"/>
          </a:xfrm>
          <a:prstGeom prst="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pc="-7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1177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>
            <a:extLst>
              <a:ext uri="{FF2B5EF4-FFF2-40B4-BE49-F238E27FC236}">
                <a16:creationId xmlns:a16="http://schemas.microsoft.com/office/drawing/2014/main" id="{D56ACCD9-BED9-431D-AB0A-78123E69C854}"/>
              </a:ext>
            </a:extLst>
          </p:cNvPr>
          <p:cNvSpPr/>
          <p:nvPr/>
        </p:nvSpPr>
        <p:spPr>
          <a:xfrm>
            <a:off x="681174" y="165304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11]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부품 대기 기간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짧은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5B394830-F055-4972-84B0-3063093480CD}"/>
              </a:ext>
            </a:extLst>
          </p:cNvPr>
          <p:cNvGraphicFramePr>
            <a:graphicFrameLocks noGrp="1"/>
          </p:cNvGraphicFramePr>
          <p:nvPr/>
        </p:nvGraphicFramePr>
        <p:xfrm>
          <a:off x="768328" y="1926278"/>
          <a:ext cx="5727700" cy="3133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7945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부품 대기 기간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GM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Hyundai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Renault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949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Kia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9498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(1,243)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94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(311)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94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(932)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1E31D81B-80C3-3229-0B67-6652E5DE3D3A}"/>
              </a:ext>
            </a:extLst>
          </p:cNvPr>
          <p:cNvSpPr/>
          <p:nvPr/>
        </p:nvSpPr>
        <p:spPr>
          <a:xfrm>
            <a:off x="692695" y="979170"/>
            <a:ext cx="6165305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부품 대기 기간은 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약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2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주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(13.2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일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…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수입차가 국산차보다 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4.3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일 더 기다려 </a:t>
            </a:r>
            <a:endParaRPr lang="en-US" altLang="ko-KR" sz="1300" b="1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부품 대기 기간이 짧은 사업소는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지엠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코리아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(6.6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미니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(6.9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순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76FC9C3E-75EB-5E16-94A7-E83C5051C8D6}"/>
              </a:ext>
            </a:extLst>
          </p:cNvPr>
          <p:cNvSpPr/>
          <p:nvPr/>
        </p:nvSpPr>
        <p:spPr>
          <a:xfrm>
            <a:off x="485032" y="101745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4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2690B9-702E-D65B-B244-1370C047AFC9}"/>
              </a:ext>
            </a:extLst>
          </p:cNvPr>
          <p:cNvSpPr txBox="1"/>
          <p:nvPr/>
        </p:nvSpPr>
        <p:spPr>
          <a:xfrm>
            <a:off x="681174" y="5102032"/>
            <a:ext cx="572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앞서 부품수급의 문제가 있었다고 하셨습니다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부품 수급에서 정비 완료까지 걸린 기간은 어느 정도였습니까</a:t>
            </a:r>
            <a:r>
              <a:rPr lang="en-US" altLang="ko-KR" sz="1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909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관찰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대기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(2)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82D15A52-ACF8-4881-85B4-C07733172833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03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41DD827-BBAD-63D0-0DAB-C2FAE680392D}"/>
              </a:ext>
            </a:extLst>
          </p:cNvPr>
          <p:cNvSpPr/>
          <p:nvPr/>
        </p:nvSpPr>
        <p:spPr>
          <a:xfrm>
            <a:off x="484347" y="2530318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12]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고객 편의시설 </a:t>
            </a: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구비율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B4D8D034-A866-9F2F-387D-EC4D1C5008F8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803554"/>
          <a:ext cx="5727700" cy="453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편의시설 </a:t>
                      </a: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구비율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Hyundai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Genesis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Jaguar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3843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Porsche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141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(1,354)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7298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988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4" name="직사각형 3">
            <a:extLst>
              <a:ext uri="{FF2B5EF4-FFF2-40B4-BE49-F238E27FC236}">
                <a16:creationId xmlns:a16="http://schemas.microsoft.com/office/drawing/2014/main" id="{78DB9269-DA8B-3E58-E693-902D2D04B687}"/>
              </a:ext>
            </a:extLst>
          </p:cNvPr>
          <p:cNvSpPr/>
          <p:nvPr/>
        </p:nvSpPr>
        <p:spPr>
          <a:xfrm>
            <a:off x="692695" y="1525270"/>
            <a:ext cx="5616029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고객 편의시설이 ‘잘 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갖춰졌다’는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응답 비율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구비율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93%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브랜드별로 수입차는 포드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(97.3%),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국산차는 현대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(96.5%)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가 최고 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3377B058-A18B-DBEB-38A9-B9849B3DFF23}"/>
              </a:ext>
            </a:extLst>
          </p:cNvPr>
          <p:cNvSpPr/>
          <p:nvPr/>
        </p:nvSpPr>
        <p:spPr>
          <a:xfrm>
            <a:off x="485032" y="156355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EE27CE-C296-365D-7F38-40FE10012F29}"/>
              </a:ext>
            </a:extLst>
          </p:cNvPr>
          <p:cNvSpPr txBox="1"/>
          <p:nvPr/>
        </p:nvSpPr>
        <p:spPr>
          <a:xfrm>
            <a:off x="571501" y="7442200"/>
            <a:ext cx="6110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고객편의시설</a:t>
            </a:r>
            <a:r>
              <a:rPr lang="en-US" altLang="ko-KR" sz="1200" dirty="0"/>
              <a:t>(</a:t>
            </a:r>
            <a:r>
              <a:rPr lang="ko-KR" altLang="en-US" sz="1200" dirty="0"/>
              <a:t>대기실 볼거리</a:t>
            </a:r>
            <a:r>
              <a:rPr lang="en-US" altLang="ko-KR" sz="1200" dirty="0"/>
              <a:t>, </a:t>
            </a:r>
            <a:r>
              <a:rPr lang="ko-KR" altLang="en-US" sz="1200" dirty="0"/>
              <a:t>생수</a:t>
            </a:r>
            <a:r>
              <a:rPr lang="en-US" altLang="ko-KR" sz="1200" dirty="0"/>
              <a:t>, </a:t>
            </a:r>
            <a:r>
              <a:rPr lang="ko-KR" altLang="en-US" sz="1200" dirty="0"/>
              <a:t>화장실 등</a:t>
            </a:r>
            <a:r>
              <a:rPr lang="en-US" altLang="ko-KR" sz="1200" dirty="0"/>
              <a:t>)</a:t>
            </a:r>
            <a:r>
              <a:rPr lang="ko-KR" altLang="en-US" sz="1200" dirty="0"/>
              <a:t>이 잘 갖춰져 있었다</a:t>
            </a:r>
            <a:r>
              <a:rPr lang="en-US" altLang="ko-KR" sz="1200" dirty="0"/>
              <a:t>. 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56013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484347" y="1782180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13]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고객 편의시설 </a:t>
            </a: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안내율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표 47">
            <a:extLst>
              <a:ext uri="{FF2B5EF4-FFF2-40B4-BE49-F238E27FC236}">
                <a16:creationId xmlns:a16="http://schemas.microsoft.com/office/drawing/2014/main" id="{31405F39-0D7A-43DE-ADE2-1D093E4C2018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055416"/>
          <a:ext cx="5727700" cy="453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편의시설 </a:t>
                      </a: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안내율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Renault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(481)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Jaguar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3843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Hyundai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141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7298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Genesis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988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(1,306)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(8,623)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(2,073)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(6,550)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2" name="직사각형 1">
            <a:extLst>
              <a:ext uri="{FF2B5EF4-FFF2-40B4-BE49-F238E27FC236}">
                <a16:creationId xmlns:a16="http://schemas.microsoft.com/office/drawing/2014/main" id="{1D81CB0D-CA85-916F-F982-BA3B1FDAD848}"/>
              </a:ext>
            </a:extLst>
          </p:cNvPr>
          <p:cNvSpPr/>
          <p:nvPr/>
        </p:nvSpPr>
        <p:spPr>
          <a:xfrm>
            <a:off x="692695" y="979170"/>
            <a:ext cx="5616029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고객 편의시설을 직원에게 안내 받은 비율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안내율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39%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브랜드별로는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혼다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(50.7%)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(48.5%)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(47.5%)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순임 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1C1F1B30-0135-8AC7-C0D2-45A89F4FFA64}"/>
              </a:ext>
            </a:extLst>
          </p:cNvPr>
          <p:cNvSpPr/>
          <p:nvPr/>
        </p:nvSpPr>
        <p:spPr>
          <a:xfrm>
            <a:off x="485032" y="101745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06D0AF-6179-93C2-65BC-5FF911387BB2}"/>
              </a:ext>
            </a:extLst>
          </p:cNvPr>
          <p:cNvSpPr txBox="1"/>
          <p:nvPr/>
        </p:nvSpPr>
        <p:spPr>
          <a:xfrm>
            <a:off x="571501" y="6705600"/>
            <a:ext cx="572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정비기사 혹은 서비스 </a:t>
            </a:r>
            <a:r>
              <a:rPr lang="ko-KR" altLang="en-US" sz="1200" dirty="0" err="1"/>
              <a:t>어드바이저가</a:t>
            </a:r>
            <a:r>
              <a:rPr lang="ko-KR" altLang="en-US" sz="1200" dirty="0"/>
              <a:t> 차량 정비 전의 사전 상담과정에서 설명해 준 것을 모두 선택해 주십시오</a:t>
            </a:r>
            <a:r>
              <a:rPr lang="en-US" altLang="ko-KR" sz="1200" dirty="0"/>
              <a:t>.</a:t>
            </a:r>
            <a:r>
              <a:rPr lang="ko-KR" altLang="en-US" sz="1200" dirty="0"/>
              <a:t> </a:t>
            </a:r>
            <a:r>
              <a:rPr lang="en-US" altLang="ko-KR" sz="1200" dirty="0"/>
              <a:t>(</a:t>
            </a:r>
            <a:r>
              <a:rPr lang="ko-KR" altLang="en-US" sz="1200" dirty="0"/>
              <a:t>복수 응답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4078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484347" y="1782180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14]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정비 상황 수시 확인 가능 비율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표 47">
            <a:extLst>
              <a:ext uri="{FF2B5EF4-FFF2-40B4-BE49-F238E27FC236}">
                <a16:creationId xmlns:a16="http://schemas.microsoft.com/office/drawing/2014/main" id="{31405F39-0D7A-43DE-ADE2-1D093E4C2018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055416"/>
          <a:ext cx="5727700" cy="3799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7137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정비 상황 수시 확인 고객 비율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87.4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86.3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Ssangyong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79.4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79.0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Porsche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(90)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73.9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Renault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72.8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Hyundai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(269)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71.1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KIA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(440)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70.4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7137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Mercedes-Benz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(1,354)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70.3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71377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68.8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7137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73.0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7137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67.4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2" name="직사각형 1">
            <a:extLst>
              <a:ext uri="{FF2B5EF4-FFF2-40B4-BE49-F238E27FC236}">
                <a16:creationId xmlns:a16="http://schemas.microsoft.com/office/drawing/2014/main" id="{1D81CB0D-CA85-916F-F982-BA3B1FDAD848}"/>
              </a:ext>
            </a:extLst>
          </p:cNvPr>
          <p:cNvSpPr/>
          <p:nvPr/>
        </p:nvSpPr>
        <p:spPr>
          <a:xfrm>
            <a:off x="692695" y="979170"/>
            <a:ext cx="5616029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정비 상황 수시 확인이 가능했던 고객 비율은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69%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브랜드별로 토요타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(87.4%),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(86.3%),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(82%)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순임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1C1F1B30-0135-8AC7-C0D2-45A89F4FFA64}"/>
              </a:ext>
            </a:extLst>
          </p:cNvPr>
          <p:cNvSpPr/>
          <p:nvPr/>
        </p:nvSpPr>
        <p:spPr>
          <a:xfrm>
            <a:off x="485032" y="101745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14C65E-67D5-61E5-284F-6E05BD566BB6}"/>
              </a:ext>
            </a:extLst>
          </p:cNvPr>
          <p:cNvSpPr txBox="1"/>
          <p:nvPr/>
        </p:nvSpPr>
        <p:spPr>
          <a:xfrm>
            <a:off x="571501" y="5930900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</a:t>
            </a:r>
            <a:r>
              <a:rPr lang="en-US" altLang="ko-KR" sz="1200" dirty="0"/>
              <a:t>/</a:t>
            </a:r>
            <a:r>
              <a:rPr lang="ko-KR" altLang="en-US" sz="1200" dirty="0"/>
              <a:t>수리 과정과 상황을 수시로 확인할 수 있었다</a:t>
            </a:r>
            <a:r>
              <a:rPr lang="en-US" altLang="ko-KR" sz="1200" dirty="0"/>
              <a:t>. 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54755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24CE4851-74B8-466E-91A9-12AC3382D468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808803"/>
          <a:ext cx="5727700" cy="4272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오 정비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수리 비율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3.7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Volkswagen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Peugeot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(144)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Lincoln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Nissan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BMW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Tesla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Ssangyong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Ford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125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Genesis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657104"/>
                  </a:ext>
                </a:extLst>
              </a:tr>
              <a:tr h="251252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12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12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8C89FEC7-5E7A-4006-9086-F2D519A1C86F}"/>
              </a:ext>
            </a:extLst>
          </p:cNvPr>
          <p:cNvSpPr/>
          <p:nvPr/>
        </p:nvSpPr>
        <p:spPr>
          <a:xfrm>
            <a:off x="484347" y="2531430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15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]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브랜드별 정비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수리 오류 비율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은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정비결과 확인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861980E-E73D-4DE2-8C81-77E6B6C5C984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04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85528326-9D19-4C05-95E4-DDDC9F88E1D5}"/>
              </a:ext>
            </a:extLst>
          </p:cNvPr>
          <p:cNvSpPr/>
          <p:nvPr/>
        </p:nvSpPr>
        <p:spPr>
          <a:xfrm>
            <a:off x="485032" y="15454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B80662-B444-8607-8A54-F294559D68F4}"/>
              </a:ext>
            </a:extLst>
          </p:cNvPr>
          <p:cNvSpPr txBox="1"/>
          <p:nvPr/>
        </p:nvSpPr>
        <p:spPr>
          <a:xfrm>
            <a:off x="484347" y="7096353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문제 원인을 잘못 파악하여 엉뚱한 곳을 정비한 일이 있다</a:t>
            </a:r>
            <a:r>
              <a:rPr lang="en-US" altLang="ko-KR" sz="1200" dirty="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86385DA-C391-43BF-BDD9-D4863C124A05}"/>
              </a:ext>
            </a:extLst>
          </p:cNvPr>
          <p:cNvSpPr/>
          <p:nvPr/>
        </p:nvSpPr>
        <p:spPr>
          <a:xfrm>
            <a:off x="747712" y="1488527"/>
            <a:ext cx="5740401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수리 오류 경험 비율은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7.1% 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…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국산차가 수입차의 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1.4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배</a:t>
            </a:r>
            <a:b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오류 비율이 낮은 사업소는 토요타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(3.7%),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폭스바겐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(4.1%),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(4.5%)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임</a:t>
            </a:r>
            <a:b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국내 브랜드 중에선 쌍용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(6.0%)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이 유일하게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Top 10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에 랭크</a:t>
            </a:r>
            <a:endParaRPr lang="ko-KR" altLang="en-US" sz="13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634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1728560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16]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과잉 정비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수리 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경험 비율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은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8B8126-D072-4D82-8719-203597E93AD2}"/>
              </a:ext>
            </a:extLst>
          </p:cNvPr>
          <p:cNvSpPr/>
          <p:nvPr/>
        </p:nvSpPr>
        <p:spPr>
          <a:xfrm>
            <a:off x="692695" y="979170"/>
            <a:ext cx="5616029" cy="57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과잉 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수리 경험 비율은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6.4%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과잉 정비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경험이 낮은 사업소는 테슬라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(1.6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%)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와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닛산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(3.0%)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9D9A9095-2656-461B-B917-578BB024818E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001796"/>
          <a:ext cx="5727700" cy="453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과잉 정비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수리 비율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Tesla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Nissan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Lincoln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Jeep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27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Volkswagen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49703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BMW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28569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Ssangyong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5140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Hyundai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GM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Porsche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Land Rover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(117)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Ford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341889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F5603C52-D18A-46CD-8AFC-C9009EDEDC81}"/>
              </a:ext>
            </a:extLst>
          </p:cNvPr>
          <p:cNvSpPr/>
          <p:nvPr/>
        </p:nvSpPr>
        <p:spPr>
          <a:xfrm>
            <a:off x="485032" y="10247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30395A-1E8B-A13E-4A2E-8062762269E0}"/>
              </a:ext>
            </a:extLst>
          </p:cNvPr>
          <p:cNvSpPr txBox="1"/>
          <p:nvPr/>
        </p:nvSpPr>
        <p:spPr>
          <a:xfrm>
            <a:off x="565150" y="6537796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불필요한 과잉정비를 받은 일이 있다</a:t>
            </a:r>
            <a:r>
              <a:rPr lang="en-US" altLang="ko-KR" sz="1200" dirty="0"/>
              <a:t>. 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15748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484345" y="181843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17]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임의 정비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수리 경험 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비율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은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표 47">
            <a:extLst>
              <a:ext uri="{FF2B5EF4-FFF2-40B4-BE49-F238E27FC236}">
                <a16:creationId xmlns:a16="http://schemas.microsoft.com/office/drawing/2014/main" id="{31405F39-0D7A-43DE-ADE2-1D093E4C2018}"/>
              </a:ext>
            </a:extLst>
          </p:cNvPr>
          <p:cNvGraphicFramePr>
            <a:graphicFrameLocks noGrp="1"/>
          </p:cNvGraphicFramePr>
          <p:nvPr/>
        </p:nvGraphicFramePr>
        <p:xfrm>
          <a:off x="565149" y="2073123"/>
          <a:ext cx="5727700" cy="446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임의 정비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수리 </a:t>
                      </a: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경험률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Tesla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Volkswagen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Genesis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Cadillac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62482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97456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6440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Jeep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797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GM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Lincoln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Ssangyong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Ford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BMW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3843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Peugeot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(144)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34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3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3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17" name="직사각형 16">
            <a:extLst>
              <a:ext uri="{FF2B5EF4-FFF2-40B4-BE49-F238E27FC236}">
                <a16:creationId xmlns:a16="http://schemas.microsoft.com/office/drawing/2014/main" id="{166C644F-A889-4C0C-AB4D-4CB475E53AD0}"/>
              </a:ext>
            </a:extLst>
          </p:cNvPr>
          <p:cNvSpPr/>
          <p:nvPr/>
        </p:nvSpPr>
        <p:spPr>
          <a:xfrm>
            <a:off x="692695" y="979170"/>
            <a:ext cx="5616029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임의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수리 경험 비율은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4.9%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임의 정비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경험률이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낮은 사업소는 테슬라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(2.1%),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폭스바겐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(2.3%)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FA3D7B1E-525A-45F6-B994-7F7B5F9FD271}"/>
              </a:ext>
            </a:extLst>
          </p:cNvPr>
          <p:cNvSpPr/>
          <p:nvPr/>
        </p:nvSpPr>
        <p:spPr>
          <a:xfrm>
            <a:off x="485032" y="10247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66FC74-AC60-68DC-2484-55FC5B52E6C4}"/>
              </a:ext>
            </a:extLst>
          </p:cNvPr>
          <p:cNvSpPr txBox="1"/>
          <p:nvPr/>
        </p:nvSpPr>
        <p:spPr>
          <a:xfrm>
            <a:off x="484346" y="6569831"/>
            <a:ext cx="6083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</a:t>
            </a:r>
            <a:r>
              <a:rPr lang="en-US" altLang="ko-KR" sz="1200"/>
              <a:t>: </a:t>
            </a:r>
            <a:r>
              <a:rPr lang="ko-KR" altLang="en-US" sz="1200"/>
              <a:t>정비 </a:t>
            </a:r>
            <a:r>
              <a:rPr lang="ko-KR" altLang="en-US" sz="1200" dirty="0"/>
              <a:t>전에 설명한 정비 </a:t>
            </a:r>
            <a:r>
              <a:rPr lang="ko-KR" altLang="en-US" sz="1200"/>
              <a:t>내역이 안내 없이 변경된 </a:t>
            </a:r>
            <a:r>
              <a:rPr lang="ko-KR" altLang="en-US" sz="1200" dirty="0"/>
              <a:t>일이 있다</a:t>
            </a:r>
            <a:r>
              <a:rPr lang="en-US" altLang="ko-KR" sz="1200" dirty="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2755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502299" y="1697141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18]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동일문제 발생 경험 비율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표 47">
            <a:extLst>
              <a:ext uri="{FF2B5EF4-FFF2-40B4-BE49-F238E27FC236}">
                <a16:creationId xmlns:a16="http://schemas.microsoft.com/office/drawing/2014/main" id="{31405F39-0D7A-43DE-ADE2-1D093E4C2018}"/>
              </a:ext>
            </a:extLst>
          </p:cNvPr>
          <p:cNvGraphicFramePr>
            <a:graphicFrameLocks noGrp="1"/>
          </p:cNvGraphicFramePr>
          <p:nvPr/>
        </p:nvGraphicFramePr>
        <p:xfrm>
          <a:off x="583103" y="1952671"/>
          <a:ext cx="5727700" cy="428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동일 문제 발생률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Cadillac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0.0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MINI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Nissan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Jaguar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Volkswagen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BMW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3843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Ssangyong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141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Porsche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7298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Infiniti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98838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13.6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17" name="직사각형 16">
            <a:extLst>
              <a:ext uri="{FF2B5EF4-FFF2-40B4-BE49-F238E27FC236}">
                <a16:creationId xmlns:a16="http://schemas.microsoft.com/office/drawing/2014/main" id="{166C644F-A889-4C0C-AB4D-4CB475E53AD0}"/>
              </a:ext>
            </a:extLst>
          </p:cNvPr>
          <p:cNvSpPr/>
          <p:nvPr/>
        </p:nvSpPr>
        <p:spPr>
          <a:xfrm>
            <a:off x="692695" y="979170"/>
            <a:ext cx="5616029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수리 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후 동일 문제 재발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경험 비율은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10.2%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동일 문제 재발 비율이 낮은 사업소는 캐딜락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(0.0%)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(2.2%)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D33A996E-89F4-4847-BBE7-3F7BB0565EA3}"/>
              </a:ext>
            </a:extLst>
          </p:cNvPr>
          <p:cNvSpPr/>
          <p:nvPr/>
        </p:nvSpPr>
        <p:spPr>
          <a:xfrm>
            <a:off x="485032" y="10247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4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36A901-00ED-990C-36A8-8E0E9F1F6CAC}"/>
              </a:ext>
            </a:extLst>
          </p:cNvPr>
          <p:cNvSpPr txBox="1"/>
          <p:nvPr/>
        </p:nvSpPr>
        <p:spPr>
          <a:xfrm>
            <a:off x="565150" y="6250782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</a:t>
            </a:r>
            <a:r>
              <a:rPr lang="en-US" altLang="ko-KR" sz="1200" dirty="0"/>
              <a:t>/</a:t>
            </a:r>
            <a:r>
              <a:rPr lang="ko-KR" altLang="en-US" sz="1200" dirty="0"/>
              <a:t>수리 후 같은 문제가 </a:t>
            </a:r>
            <a:r>
              <a:rPr lang="ko-KR" altLang="en-US" sz="1200"/>
              <a:t>재발했다</a:t>
            </a:r>
            <a:r>
              <a:rPr lang="en-US" altLang="ko-KR" sz="120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3182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서비스 비용 결제 과정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861980E-E73D-4DE2-8C81-77E6B6C5C984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05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31117C93-6757-9E61-C065-49E01E78B5A1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893468"/>
          <a:ext cx="5727700" cy="403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정비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수리 비용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만원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GM Korea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41.3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Hyundai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44.9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Kia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(440)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45.3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Ssangyong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47.4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Toyota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51.2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Renault Korea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Honda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66.6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Ford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68.6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Volkswagen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69.2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MINI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71.4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Nissan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76.4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Peugeot</a:t>
                      </a:r>
                    </a:p>
                  </a:txBody>
                  <a:tcPr marL="13716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(144)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81.3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82.8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48.8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98.2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50A7837C-06FB-1182-82AA-469507CDFC34}"/>
              </a:ext>
            </a:extLst>
          </p:cNvPr>
          <p:cNvSpPr/>
          <p:nvPr/>
        </p:nvSpPr>
        <p:spPr>
          <a:xfrm>
            <a:off x="484347" y="2616095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19]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회당 정비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수리비용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작은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2B65C01-DADC-EE45-6F8F-D80A2D8DB6D8}"/>
              </a:ext>
            </a:extLst>
          </p:cNvPr>
          <p:cNvSpPr/>
          <p:nvPr/>
        </p:nvSpPr>
        <p:spPr>
          <a:xfrm>
            <a:off x="692695" y="1581281"/>
            <a:ext cx="5616029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회 평균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비용은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82.8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만원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한국지엠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41.3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만원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,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현대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(44.9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만원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기아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(45.3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만원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순으로 비용이 적게 듦 </a:t>
            </a:r>
            <a:b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수입 브랜드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중에선 토요타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(51.2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만원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가 유일하게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Top 5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에 랭크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49912F35-6BD3-4821-EF37-05DECA185A03}"/>
              </a:ext>
            </a:extLst>
          </p:cNvPr>
          <p:cNvSpPr/>
          <p:nvPr/>
        </p:nvSpPr>
        <p:spPr>
          <a:xfrm>
            <a:off x="485032" y="16343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F1836-BC14-AFD4-610B-705638ED8350}"/>
              </a:ext>
            </a:extLst>
          </p:cNvPr>
          <p:cNvSpPr txBox="1"/>
          <p:nvPr/>
        </p:nvSpPr>
        <p:spPr>
          <a:xfrm>
            <a:off x="497048" y="6925842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정비소에서 정비를 받으셨을 때 지불한 총 정비 비용은 대략 얼마였습니까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3843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471646" y="194438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20]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수리비 할인 </a:t>
            </a: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경험률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표 47">
            <a:extLst>
              <a:ext uri="{FF2B5EF4-FFF2-40B4-BE49-F238E27FC236}">
                <a16:creationId xmlns:a16="http://schemas.microsoft.com/office/drawing/2014/main" id="{31405F39-0D7A-43DE-ADE2-1D093E4C2018}"/>
              </a:ext>
            </a:extLst>
          </p:cNvPr>
          <p:cNvGraphicFramePr>
            <a:graphicFrameLocks noGrp="1"/>
          </p:cNvGraphicFramePr>
          <p:nvPr/>
        </p:nvGraphicFramePr>
        <p:xfrm>
          <a:off x="558800" y="2217618"/>
          <a:ext cx="5727700" cy="428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수리비 할인 </a:t>
                      </a: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경험률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Nissan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36.1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Porsche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GM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33.8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Jaguar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Ssangyong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29.7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Renault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29.4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Ford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29.4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Infiniti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29.3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28.9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MINI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27.4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3843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Peugeot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(144)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26.4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141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BMW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26.3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7298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Mercedes-Benz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(1,354)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25.8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98838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27.0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24.9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5" name="직사각형 4">
            <a:extLst>
              <a:ext uri="{FF2B5EF4-FFF2-40B4-BE49-F238E27FC236}">
                <a16:creationId xmlns:a16="http://schemas.microsoft.com/office/drawing/2014/main" id="{9CAEB1DA-CDBF-431E-A22F-91EF47B7FD61}"/>
              </a:ext>
            </a:extLst>
          </p:cNvPr>
          <p:cNvSpPr/>
          <p:nvPr/>
        </p:nvSpPr>
        <p:spPr>
          <a:xfrm>
            <a:off x="683171" y="879794"/>
            <a:ext cx="5616029" cy="823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비용 할인 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경험률은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25.4%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</a:b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할인 경험률이 가장 높은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사업소는 닛산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36.1%),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그 다음은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포르쉐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(34.1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%)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endParaRPr lang="en-US" altLang="ko-KR" sz="1200" kern="100" spc="-7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국산차 중엔 한국지엠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(33.8%),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쌍용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(29.7%),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르노코리아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(29.4%)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가 높았음</a:t>
            </a:r>
            <a:endParaRPr lang="ko-KR" altLang="en-US" sz="13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AA8B4054-D3B6-4515-A3F5-11502748C0F6}"/>
              </a:ext>
            </a:extLst>
          </p:cNvPr>
          <p:cNvSpPr/>
          <p:nvPr/>
        </p:nvSpPr>
        <p:spPr>
          <a:xfrm>
            <a:off x="485032" y="9231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7FCFA0-6BA7-2CF5-853E-04353734B5EF}"/>
              </a:ext>
            </a:extLst>
          </p:cNvPr>
          <p:cNvSpPr txBox="1"/>
          <p:nvPr/>
        </p:nvSpPr>
        <p:spPr>
          <a:xfrm>
            <a:off x="471646" y="6497855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그 정비소를 최근에 방문했을 때</a:t>
            </a:r>
            <a:r>
              <a:rPr lang="en-US" altLang="ko-KR" sz="1200" dirty="0"/>
              <a:t>, </a:t>
            </a:r>
            <a:r>
              <a:rPr lang="ko-KR" altLang="en-US" sz="1200" dirty="0"/>
              <a:t>수리 비용을 할인해 </a:t>
            </a:r>
            <a:r>
              <a:rPr lang="ko-KR" altLang="en-US" sz="1200"/>
              <a:t>주었다</a:t>
            </a:r>
            <a:r>
              <a:rPr lang="en-US" altLang="ko-KR" sz="120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826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BCAD53EC-75C5-428E-A88A-3246D3059257}"/>
              </a:ext>
            </a:extLst>
          </p:cNvPr>
          <p:cNvSpPr/>
          <p:nvPr/>
        </p:nvSpPr>
        <p:spPr>
          <a:xfrm>
            <a:off x="485032" y="16343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8CC65B2F-3CDC-4A9C-8640-810B53590C7F}"/>
              </a:ext>
            </a:extLst>
          </p:cNvPr>
          <p:cNvSpPr/>
          <p:nvPr/>
        </p:nvSpPr>
        <p:spPr>
          <a:xfrm>
            <a:off x="484347" y="1947919"/>
            <a:ext cx="5902394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1] 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예약방법 구성 비율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(%)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D6C7344-7455-4C47-A005-8A2974AAB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456605"/>
              </p:ext>
            </p:extLst>
          </p:nvPr>
        </p:nvGraphicFramePr>
        <p:xfrm>
          <a:off x="571501" y="2225471"/>
          <a:ext cx="5714999" cy="14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2070">
                  <a:extLst>
                    <a:ext uri="{9D8B030D-6E8A-4147-A177-3AD203B41FA5}">
                      <a16:colId xmlns:a16="http://schemas.microsoft.com/office/drawing/2014/main" val="2712998359"/>
                    </a:ext>
                  </a:extLst>
                </a:gridCol>
                <a:gridCol w="1237643">
                  <a:extLst>
                    <a:ext uri="{9D8B030D-6E8A-4147-A177-3AD203B41FA5}">
                      <a16:colId xmlns:a16="http://schemas.microsoft.com/office/drawing/2014/main" val="1891883382"/>
                    </a:ext>
                  </a:extLst>
                </a:gridCol>
                <a:gridCol w="1237643">
                  <a:extLst>
                    <a:ext uri="{9D8B030D-6E8A-4147-A177-3AD203B41FA5}">
                      <a16:colId xmlns:a16="http://schemas.microsoft.com/office/drawing/2014/main" val="606183308"/>
                    </a:ext>
                  </a:extLst>
                </a:gridCol>
                <a:gridCol w="1237643">
                  <a:extLst>
                    <a:ext uri="{9D8B030D-6E8A-4147-A177-3AD203B41FA5}">
                      <a16:colId xmlns:a16="http://schemas.microsoft.com/office/drawing/2014/main" val="100913072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예약 방법</a:t>
                      </a: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7931"/>
                  </a:ext>
                </a:extLst>
              </a:tr>
              <a:tr h="198000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48499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전화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76.6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76.4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76.6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803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온라인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18.8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16.0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19.4</a:t>
                      </a:r>
                      <a:endParaRPr lang="ko-KR" altLang="en-US" sz="1100" kern="100" spc="-70" baseline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4776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다른 사람</a:t>
                      </a: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영업사원 등</a:t>
                      </a: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이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603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방문 예약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2.1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74626"/>
                  </a:ext>
                </a:extLst>
              </a:tr>
            </a:tbl>
          </a:graphicData>
        </a:graphic>
      </p:graphicFrame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5302849"/>
            <a:ext cx="5902394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2] 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전화 </a:t>
            </a:r>
            <a:r>
              <a:rPr lang="ko-KR" altLang="ko-KR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예약시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통화시도 횟수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(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적은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47FF1A9A-1AA4-44FD-B2DB-EA247CA16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7396"/>
              </p:ext>
            </p:extLst>
          </p:nvPr>
        </p:nvGraphicFramePr>
        <p:xfrm>
          <a:off x="585356" y="5593101"/>
          <a:ext cx="5727700" cy="378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통화 횟수</a:t>
                      </a: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회</a:t>
                      </a: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(169)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1.22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(213)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1.23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(268)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(244)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Jeep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(167)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1.38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(230)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1.42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1.43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(400)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1.47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(107)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1.66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(1,034)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1.67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(83)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1.68</a:t>
                      </a:r>
                      <a:endParaRPr lang="ko-KR" altLang="en-US" sz="11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(5,795) 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1.71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(966)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1.96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(4,829)</a:t>
                      </a:r>
                      <a:endParaRPr lang="ko-KR" altLang="en-US" sz="95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1.67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11" name="직사각형 10">
            <a:extLst>
              <a:ext uri="{FF2B5EF4-FFF2-40B4-BE49-F238E27FC236}">
                <a16:creationId xmlns:a16="http://schemas.microsoft.com/office/drawing/2014/main" id="{C9E220D4-EB13-4F39-B1F1-FEAB055302D4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 과정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A2C14AA-EAE0-481D-9C79-6F51DAD07942}"/>
              </a:ext>
            </a:extLst>
          </p:cNvPr>
          <p:cNvSpPr/>
          <p:nvPr/>
        </p:nvSpPr>
        <p:spPr>
          <a:xfrm>
            <a:off x="692696" y="1614492"/>
            <a:ext cx="3429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 방법은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전화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76.6%</a:t>
            </a:r>
            <a:r>
              <a: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온라인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18.8%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43256BD-CAC2-4C94-91EC-653A96CD1F13}"/>
              </a:ext>
            </a:extLst>
          </p:cNvPr>
          <p:cNvSpPr/>
          <p:nvPr/>
        </p:nvSpPr>
        <p:spPr>
          <a:xfrm>
            <a:off x="689068" y="4398296"/>
            <a:ext cx="5838824" cy="869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전화예약을 위한 통화 시도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횟수는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1.7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이며</a:t>
            </a:r>
            <a:r>
              <a: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첫 통화로 예약 </a:t>
            </a:r>
            <a:r>
              <a:rPr lang="ko-KR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성공률은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64.1%</a:t>
            </a:r>
            <a:r>
              <a:rPr lang="ko-KR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임</a:t>
            </a:r>
            <a:endParaRPr lang="en-US" altLang="ko-KR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예약 통화 시도 횟수는 볼보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(1.22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와 렉서스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(1.23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가 적음</a:t>
            </a:r>
            <a:endParaRPr lang="en-US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첫 통화 예약 성공률이 높은 사업소는 렉서스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(84.8%)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와 볼보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(83.9%)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임</a:t>
            </a:r>
            <a:endParaRPr lang="ko-KR" altLang="ko-KR" sz="14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3590EFE7-5633-4CBE-99A8-40D10E5E6AE9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01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9482032E-1D76-4E0D-AFB1-BD5168492363}"/>
              </a:ext>
            </a:extLst>
          </p:cNvPr>
          <p:cNvSpPr/>
          <p:nvPr/>
        </p:nvSpPr>
        <p:spPr>
          <a:xfrm>
            <a:off x="485032" y="4454952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B421EC-BFF0-D183-6034-18E345E53220}"/>
              </a:ext>
            </a:extLst>
          </p:cNvPr>
          <p:cNvSpPr txBox="1"/>
          <p:nvPr/>
        </p:nvSpPr>
        <p:spPr>
          <a:xfrm>
            <a:off x="484347" y="9423498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 예약을 하려고 몇 번이나 전화를 거셔야 했습니까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80DD68-C4D9-8010-BBC0-BDEA67FA86F2}"/>
              </a:ext>
            </a:extLst>
          </p:cNvPr>
          <p:cNvSpPr txBox="1"/>
          <p:nvPr/>
        </p:nvSpPr>
        <p:spPr>
          <a:xfrm>
            <a:off x="440783" y="3726261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 </a:t>
            </a:r>
            <a:r>
              <a:rPr lang="ko-KR" altLang="en-US" sz="1200" dirty="0" err="1"/>
              <a:t>예약시</a:t>
            </a:r>
            <a:r>
              <a:rPr lang="ko-KR" altLang="en-US" sz="1200" dirty="0"/>
              <a:t> 이용하셨던 방법은 무엇입니까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2374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24CE4851-74B8-466E-91A9-12AC3382D468}"/>
              </a:ext>
            </a:extLst>
          </p:cNvPr>
          <p:cNvGraphicFramePr>
            <a:graphicFrameLocks noGrp="1"/>
          </p:cNvGraphicFramePr>
          <p:nvPr/>
        </p:nvGraphicFramePr>
        <p:xfrm>
          <a:off x="565150" y="2083345"/>
          <a:ext cx="5727700" cy="403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불만 제기 비율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Infiniti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Ssangyong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Mercedes-Benz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(1,354)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Ford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Volkswagen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Renault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11.2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Audi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MINI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14.4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8C89FEC7-5E7A-4006-9086-F2D519A1C86F}"/>
              </a:ext>
            </a:extLst>
          </p:cNvPr>
          <p:cNvSpPr/>
          <p:nvPr/>
        </p:nvSpPr>
        <p:spPr>
          <a:xfrm>
            <a:off x="477996" y="180597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21]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불만 제기 비율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B684E7C-FD73-4E0F-B789-BA4D8C0D5DAB}"/>
              </a:ext>
            </a:extLst>
          </p:cNvPr>
          <p:cNvSpPr/>
          <p:nvPr/>
        </p:nvSpPr>
        <p:spPr>
          <a:xfrm>
            <a:off x="713542" y="891604"/>
            <a:ext cx="5616029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소비자 불만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제기율은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12.6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%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불만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제기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비율이 낮은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사업소는 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(4.8%)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와 토요타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(6.4%)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b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국내 브랜드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중에선 쌍용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(9.3%)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이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제일 낮음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8564D47E-0F12-451F-A6A2-764D4A8B0C01}"/>
              </a:ext>
            </a:extLst>
          </p:cNvPr>
          <p:cNvSpPr/>
          <p:nvPr/>
        </p:nvSpPr>
        <p:spPr>
          <a:xfrm>
            <a:off x="496553" y="93347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0C145E-BEA2-14A1-4BDF-B4AD3C8EC528}"/>
              </a:ext>
            </a:extLst>
          </p:cNvPr>
          <p:cNvSpPr txBox="1"/>
          <p:nvPr/>
        </p:nvSpPr>
        <p:spPr>
          <a:xfrm>
            <a:off x="477996" y="6115345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지난 </a:t>
            </a:r>
            <a:r>
              <a:rPr lang="en-US" altLang="ko-KR" sz="1200" dirty="0"/>
              <a:t>1</a:t>
            </a:r>
            <a:r>
              <a:rPr lang="ko-KR" altLang="en-US" sz="1200" dirty="0"/>
              <a:t>년간 정비</a:t>
            </a:r>
            <a:r>
              <a:rPr lang="en-US" altLang="ko-KR" sz="1200" dirty="0"/>
              <a:t>/</a:t>
            </a:r>
            <a:r>
              <a:rPr lang="ko-KR" altLang="en-US" sz="1200" dirty="0"/>
              <a:t>수리 결과에 대해 불만을 제기한 적이 있다</a:t>
            </a:r>
            <a:r>
              <a:rPr lang="en-US" altLang="ko-KR" sz="1200" dirty="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90985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출고 과정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861980E-E73D-4DE2-8C81-77E6B6C5C984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06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96C53B8E-0610-1663-0AB4-2539ED30F8C0}"/>
              </a:ext>
            </a:extLst>
          </p:cNvPr>
          <p:cNvGraphicFramePr>
            <a:graphicFrameLocks noGrp="1"/>
          </p:cNvGraphicFramePr>
          <p:nvPr/>
        </p:nvGraphicFramePr>
        <p:xfrm>
          <a:off x="565150" y="2807245"/>
          <a:ext cx="5727700" cy="428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무상 </a:t>
                      </a:r>
                      <a:r>
                        <a:rPr lang="ko-KR" altLang="en-US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서비스 경험률</a:t>
                      </a:r>
                      <a:endParaRPr lang="en-US" altLang="ko-KR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76.2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75.6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Lincoln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(103)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73.0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Renault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70.4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Mercedes-Benz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(1,354)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69.1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Porsche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(90)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68.9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Ssangyong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(797)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67.5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66.8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66.3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Hyundai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(269)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66.0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Jeep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65.5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Jaguar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Audi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(496)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64.0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029442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63.5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62.9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63.6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id="{78B1354B-1580-584C-1487-B262B0CF2409}"/>
              </a:ext>
            </a:extLst>
          </p:cNvPr>
          <p:cNvSpPr/>
          <p:nvPr/>
        </p:nvSpPr>
        <p:spPr>
          <a:xfrm>
            <a:off x="477996" y="252987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22]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무상서비스 받은 비율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%)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7EF3513-88E0-815C-E20C-F6E8729B2DEC}"/>
              </a:ext>
            </a:extLst>
          </p:cNvPr>
          <p:cNvSpPr/>
          <p:nvPr/>
        </p:nvSpPr>
        <p:spPr>
          <a:xfrm>
            <a:off x="713542" y="1615504"/>
            <a:ext cx="5616029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출고 과정에서 무상 서비스를 받은 비율은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63.5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%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무상서비스 비율이 높은 사업소는 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(76.2%),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혼다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(75.6%),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링컨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(73.0%)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b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국내 브랜드 중엔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르노코리아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(70.4%)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가 제일 높음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31BB240-8B9B-346D-7CCB-1E3081C1090D}"/>
              </a:ext>
            </a:extLst>
          </p:cNvPr>
          <p:cNvSpPr/>
          <p:nvPr/>
        </p:nvSpPr>
        <p:spPr>
          <a:xfrm>
            <a:off x="496553" y="165737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EBB9AD-0BD8-BE55-B9F5-D18D3A0A11D9}"/>
              </a:ext>
            </a:extLst>
          </p:cNvPr>
          <p:cNvSpPr txBox="1"/>
          <p:nvPr/>
        </p:nvSpPr>
        <p:spPr>
          <a:xfrm>
            <a:off x="490697" y="7091245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200" dirty="0"/>
              <a:t>Q: </a:t>
            </a:r>
            <a:r>
              <a:rPr lang="ko-KR" altLang="en-US" sz="1200" dirty="0"/>
              <a:t>요청하지 않은 서비스</a:t>
            </a:r>
            <a:r>
              <a:rPr lang="en-US" altLang="ko-KR" sz="1200" dirty="0"/>
              <a:t>/</a:t>
            </a:r>
            <a:r>
              <a:rPr lang="ko-KR" altLang="en-US" sz="1200" dirty="0"/>
              <a:t>점검을 추가</a:t>
            </a:r>
            <a:r>
              <a:rPr lang="en-US" altLang="ko-KR" sz="1200" dirty="0"/>
              <a:t>(</a:t>
            </a:r>
            <a:r>
              <a:rPr lang="ko-KR" altLang="en-US" sz="1200" dirty="0"/>
              <a:t>무료</a:t>
            </a:r>
            <a:r>
              <a:rPr lang="en-US" altLang="ko-KR" sz="1200" dirty="0"/>
              <a:t>)</a:t>
            </a:r>
            <a:r>
              <a:rPr lang="ko-KR" altLang="en-US" sz="1200" dirty="0"/>
              <a:t>로 해줬다</a:t>
            </a:r>
            <a:r>
              <a:rPr lang="en-US" altLang="ko-KR" sz="1200" dirty="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46681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448609" y="194438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23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] 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소비자가 받고 싶은 무상 서비스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%)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CAEB1DA-CDBF-431E-A22F-91EF47B7FD61}"/>
              </a:ext>
            </a:extLst>
          </p:cNvPr>
          <p:cNvSpPr/>
          <p:nvPr/>
        </p:nvSpPr>
        <p:spPr>
          <a:xfrm>
            <a:off x="683172" y="879794"/>
            <a:ext cx="5503472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소비자가 가장 받고 싶은 무상 서비스는 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‘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전체적인 차량점검</a:t>
            </a:r>
            <a:r>
              <a:rPr lang="en-US" altLang="ko-KR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’(28.6%)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오일류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교체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보충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(15.0%),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에어컨 필터 교체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11.4%)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도 많이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원함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많이 받은 서비스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1, 3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위인 공기압 체크와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워셔액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n-ea"/>
                <a:cs typeface="Times New Roman" panose="02020603050405020304" pitchFamily="18" charset="0"/>
              </a:rPr>
              <a:t>냉각수 보충은 선호도 최하위 </a:t>
            </a:r>
            <a:endParaRPr lang="ko-KR" altLang="en-US" sz="13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AA8B4054-D3B6-4515-A3F5-11502748C0F6}"/>
              </a:ext>
            </a:extLst>
          </p:cNvPr>
          <p:cNvSpPr/>
          <p:nvPr/>
        </p:nvSpPr>
        <p:spPr>
          <a:xfrm>
            <a:off x="485032" y="923186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BF0B7-6436-F0C9-27BD-0E27972CDBB8}"/>
              </a:ext>
            </a:extLst>
          </p:cNvPr>
          <p:cNvSpPr txBox="1"/>
          <p:nvPr/>
        </p:nvSpPr>
        <p:spPr>
          <a:xfrm>
            <a:off x="458943" y="6337999"/>
            <a:ext cx="588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200" dirty="0"/>
              <a:t>Q: </a:t>
            </a:r>
            <a:r>
              <a:rPr lang="ko-KR" altLang="en-US" sz="1200" dirty="0"/>
              <a:t>귀하께서 향후에 가장 받고 싶은 무료 서비스</a:t>
            </a:r>
            <a:r>
              <a:rPr lang="en-US" altLang="ko-KR" sz="1200" dirty="0"/>
              <a:t>/</a:t>
            </a:r>
            <a:r>
              <a:rPr lang="ko-KR" altLang="en-US" sz="1200" dirty="0"/>
              <a:t>점검 내용을 </a:t>
            </a:r>
            <a:r>
              <a:rPr lang="ko-KR" altLang="en-US" sz="1200"/>
              <a:t>하나만 선택해 주십시오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AC77B013-824A-4568-9112-C76986D2B274}"/>
              </a:ext>
            </a:extLst>
          </p:cNvPr>
          <p:cNvGraphicFramePr>
            <a:graphicFrameLocks noGrp="1"/>
          </p:cNvGraphicFramePr>
          <p:nvPr/>
        </p:nvGraphicFramePr>
        <p:xfrm>
          <a:off x="519889" y="2222600"/>
          <a:ext cx="5746749" cy="411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349">
                  <a:extLst>
                    <a:ext uri="{9D8B030D-6E8A-4147-A177-3AD203B41FA5}">
                      <a16:colId xmlns:a16="http://schemas.microsoft.com/office/drawing/2014/main" val="2718598421"/>
                    </a:ext>
                  </a:extLst>
                </a:gridCol>
                <a:gridCol w="1942550">
                  <a:extLst>
                    <a:ext uri="{9D8B030D-6E8A-4147-A177-3AD203B41FA5}">
                      <a16:colId xmlns:a16="http://schemas.microsoft.com/office/drawing/2014/main" val="2712998359"/>
                    </a:ext>
                  </a:extLst>
                </a:gridCol>
                <a:gridCol w="1087950">
                  <a:extLst>
                    <a:ext uri="{9D8B030D-6E8A-4147-A177-3AD203B41FA5}">
                      <a16:colId xmlns:a16="http://schemas.microsoft.com/office/drawing/2014/main" val="1891883382"/>
                    </a:ext>
                  </a:extLst>
                </a:gridCol>
                <a:gridCol w="1087950">
                  <a:extLst>
                    <a:ext uri="{9D8B030D-6E8A-4147-A177-3AD203B41FA5}">
                      <a16:colId xmlns:a16="http://schemas.microsoft.com/office/drawing/2014/main" val="606183308"/>
                    </a:ext>
                  </a:extLst>
                </a:gridCol>
                <a:gridCol w="1087950">
                  <a:extLst>
                    <a:ext uri="{9D8B030D-6E8A-4147-A177-3AD203B41FA5}">
                      <a16:colId xmlns:a16="http://schemas.microsoft.com/office/drawing/2014/main" val="1009130722"/>
                    </a:ext>
                  </a:extLst>
                </a:gridCol>
              </a:tblGrid>
              <a:tr h="293279">
                <a:tc row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무상 서비스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7931"/>
                  </a:ext>
                </a:extLst>
              </a:tr>
              <a:tr h="230433">
                <a:tc vMerge="1"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alt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(N)</a:t>
                      </a:r>
                      <a:endParaRPr lang="ko-KR" alt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484995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전체적인 차량 점검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28.6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32.0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27.5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80361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오일류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엔진오일 등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교체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보충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15.0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13.7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47760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에어컨 필터 교체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11.4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11.1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655008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엔진룸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청소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20386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실내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외 세차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44596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와이퍼 교체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630465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실내 공기청정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방충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항균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탈취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65926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판촉물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기념품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액세서리 제공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66969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타이어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휠 코팅 및 세정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95124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타이어 공기압 체크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보충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60331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워셔액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냉각수 보충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74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066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11D1AED-4802-9A3E-2DE4-4A9EA1388F03}"/>
              </a:ext>
            </a:extLst>
          </p:cNvPr>
          <p:cNvSpPr/>
          <p:nvPr/>
        </p:nvSpPr>
        <p:spPr>
          <a:xfrm>
            <a:off x="459141" y="1914635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24]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출고 과정에서 받은 무상서비스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%)</a:t>
            </a:r>
            <a:endParaRPr lang="en-US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2643A15-DA0C-A99C-C4AE-4458FDD7ECD6}"/>
              </a:ext>
            </a:extLst>
          </p:cNvPr>
          <p:cNvSpPr/>
          <p:nvPr/>
        </p:nvSpPr>
        <p:spPr>
          <a:xfrm>
            <a:off x="655283" y="873194"/>
            <a:ext cx="5795418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실제로 가장 많이 받은 무상 서비스는 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‘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타이어 공기압 체크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’(60.6%)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임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전체적인 차량 점검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,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워셔액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냉각수 보충 서비스도 많이 받음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국산차는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엔진룸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청소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수입차는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오일류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교체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충전 비율이 상대적으로 높음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850501F6-45AE-BB0A-427C-A114A520343E}"/>
              </a:ext>
            </a:extLst>
          </p:cNvPr>
          <p:cNvSpPr/>
          <p:nvPr/>
        </p:nvSpPr>
        <p:spPr>
          <a:xfrm>
            <a:off x="470654" y="915771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4F219-4E3E-9DA0-A908-8CB56A8706C1}"/>
              </a:ext>
            </a:extLst>
          </p:cNvPr>
          <p:cNvSpPr txBox="1"/>
          <p:nvPr/>
        </p:nvSpPr>
        <p:spPr>
          <a:xfrm>
            <a:off x="509551" y="6381521"/>
            <a:ext cx="572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200" dirty="0"/>
              <a:t>Q: </a:t>
            </a:r>
            <a:r>
              <a:rPr lang="ko-KR" altLang="en-US" sz="1200" dirty="0"/>
              <a:t>가장 최근에 방문한 그 정비소에서 받은 무료 서비스</a:t>
            </a:r>
            <a:r>
              <a:rPr lang="en-US" altLang="ko-KR" sz="1200" dirty="0"/>
              <a:t>/</a:t>
            </a:r>
            <a:r>
              <a:rPr lang="ko-KR" altLang="en-US" sz="1200" dirty="0"/>
              <a:t>점검 내용을 모두 선택해 주십시오</a:t>
            </a:r>
            <a:r>
              <a:rPr lang="en-US" altLang="ko-KR" sz="1200" dirty="0"/>
              <a:t>.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DB5BB51-59BC-13F8-585B-301514B88F5C}"/>
              </a:ext>
            </a:extLst>
          </p:cNvPr>
          <p:cNvGraphicFramePr>
            <a:graphicFrameLocks noGrp="1"/>
          </p:cNvGraphicFramePr>
          <p:nvPr/>
        </p:nvGraphicFramePr>
        <p:xfrm>
          <a:off x="557212" y="2193686"/>
          <a:ext cx="5743575" cy="4187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2082">
                  <a:extLst>
                    <a:ext uri="{9D8B030D-6E8A-4147-A177-3AD203B41FA5}">
                      <a16:colId xmlns:a16="http://schemas.microsoft.com/office/drawing/2014/main" val="2712998359"/>
                    </a:ext>
                  </a:extLst>
                </a:gridCol>
                <a:gridCol w="1243831">
                  <a:extLst>
                    <a:ext uri="{9D8B030D-6E8A-4147-A177-3AD203B41FA5}">
                      <a16:colId xmlns:a16="http://schemas.microsoft.com/office/drawing/2014/main" val="1891883382"/>
                    </a:ext>
                  </a:extLst>
                </a:gridCol>
                <a:gridCol w="1243831">
                  <a:extLst>
                    <a:ext uri="{9D8B030D-6E8A-4147-A177-3AD203B41FA5}">
                      <a16:colId xmlns:a16="http://schemas.microsoft.com/office/drawing/2014/main" val="606183308"/>
                    </a:ext>
                  </a:extLst>
                </a:gridCol>
                <a:gridCol w="1243831">
                  <a:extLst>
                    <a:ext uri="{9D8B030D-6E8A-4147-A177-3AD203B41FA5}">
                      <a16:colId xmlns:a16="http://schemas.microsoft.com/office/drawing/2014/main" val="1009130722"/>
                    </a:ext>
                  </a:extLst>
                </a:gridCol>
              </a:tblGrid>
              <a:tr h="279189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무상 서비스</a:t>
                      </a: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17931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전체</a:t>
                      </a:r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(N)</a:t>
                      </a:r>
                      <a:endParaRPr lang="ko-KR" altLang="en-US" sz="9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484995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서비스 비경험자</a:t>
                      </a:r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(N)</a:t>
                      </a:r>
                      <a:endParaRPr lang="ko-KR" altLang="en-US" sz="9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(3,507)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(867)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(2,640)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42956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서비스 경험자</a:t>
                      </a:r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(N)</a:t>
                      </a:r>
                      <a:endParaRPr lang="ko-KR" alt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2865" marR="62865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(5,414)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(1,284)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(4,130)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165520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타이어 공기압 체크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보충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60.6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60.1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80361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전체적인 차량 점검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57.1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54.3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57.9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47760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워셔액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냉각수 보충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47.5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49.5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46.9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655008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오일류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엔진오일 등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교체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보충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33.6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20.6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37.6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20386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엔진룸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청소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16.7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23.1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14.7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44596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에어컨 필터 교체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16.0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18.0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630465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실내 공기청정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방충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항균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탈취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13.1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65926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판촉물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기념품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액세서리 제공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7.5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66969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와이퍼 교체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10.9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4.8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12.8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95124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실내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외 세차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8.7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9.7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60331"/>
                  </a:ext>
                </a:extLst>
              </a:tr>
              <a:tr h="279189"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타이어</a:t>
                      </a:r>
                      <a:r>
                        <a:rPr lang="en-US" altLang="ko-KR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altLang="en-US" sz="1000" b="0" kern="100" spc="-2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휠 코팅 및 세정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5.1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  <a:cs typeface="+mn-cs"/>
                        </a:rPr>
                        <a:t>6.8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74626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F04F9553-ABAC-A359-1E2E-EC8AC8D68C07}"/>
              </a:ext>
            </a:extLst>
          </p:cNvPr>
          <p:cNvSpPr/>
          <p:nvPr/>
        </p:nvSpPr>
        <p:spPr>
          <a:xfrm>
            <a:off x="568577" y="3018875"/>
            <a:ext cx="5727700" cy="336264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081734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24CE4851-74B8-466E-91A9-12AC3382D468}"/>
              </a:ext>
            </a:extLst>
          </p:cNvPr>
          <p:cNvGraphicFramePr>
            <a:graphicFrameLocks noGrp="1"/>
          </p:cNvGraphicFramePr>
          <p:nvPr/>
        </p:nvGraphicFramePr>
        <p:xfrm>
          <a:off x="565150" y="2083345"/>
          <a:ext cx="5727700" cy="428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문제 해결 확인 연락 비율</a:t>
                      </a:r>
                      <a:endParaRPr lang="en-US" altLang="ko-KR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Lexus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(304)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87.9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Volvo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86.9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Toyota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(346)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84.5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Audi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(496)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83.7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Lincoln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(103)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81.7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Jaguar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81.1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BMW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(1,505)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81.0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GM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(350)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80.6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Ford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(272)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79.4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Mercedes-Benz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(1,354)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79.0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Jeep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(196)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78.8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Renault Korea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(229)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78.4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Honda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(289)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78.4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083317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78.3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73.9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79.8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8C89FEC7-5E7A-4006-9086-F2D519A1C86F}"/>
              </a:ext>
            </a:extLst>
          </p:cNvPr>
          <p:cNvSpPr/>
          <p:nvPr/>
        </p:nvSpPr>
        <p:spPr>
          <a:xfrm>
            <a:off x="477996" y="1805972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25]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서비스 만족 여부 문의 받은 비율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%)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B684E7C-FD73-4E0F-B789-BA4D8C0D5DAB}"/>
              </a:ext>
            </a:extLst>
          </p:cNvPr>
          <p:cNvSpPr/>
          <p:nvPr/>
        </p:nvSpPr>
        <p:spPr>
          <a:xfrm>
            <a:off x="713542" y="891604"/>
            <a:ext cx="5616029" cy="806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 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후 만족</a:t>
            </a:r>
            <a:r>
              <a:rPr lang="en-US" altLang="ko-KR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문제 해결</a:t>
            </a:r>
            <a:r>
              <a:rPr lang="en-US" altLang="ko-KR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여부 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확인차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연락 받은 </a:t>
            </a:r>
            <a:r>
              <a:rPr lang="ko-KR" altLang="en-US" sz="13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비율은 </a:t>
            </a:r>
            <a:r>
              <a:rPr lang="en-US" altLang="ko-KR" sz="1300" b="1" u="sng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78.3</a:t>
            </a:r>
            <a:r>
              <a:rPr lang="en-US" altLang="ko-KR" sz="1300" b="1" u="sng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%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연락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비율이 높은 사업소는 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(87.9%),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(86.9%),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토요타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(84.5%)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b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국내 브랜드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중에선 한국지엠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(80.6%)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이 제일 높음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8564D47E-0F12-451F-A6A2-764D4A8B0C01}"/>
              </a:ext>
            </a:extLst>
          </p:cNvPr>
          <p:cNvSpPr/>
          <p:nvPr/>
        </p:nvSpPr>
        <p:spPr>
          <a:xfrm>
            <a:off x="496553" y="93347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4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0C145E-BEA2-14A1-4BDF-B4AD3C8EC528}"/>
              </a:ext>
            </a:extLst>
          </p:cNvPr>
          <p:cNvSpPr txBox="1"/>
          <p:nvPr/>
        </p:nvSpPr>
        <p:spPr>
          <a:xfrm>
            <a:off x="477996" y="6367345"/>
            <a:ext cx="6018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200"/>
              <a:t>Q </a:t>
            </a:r>
            <a:r>
              <a:rPr lang="ko-KR" altLang="en-US" sz="1200" dirty="0"/>
              <a:t>정비</a:t>
            </a:r>
            <a:r>
              <a:rPr lang="en-US" altLang="ko-KR" sz="1200" dirty="0"/>
              <a:t>/</a:t>
            </a:r>
            <a:r>
              <a:rPr lang="ko-KR" altLang="en-US" sz="1200" dirty="0"/>
              <a:t>수리 후 서비스에 만족했는지</a:t>
            </a:r>
            <a:r>
              <a:rPr lang="en-US" altLang="ko-KR" sz="1200" dirty="0"/>
              <a:t>(</a:t>
            </a:r>
            <a:r>
              <a:rPr lang="ko-KR" altLang="en-US" sz="1200" dirty="0"/>
              <a:t>문제가 없는지</a:t>
            </a:r>
            <a:r>
              <a:rPr lang="en-US" altLang="ko-KR" sz="1200" dirty="0"/>
              <a:t>)</a:t>
            </a:r>
            <a:r>
              <a:rPr lang="ko-KR" altLang="en-US" sz="1200" dirty="0"/>
              <a:t>를 묻는 연락</a:t>
            </a:r>
            <a:r>
              <a:rPr lang="en-US" altLang="ko-KR" sz="1200" dirty="0"/>
              <a:t>(</a:t>
            </a:r>
            <a:r>
              <a:rPr lang="ko-KR" altLang="en-US" sz="1200" dirty="0"/>
              <a:t>전화</a:t>
            </a:r>
            <a:r>
              <a:rPr lang="en-US" altLang="ko-KR" sz="1200" dirty="0"/>
              <a:t>, </a:t>
            </a:r>
            <a:r>
              <a:rPr lang="ko-KR" altLang="en-US" sz="1200" dirty="0"/>
              <a:t>문자</a:t>
            </a:r>
            <a:r>
              <a:rPr lang="en-US" altLang="ko-KR" sz="1200" dirty="0"/>
              <a:t>/</a:t>
            </a:r>
            <a:r>
              <a:rPr lang="ko-KR" altLang="en-US" sz="1200" dirty="0"/>
              <a:t>카톡</a:t>
            </a:r>
            <a:r>
              <a:rPr lang="en-US" altLang="ko-KR" sz="1200" dirty="0"/>
              <a:t>, APP </a:t>
            </a:r>
            <a:r>
              <a:rPr lang="ko-KR" altLang="en-US" sz="1200" dirty="0"/>
              <a:t>안내 등</a:t>
            </a:r>
            <a:r>
              <a:rPr lang="en-US" altLang="ko-KR" sz="1200" dirty="0"/>
              <a:t>)</a:t>
            </a:r>
            <a:r>
              <a:rPr lang="ko-KR" altLang="en-US" sz="1200" dirty="0"/>
              <a:t>이 </a:t>
            </a:r>
            <a:r>
              <a:rPr lang="ko-KR" altLang="en-US" sz="1200"/>
              <a:t>있었다</a:t>
            </a:r>
            <a:r>
              <a:rPr lang="en-US" altLang="ko-KR" sz="1200"/>
              <a:t>.(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972474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802008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종합 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_ </a:t>
            </a: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항목별 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Benchmarks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861980E-E73D-4DE2-8C81-77E6B6C5C984}"/>
              </a:ext>
            </a:extLst>
          </p:cNvPr>
          <p:cNvSpPr/>
          <p:nvPr/>
        </p:nvSpPr>
        <p:spPr>
          <a:xfrm>
            <a:off x="451736" y="802008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07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7EF3513-88E0-815C-E20C-F6E8729B2DEC}"/>
              </a:ext>
            </a:extLst>
          </p:cNvPr>
          <p:cNvSpPr/>
          <p:nvPr/>
        </p:nvSpPr>
        <p:spPr>
          <a:xfrm>
            <a:off x="744672" y="1386663"/>
            <a:ext cx="5616029" cy="826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렉서스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, 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6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개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부문에서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1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위 발군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…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볼보 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〮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테슬라는 각각 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개 부문 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위</a:t>
            </a:r>
            <a:endParaRPr lang="en-US" altLang="ko-KR" sz="1400" b="1" kern="100" spc="-7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Top 3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에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랭크된 부문 수는 볼보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(10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렉서스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(9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토요타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(8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순임</a:t>
            </a:r>
            <a:endParaRPr lang="en-US" altLang="ko-KR" sz="1200" kern="100" spc="-7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국내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브랜드 중에선 쌍용이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2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개 부문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한국지엠이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개 부문에서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위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31BB240-8B9B-346D-7CCB-1E3081C1090D}"/>
              </a:ext>
            </a:extLst>
          </p:cNvPr>
          <p:cNvSpPr/>
          <p:nvPr/>
        </p:nvSpPr>
        <p:spPr>
          <a:xfrm>
            <a:off x="520357" y="1443481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13" name="사각형: 둥근 위쪽 모서리 12">
            <a:extLst>
              <a:ext uri="{FF2B5EF4-FFF2-40B4-BE49-F238E27FC236}">
                <a16:creationId xmlns:a16="http://schemas.microsoft.com/office/drawing/2014/main" id="{324EBD10-5163-5891-A9E3-32900381C327}"/>
              </a:ext>
            </a:extLst>
          </p:cNvPr>
          <p:cNvSpPr/>
          <p:nvPr/>
        </p:nvSpPr>
        <p:spPr>
          <a:xfrm>
            <a:off x="423161" y="2973908"/>
            <a:ext cx="2233571" cy="223572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ko-KR" altLang="en-US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체험 </a:t>
            </a:r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AS Process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사각형: 둥근 위쪽 모서리 17">
            <a:extLst>
              <a:ext uri="{FF2B5EF4-FFF2-40B4-BE49-F238E27FC236}">
                <a16:creationId xmlns:a16="http://schemas.microsoft.com/office/drawing/2014/main" id="{077B0886-30D7-6B72-414F-069311BDBECA}"/>
              </a:ext>
            </a:extLst>
          </p:cNvPr>
          <p:cNvSpPr/>
          <p:nvPr/>
        </p:nvSpPr>
        <p:spPr>
          <a:xfrm>
            <a:off x="2864348" y="2974314"/>
            <a:ext cx="2669677" cy="224434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Benchmarks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표 2">
            <a:extLst>
              <a:ext uri="{FF2B5EF4-FFF2-40B4-BE49-F238E27FC236}">
                <a16:creationId xmlns:a16="http://schemas.microsoft.com/office/drawing/2014/main" id="{BA9C2089-321F-42DD-9304-658EDDC6198E}"/>
              </a:ext>
            </a:extLst>
          </p:cNvPr>
          <p:cNvGraphicFramePr>
            <a:graphicFrameLocks noGrp="1"/>
          </p:cNvGraphicFramePr>
          <p:nvPr/>
        </p:nvGraphicFramePr>
        <p:xfrm>
          <a:off x="421059" y="3241129"/>
          <a:ext cx="6005530" cy="5754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39">
                  <a:extLst>
                    <a:ext uri="{9D8B030D-6E8A-4147-A177-3AD203B41FA5}">
                      <a16:colId xmlns:a16="http://schemas.microsoft.com/office/drawing/2014/main" val="2010605425"/>
                    </a:ext>
                  </a:extLst>
                </a:gridCol>
                <a:gridCol w="1593152">
                  <a:extLst>
                    <a:ext uri="{9D8B030D-6E8A-4147-A177-3AD203B41FA5}">
                      <a16:colId xmlns:a16="http://schemas.microsoft.com/office/drawing/2014/main" val="2088665415"/>
                    </a:ext>
                  </a:extLst>
                </a:gridCol>
                <a:gridCol w="238760">
                  <a:extLst>
                    <a:ext uri="{9D8B030D-6E8A-4147-A177-3AD203B41FA5}">
                      <a16:colId xmlns:a16="http://schemas.microsoft.com/office/drawing/2014/main" val="31039064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21509726"/>
                    </a:ext>
                  </a:extLst>
                </a:gridCol>
                <a:gridCol w="543488">
                  <a:extLst>
                    <a:ext uri="{9D8B030D-6E8A-4147-A177-3AD203B41FA5}">
                      <a16:colId xmlns:a16="http://schemas.microsoft.com/office/drawing/2014/main" val="1501216980"/>
                    </a:ext>
                  </a:extLst>
                </a:gridCol>
                <a:gridCol w="293445">
                  <a:extLst>
                    <a:ext uri="{9D8B030D-6E8A-4147-A177-3AD203B41FA5}">
                      <a16:colId xmlns:a16="http://schemas.microsoft.com/office/drawing/2014/main" val="2809557369"/>
                    </a:ext>
                  </a:extLst>
                </a:gridCol>
                <a:gridCol w="659375">
                  <a:extLst>
                    <a:ext uri="{9D8B030D-6E8A-4147-A177-3AD203B41FA5}">
                      <a16:colId xmlns:a16="http://schemas.microsoft.com/office/drawing/2014/main" val="1297321252"/>
                    </a:ext>
                  </a:extLst>
                </a:gridCol>
                <a:gridCol w="297471">
                  <a:extLst>
                    <a:ext uri="{9D8B030D-6E8A-4147-A177-3AD203B41FA5}">
                      <a16:colId xmlns:a16="http://schemas.microsoft.com/office/drawing/2014/main" val="1674070552"/>
                    </a:ext>
                  </a:extLst>
                </a:gridCol>
                <a:gridCol w="659375">
                  <a:extLst>
                    <a:ext uri="{9D8B030D-6E8A-4147-A177-3AD203B41FA5}">
                      <a16:colId xmlns:a16="http://schemas.microsoft.com/office/drawing/2014/main" val="2874708341"/>
                    </a:ext>
                  </a:extLst>
                </a:gridCol>
                <a:gridCol w="231112">
                  <a:extLst>
                    <a:ext uri="{9D8B030D-6E8A-4147-A177-3AD203B41FA5}">
                      <a16:colId xmlns:a16="http://schemas.microsoft.com/office/drawing/2014/main" val="4067561520"/>
                    </a:ext>
                  </a:extLst>
                </a:gridCol>
                <a:gridCol w="194488">
                  <a:extLst>
                    <a:ext uri="{9D8B030D-6E8A-4147-A177-3AD203B41FA5}">
                      <a16:colId xmlns:a16="http://schemas.microsoft.com/office/drawing/2014/main" val="3409052215"/>
                    </a:ext>
                  </a:extLst>
                </a:gridCol>
                <a:gridCol w="671545">
                  <a:extLst>
                    <a:ext uri="{9D8B030D-6E8A-4147-A177-3AD203B41FA5}">
                      <a16:colId xmlns:a16="http://schemas.microsoft.com/office/drawing/2014/main" val="262825695"/>
                    </a:ext>
                  </a:extLst>
                </a:gridCol>
              </a:tblGrid>
              <a:tr h="141660">
                <a:tc>
                  <a:txBody>
                    <a:bodyPr/>
                    <a:lstStyle/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Pro</a:t>
                      </a:r>
                    </a:p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ko-KR" sz="1100" b="1" kern="100" spc="-48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cess</a:t>
                      </a:r>
                      <a:endParaRPr lang="ko-KR" altLang="en-US" sz="1100" b="1" kern="100" spc="-48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Experiences(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sorting)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Unit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00" b="1" kern="100" spc="-48" baseline="300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ko-KR" sz="1100" b="1" i="0" u="none" strike="noStrike" kern="100" cap="none" spc="-48" normalizeH="0" baseline="3000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Place 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ko-KR" sz="1000" b="1" kern="100" spc="-48" baseline="300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 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kern="100" spc="-48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CSI</a:t>
                      </a:r>
                      <a:r>
                        <a:rPr lang="ko-KR" altLang="en-US" sz="1000" b="1" kern="100" spc="-48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와</a:t>
                      </a:r>
                      <a:endParaRPr lang="en-US" altLang="ko-KR" sz="1000" b="1" kern="100" spc="-48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spc="-48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순위 상관계수</a:t>
                      </a:r>
                      <a:endParaRPr lang="en-US" altLang="ko-KR" sz="1000" b="1" kern="100" spc="-48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93098"/>
                  </a:ext>
                </a:extLst>
              </a:tr>
              <a:tr h="276798">
                <a:tc rowSpan="3">
                  <a:txBody>
                    <a:bodyPr/>
                    <a:lstStyle/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ko-KR" altLang="en-US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서비스</a:t>
                      </a:r>
                      <a:endParaRPr kumimoji="0" lang="en-US" altLang="ko-KR" sz="9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ko-KR" altLang="en-US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예약</a:t>
                      </a:r>
                      <a:endParaRPr kumimoji="0" lang="en-US" altLang="ko-KR" sz="9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온라인 예약 비율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</a:t>
                      </a:r>
                      <a:r>
                        <a:rPr lang="en-US" altLang="ko-KR" sz="1100" b="1" kern="100" spc="-7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/>
                          </a:solidFill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85.9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MINI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42.6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32.9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1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0.386</a:t>
                      </a:r>
                      <a:r>
                        <a:rPr kumimoji="0" lang="en-US" altLang="ko-KR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142136"/>
                  </a:ext>
                </a:extLst>
              </a:tr>
              <a:tr h="319114">
                <a:tc vMerge="1">
                  <a:txBody>
                    <a:bodyPr/>
                    <a:lstStyle/>
                    <a:p>
                      <a:pPr marL="228600" marR="0" lvl="0" indent="-22860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2"/>
                        <a:tabLst/>
                        <a:defRPr/>
                      </a:pPr>
                      <a:endParaRPr kumimoji="0" lang="en-US" altLang="ko-KR" sz="105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나눔바른고딕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2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전화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예약시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통화 시도 횟수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회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1.22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1.23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  <a:endParaRPr lang="ko-KR" altLang="en-US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1.32</a:t>
                      </a:r>
                      <a:endParaRPr lang="ko-KR" altLang="en-US" sz="9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0.510</a:t>
                      </a:r>
                      <a:endParaRPr lang="ko-KR" alt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4464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marR="0" lvl="0" indent="-22860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endParaRPr kumimoji="0" lang="en-US" altLang="ko-KR" sz="105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나눔바른고딕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3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첫 통화 예약 성공률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84.8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83.9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78.8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0.655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04989"/>
                  </a:ext>
                </a:extLst>
              </a:tr>
              <a:tr h="290104">
                <a:tc rowSpan="3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방문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입고</a:t>
                      </a:r>
                      <a:r>
                        <a:rPr lang="en-US" altLang="ko-KR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상담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4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예약후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대기기간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0.313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954002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5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사전 상담 대기 시간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ko-KR" altLang="en-US" sz="8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분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0.388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318520"/>
                  </a:ext>
                </a:extLst>
              </a:tr>
              <a:tr h="29735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6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핵심 사항 설명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누락률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ko-KR" altLang="en-US" sz="8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36.4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36.7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Renault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39.2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0.170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641319"/>
                  </a:ext>
                </a:extLst>
              </a:tr>
              <a:tr h="299169">
                <a:tc rowSpan="4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관찰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대기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7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정비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수리기간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Renault Korea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0.587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7642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8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당일 정비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완료율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94.7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92.8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92.7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0.506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460138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9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부품수급 문제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1" hangingPunct="1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12.1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0.645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671046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0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고객 편의시설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안내율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50.7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48.5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47.5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588502"/>
                  </a:ext>
                </a:extLst>
              </a:tr>
              <a:tr h="297356">
                <a:tc rowSpan="4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정비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결과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확인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1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오정비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0.402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624248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2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과정비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Nissan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Lincoln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0.155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2335"/>
                  </a:ext>
                </a:extLst>
              </a:tr>
              <a:tr h="29735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3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임의정비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Genesis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0.294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639955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4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동일문제 재발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Cadillac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0.128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108887"/>
                  </a:ext>
                </a:extLst>
              </a:tr>
              <a:tr h="276798">
                <a:tc rowSpan="2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비용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결제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5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최근 정비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수리 비용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만원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41.3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Hyundai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44.9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Kia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45.3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0.479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117995"/>
                  </a:ext>
                </a:extLst>
              </a:tr>
              <a:tr h="29590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6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정비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수리 결과 불만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제기율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Infiniti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0.627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304468"/>
                  </a:ext>
                </a:extLst>
              </a:tr>
              <a:tr h="276798">
                <a:tc rowSpan="2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출고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7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무상 서비스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76.2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75.6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Lincoln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73.0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0.621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319229"/>
                  </a:ext>
                </a:extLst>
              </a:tr>
              <a:tr h="29590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8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정비 후 문제 해결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여부 확인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87.9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86.9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84.5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0.507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233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EE050C-61E1-4DF0-AEC3-F2C1477137CB}"/>
              </a:ext>
            </a:extLst>
          </p:cNvPr>
          <p:cNvSpPr txBox="1"/>
          <p:nvPr/>
        </p:nvSpPr>
        <p:spPr>
          <a:xfrm>
            <a:off x="420774" y="9062911"/>
            <a:ext cx="601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latin typeface="+mj-lt"/>
              </a:rPr>
              <a:t>* △ </a:t>
            </a:r>
            <a:r>
              <a:rPr lang="ko-KR" altLang="en-US" sz="900" dirty="0">
                <a:latin typeface="+mj-lt"/>
              </a:rPr>
              <a:t>는 수치가 클수록</a:t>
            </a:r>
            <a:r>
              <a:rPr lang="en-US" altLang="ko-KR" sz="900" dirty="0">
                <a:latin typeface="+mj-lt"/>
              </a:rPr>
              <a:t>, </a:t>
            </a:r>
            <a:r>
              <a:rPr lang="ko-KR" altLang="en-US" sz="900" dirty="0"/>
              <a:t>▽</a:t>
            </a:r>
            <a:r>
              <a:rPr lang="ko-KR" altLang="en-US" sz="900" dirty="0">
                <a:latin typeface="+mj-lt"/>
              </a:rPr>
              <a:t>는 작을수록 순위가 높은 항목임</a:t>
            </a:r>
            <a:r>
              <a:rPr lang="en-US" altLang="ko-KR" sz="900" dirty="0">
                <a:latin typeface="+mj-lt"/>
              </a:rPr>
              <a:t> </a:t>
            </a:r>
          </a:p>
          <a:p>
            <a:r>
              <a:rPr lang="en-US" altLang="ko-KR" sz="9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** </a:t>
            </a:r>
            <a:r>
              <a:rPr lang="en-US" altLang="ko-KR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26</a:t>
            </a:r>
            <a:r>
              <a:rPr lang="ko-KR" altLang="en-US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개 브랜드의 경험 항목 순위와 </a:t>
            </a:r>
            <a:r>
              <a:rPr lang="en-US" altLang="ko-KR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CSI </a:t>
            </a:r>
            <a:r>
              <a:rPr lang="ko-KR" altLang="en-US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순위의 상관관계를 수치화한 것으로 숫자가 </a:t>
            </a:r>
            <a:r>
              <a:rPr lang="en-US" altLang="ko-KR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ko-KR" altLang="en-US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에 가까울수록 상관관계가 큼</a:t>
            </a:r>
            <a:endParaRPr lang="en-US" altLang="ko-KR" sz="900" dirty="0">
              <a:latin typeface="+mj-lt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AA027E4-2071-4E49-A9B2-E8BF107E50E6}"/>
              </a:ext>
            </a:extLst>
          </p:cNvPr>
          <p:cNvSpPr/>
          <p:nvPr/>
        </p:nvSpPr>
        <p:spPr>
          <a:xfrm>
            <a:off x="716499" y="2237294"/>
            <a:ext cx="5616029" cy="585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CSI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와 순위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상관계수는 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‘</a:t>
            </a:r>
            <a:r>
              <a:rPr kumimoji="0" lang="ko-KR" altLang="en-US" sz="1400" b="1" i="0" u="none" strike="noStrike" kern="100" cap="none" spc="-48" normalizeH="0" baseline="0" noProof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첫 통화 예약 성공률</a:t>
            </a:r>
            <a:r>
              <a:rPr lang="en-US" altLang="ko-KR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’(0.655) </a:t>
            </a:r>
            <a:r>
              <a:rPr lang="ko-KR" altLang="en-US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</a:t>
            </a:r>
            <a:r>
              <a:rPr lang="en-US" altLang="ko-KR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제일 높음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‘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부품수급 문제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경험률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’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(0.645), ‘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정비결과 불만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제기율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’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(0.627)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이 그 다음 순 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459632D-9D37-4F8D-91E3-A0901E622DDB}"/>
              </a:ext>
            </a:extLst>
          </p:cNvPr>
          <p:cNvSpPr/>
          <p:nvPr/>
        </p:nvSpPr>
        <p:spPr>
          <a:xfrm>
            <a:off x="518175" y="2306719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1" name="사각형: 둥근 위쪽 모서리 20">
            <a:extLst>
              <a:ext uri="{FF2B5EF4-FFF2-40B4-BE49-F238E27FC236}">
                <a16:creationId xmlns:a16="http://schemas.microsoft.com/office/drawing/2014/main" id="{F60A8998-18AC-4DC4-A965-DE7C51FE55E0}"/>
              </a:ext>
            </a:extLst>
          </p:cNvPr>
          <p:cNvSpPr/>
          <p:nvPr/>
        </p:nvSpPr>
        <p:spPr>
          <a:xfrm>
            <a:off x="5747149" y="2973908"/>
            <a:ext cx="679439" cy="223572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Correlation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304C714-622B-4C1C-8318-05DDEB821AE7}"/>
              </a:ext>
            </a:extLst>
          </p:cNvPr>
          <p:cNvSpPr/>
          <p:nvPr/>
        </p:nvSpPr>
        <p:spPr>
          <a:xfrm>
            <a:off x="5913336" y="4454473"/>
            <a:ext cx="380690" cy="23098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1CE37A8-162E-4D78-B168-07098FE38203}"/>
              </a:ext>
            </a:extLst>
          </p:cNvPr>
          <p:cNvSpPr/>
          <p:nvPr/>
        </p:nvSpPr>
        <p:spPr>
          <a:xfrm>
            <a:off x="5913336" y="6178175"/>
            <a:ext cx="380690" cy="23098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5B82137-97E3-4BD5-806C-4685396EE83D}"/>
              </a:ext>
            </a:extLst>
          </p:cNvPr>
          <p:cNvSpPr/>
          <p:nvPr/>
        </p:nvSpPr>
        <p:spPr>
          <a:xfrm>
            <a:off x="5914069" y="8150429"/>
            <a:ext cx="380690" cy="23098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4D0C4-C72B-2910-0557-AB50932E7EC2}"/>
              </a:ext>
            </a:extLst>
          </p:cNvPr>
          <p:cNvSpPr txBox="1"/>
          <p:nvPr/>
        </p:nvSpPr>
        <p:spPr>
          <a:xfrm>
            <a:off x="5680475" y="4439161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032C0-98DC-2294-103B-3FE3E3A785B8}"/>
              </a:ext>
            </a:extLst>
          </p:cNvPr>
          <p:cNvSpPr txBox="1"/>
          <p:nvPr/>
        </p:nvSpPr>
        <p:spPr>
          <a:xfrm>
            <a:off x="5680475" y="6162863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F3153-8257-4586-E162-A6483EB0ECF7}"/>
              </a:ext>
            </a:extLst>
          </p:cNvPr>
          <p:cNvSpPr txBox="1"/>
          <p:nvPr/>
        </p:nvSpPr>
        <p:spPr>
          <a:xfrm>
            <a:off x="5680475" y="8135117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48892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>
            <a:extLst>
              <a:ext uri="{FF2B5EF4-FFF2-40B4-BE49-F238E27FC236}">
                <a16:creationId xmlns:a16="http://schemas.microsoft.com/office/drawing/2014/main" id="{2B28516A-56C2-E5DA-793C-3365612FB58C}"/>
              </a:ext>
            </a:extLst>
          </p:cNvPr>
          <p:cNvGrpSpPr/>
          <p:nvPr/>
        </p:nvGrpSpPr>
        <p:grpSpPr>
          <a:xfrm>
            <a:off x="548680" y="1319733"/>
            <a:ext cx="5760640" cy="826061"/>
            <a:chOff x="548680" y="8625408"/>
            <a:chExt cx="5760640" cy="826061"/>
          </a:xfrm>
        </p:grpSpPr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B5FB2E3C-1B11-3777-85B4-AEDD8248FDB4}"/>
                </a:ext>
              </a:extLst>
            </p:cNvPr>
            <p:cNvGrpSpPr/>
            <p:nvPr/>
          </p:nvGrpSpPr>
          <p:grpSpPr>
            <a:xfrm>
              <a:off x="548680" y="8625408"/>
              <a:ext cx="5760640" cy="823392"/>
              <a:chOff x="548680" y="8625408"/>
              <a:chExt cx="5760640" cy="823392"/>
            </a:xfrm>
          </p:grpSpPr>
          <p:sp>
            <p:nvSpPr>
              <p:cNvPr id="34" name="직사각형 33">
                <a:extLst>
                  <a:ext uri="{FF2B5EF4-FFF2-40B4-BE49-F238E27FC236}">
                    <a16:creationId xmlns:a16="http://schemas.microsoft.com/office/drawing/2014/main" id="{A66F012E-6400-0E8B-AFC3-B3E8A2C10349}"/>
                  </a:ext>
                </a:extLst>
              </p:cNvPr>
              <p:cNvSpPr/>
              <p:nvPr/>
            </p:nvSpPr>
            <p:spPr>
              <a:xfrm>
                <a:off x="548680" y="8625408"/>
                <a:ext cx="5760640" cy="82339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108000" rtlCol="0" anchor="t" anchorCtr="0"/>
              <a:lstStyle/>
              <a:p>
                <a:pPr>
                  <a:spcAft>
                    <a:spcPts val="600"/>
                  </a:spcAft>
                </a:pPr>
                <a:endParaRPr lang="ko-KR" altLang="en-US" sz="1300" spc="-6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35" name="사각형: 둥근 모서리 34">
                <a:extLst>
                  <a:ext uri="{FF2B5EF4-FFF2-40B4-BE49-F238E27FC236}">
                    <a16:creationId xmlns:a16="http://schemas.microsoft.com/office/drawing/2014/main" id="{76F2D937-62D8-5746-BF9E-19B9BF5AFE98}"/>
                  </a:ext>
                </a:extLst>
              </p:cNvPr>
              <p:cNvSpPr/>
              <p:nvPr/>
            </p:nvSpPr>
            <p:spPr>
              <a:xfrm>
                <a:off x="548680" y="8741829"/>
                <a:ext cx="771525" cy="590550"/>
              </a:xfrm>
              <a:prstGeom prst="roundRect">
                <a:avLst>
                  <a:gd name="adj" fmla="val 699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r>
                  <a:rPr lang="ko-KR" altLang="en-US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문의</a:t>
                </a:r>
                <a:r>
                  <a:rPr lang="en-US" altLang="ko-KR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/</a:t>
                </a:r>
              </a:p>
              <a:p>
                <a:pPr lvl="0" algn="ctr"/>
                <a:r>
                  <a:rPr lang="ko-KR" altLang="en-US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연락처</a:t>
                </a:r>
                <a:endParaRPr lang="ko-KR" altLang="en-US" sz="13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cxnSp>
            <p:nvCxnSpPr>
              <p:cNvPr id="36" name="직선 연결선 35">
                <a:extLst>
                  <a:ext uri="{FF2B5EF4-FFF2-40B4-BE49-F238E27FC236}">
                    <a16:creationId xmlns:a16="http://schemas.microsoft.com/office/drawing/2014/main" id="{CE7295ED-03E3-2A15-7CCA-AB2976FD2BF0}"/>
                  </a:ext>
                </a:extLst>
              </p:cNvPr>
              <p:cNvCxnSpPr/>
              <p:nvPr/>
            </p:nvCxnSpPr>
            <p:spPr>
              <a:xfrm>
                <a:off x="1329383" y="8778019"/>
                <a:ext cx="0" cy="518170"/>
              </a:xfrm>
              <a:prstGeom prst="line">
                <a:avLst/>
              </a:prstGeom>
              <a:ln w="952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74162C57-91FA-1370-3BAF-21834BB8658B}"/>
                </a:ext>
              </a:extLst>
            </p:cNvPr>
            <p:cNvSpPr/>
            <p:nvPr/>
          </p:nvSpPr>
          <p:spPr>
            <a:xfrm>
              <a:off x="1484784" y="8697416"/>
              <a:ext cx="872902" cy="754053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lvl="0"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김   현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상무</a:t>
              </a:r>
              <a:r>
                <a:rPr lang="ko-KR" altLang="en-US" sz="10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   </a:t>
              </a:r>
              <a:endParaRPr lang="en-US" altLang="ko-KR" sz="1000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lvl="0"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박 승 표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이사</a:t>
              </a:r>
              <a:endParaRPr lang="en-US" altLang="ko-KR" sz="1000" b="1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정 동 운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부장</a:t>
              </a:r>
              <a:endParaRPr lang="en-US" altLang="ko-KR" sz="1000" b="1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268A68C0-3EF1-493C-30BC-2CC7FF3127C8}"/>
                </a:ext>
              </a:extLst>
            </p:cNvPr>
            <p:cNvSpPr/>
            <p:nvPr/>
          </p:nvSpPr>
          <p:spPr>
            <a:xfrm>
              <a:off x="2636912" y="8697416"/>
              <a:ext cx="3592438" cy="730969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02-6004-7665            	hyun.kim@consumerinsight.kr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02-6004-7661             sammy.park@consumerinsight.kr	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02-6004-7616             ungdw@consumerinsight.kr</a:t>
              </a:r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3D3E26C9-C26D-C247-E851-C3118CA0143F}"/>
                </a:ext>
              </a:extLst>
            </p:cNvPr>
            <p:cNvGrpSpPr/>
            <p:nvPr/>
          </p:nvGrpSpPr>
          <p:grpSpPr>
            <a:xfrm>
              <a:off x="2451199" y="8738291"/>
              <a:ext cx="153889" cy="613553"/>
              <a:chOff x="2451199" y="8738291"/>
              <a:chExt cx="153889" cy="613553"/>
            </a:xfrm>
          </p:grpSpPr>
          <p:sp>
            <p:nvSpPr>
              <p:cNvPr id="31" name="Freeform 5">
                <a:extLst>
                  <a:ext uri="{FF2B5EF4-FFF2-40B4-BE49-F238E27FC236}">
                    <a16:creationId xmlns:a16="http://schemas.microsoft.com/office/drawing/2014/main" id="{6ACFDB39-35BC-8738-DF68-2F61D8B6824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8738291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7BC57B2B-D9EB-AB2B-2EE6-23D3EED6AA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8968494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id="{8CD2DCFF-F92A-B44C-78CB-9065827DF8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9203568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BEB62B58-F36B-DA4C-0ED8-FB114C28B208}"/>
                </a:ext>
              </a:extLst>
            </p:cNvPr>
            <p:cNvGrpSpPr/>
            <p:nvPr/>
          </p:nvGrpSpPr>
          <p:grpSpPr>
            <a:xfrm>
              <a:off x="3658622" y="8760914"/>
              <a:ext cx="178044" cy="587166"/>
              <a:chOff x="3572897" y="8760914"/>
              <a:chExt cx="178044" cy="587166"/>
            </a:xfrm>
          </p:grpSpPr>
          <p:sp>
            <p:nvSpPr>
              <p:cNvPr id="27" name="Freeform 213">
                <a:extLst>
                  <a:ext uri="{FF2B5EF4-FFF2-40B4-BE49-F238E27FC236}">
                    <a16:creationId xmlns:a16="http://schemas.microsoft.com/office/drawing/2014/main" id="{4B66C456-10F2-A35C-F0F0-AB9C3A24E4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8760914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28" name="Freeform 213">
                <a:extLst>
                  <a:ext uri="{FF2B5EF4-FFF2-40B4-BE49-F238E27FC236}">
                    <a16:creationId xmlns:a16="http://schemas.microsoft.com/office/drawing/2014/main" id="{0D158FB5-68C6-1BD0-5314-8A70269591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8991117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30" name="Freeform 213">
                <a:extLst>
                  <a:ext uri="{FF2B5EF4-FFF2-40B4-BE49-F238E27FC236}">
                    <a16:creationId xmlns:a16="http://schemas.microsoft.com/office/drawing/2014/main" id="{F397301F-C748-87A7-05F8-437CF3758F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9226191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412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>
            <a:extLst>
              <a:ext uri="{FF2B5EF4-FFF2-40B4-BE49-F238E27FC236}">
                <a16:creationId xmlns:a16="http://schemas.microsoft.com/office/drawing/2014/main" id="{1006D047-58D6-4D9D-AB67-500ABBD009CA}"/>
              </a:ext>
            </a:extLst>
          </p:cNvPr>
          <p:cNvSpPr/>
          <p:nvPr/>
        </p:nvSpPr>
        <p:spPr>
          <a:xfrm>
            <a:off x="484347" y="918332"/>
            <a:ext cx="5902394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3]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첫 통화로 예약 성공률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1" name="표 30">
            <a:extLst>
              <a:ext uri="{FF2B5EF4-FFF2-40B4-BE49-F238E27FC236}">
                <a16:creationId xmlns:a16="http://schemas.microsoft.com/office/drawing/2014/main" id="{7B3D0476-0D58-48DF-A635-31681C4C5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027407"/>
              </p:ext>
            </p:extLst>
          </p:nvPr>
        </p:nvGraphicFramePr>
        <p:xfrm>
          <a:off x="571501" y="1208584"/>
          <a:ext cx="5727700" cy="34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성공률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Infiniti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1346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(1,034)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(5,795)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(966)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(4,829)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48" name="직사각형 47">
            <a:extLst>
              <a:ext uri="{FF2B5EF4-FFF2-40B4-BE49-F238E27FC236}">
                <a16:creationId xmlns:a16="http://schemas.microsoft.com/office/drawing/2014/main" id="{4A35AB30-11FD-4DB2-887E-6D021D781497}"/>
              </a:ext>
            </a:extLst>
          </p:cNvPr>
          <p:cNvSpPr/>
          <p:nvPr/>
        </p:nvSpPr>
        <p:spPr>
          <a:xfrm>
            <a:off x="689068" y="5391212"/>
            <a:ext cx="5838824" cy="604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온라인 예약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(18.8%)</a:t>
            </a:r>
            <a:r>
              <a: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은 앱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(12.7%)</a:t>
            </a:r>
            <a:r>
              <a: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 </a:t>
            </a:r>
            <a:r>
              <a:rPr lang="ko-KR" altLang="en-US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웹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(6.1%)</a:t>
            </a:r>
            <a:r>
              <a:rPr lang="ko-KR" altLang="en-US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의 </a:t>
            </a:r>
            <a:r>
              <a:rPr lang="en-US" altLang="ko-KR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2</a:t>
            </a:r>
            <a:r>
              <a:rPr lang="ko-KR" altLang="en-US" sz="1300" b="1" u="sng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배</a:t>
            </a:r>
            <a:endParaRPr lang="en-US" altLang="ko-KR" sz="1300" b="1" u="sng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30000"/>
              </a:lnSpc>
              <a:spcBef>
                <a:spcPts val="100"/>
              </a:spcBef>
              <a:spcAft>
                <a:spcPts val="100"/>
              </a:spcAft>
              <a:buFontTx/>
              <a:buChar char="-"/>
            </a:pP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테슬라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(85.9%)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가 단연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1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위로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이용자 거의 전부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(80.0%)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가 앱을 이용함</a:t>
            </a:r>
            <a:endParaRPr lang="en-US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2" name="표 51">
            <a:extLst>
              <a:ext uri="{FF2B5EF4-FFF2-40B4-BE49-F238E27FC236}">
                <a16:creationId xmlns:a16="http://schemas.microsoft.com/office/drawing/2014/main" id="{1957CADC-4940-4438-B6A6-88A17C3CE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63836"/>
              </p:ext>
            </p:extLst>
          </p:nvPr>
        </p:nvGraphicFramePr>
        <p:xfrm>
          <a:off x="571501" y="6363320"/>
          <a:ext cx="5727700" cy="255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699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26403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770392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  <a:gridCol w="770393">
                  <a:extLst>
                    <a:ext uri="{9D8B030D-6E8A-4147-A177-3AD203B41FA5}">
                      <a16:colId xmlns:a16="http://schemas.microsoft.com/office/drawing/2014/main" val="684834713"/>
                    </a:ext>
                  </a:extLst>
                </a:gridCol>
                <a:gridCol w="770392">
                  <a:extLst>
                    <a:ext uri="{9D8B030D-6E8A-4147-A177-3AD203B41FA5}">
                      <a16:colId xmlns:a16="http://schemas.microsoft.com/office/drawing/2014/main" val="38479368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합계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App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Tesla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80.0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36.5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(1,505)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26.8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GM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ko-KR" alt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64131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53" name="직사각형 52">
            <a:extLst>
              <a:ext uri="{FF2B5EF4-FFF2-40B4-BE49-F238E27FC236}">
                <a16:creationId xmlns:a16="http://schemas.microsoft.com/office/drawing/2014/main" id="{1E097864-1FD6-4BDE-A6C0-68C4396AD29B}"/>
              </a:ext>
            </a:extLst>
          </p:cNvPr>
          <p:cNvSpPr/>
          <p:nvPr/>
        </p:nvSpPr>
        <p:spPr>
          <a:xfrm>
            <a:off x="484347" y="6100688"/>
            <a:ext cx="5902394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4]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온라인 예약률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042C6F0B-E748-4039-A9CF-49187F6FDFF8}"/>
              </a:ext>
            </a:extLst>
          </p:cNvPr>
          <p:cNvSpPr/>
          <p:nvPr/>
        </p:nvSpPr>
        <p:spPr>
          <a:xfrm>
            <a:off x="485032" y="5447820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B0EF19-869B-52E0-8B7F-BAD24274CBC5}"/>
              </a:ext>
            </a:extLst>
          </p:cNvPr>
          <p:cNvSpPr txBox="1"/>
          <p:nvPr/>
        </p:nvSpPr>
        <p:spPr>
          <a:xfrm>
            <a:off x="484347" y="4740636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 예약을 하려고 몇 번이나 전화를 거셔야 했습니까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E1C79-1D7B-1EF8-E91D-591ADB95D5CB}"/>
              </a:ext>
            </a:extLst>
          </p:cNvPr>
          <p:cNvSpPr txBox="1"/>
          <p:nvPr/>
        </p:nvSpPr>
        <p:spPr>
          <a:xfrm>
            <a:off x="484347" y="8947196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 </a:t>
            </a:r>
            <a:r>
              <a:rPr lang="ko-KR" altLang="en-US" sz="1200" dirty="0" err="1"/>
              <a:t>예약시</a:t>
            </a:r>
            <a:r>
              <a:rPr lang="ko-KR" altLang="en-US" sz="1200" dirty="0"/>
              <a:t> 이용하셨던 방법은 무엇입니까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750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EC352969-115A-4862-BE07-8B55EC06F509}"/>
              </a:ext>
            </a:extLst>
          </p:cNvPr>
          <p:cNvSpPr/>
          <p:nvPr/>
        </p:nvSpPr>
        <p:spPr>
          <a:xfrm>
            <a:off x="485032" y="1674300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2354837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5] 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정비서비스 예약 후 입고까지 대기 기간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(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짧은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0C9D83A-0C7E-474D-98EC-F8267E3C17B1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632210"/>
          <a:ext cx="5727700" cy="51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대기 기간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(326)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(258)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GM Korea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(146)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Jeep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(186)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Tesla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(115)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(464)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Cadillac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(94)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MINI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(189)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(541)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7931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(1,240)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59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Peugeot</a:t>
                      </a:r>
                    </a:p>
                  </a:txBody>
                  <a:tcPr marL="0" marR="72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88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(7,581)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(1,264)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(6,307)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15" name="직사각형 14">
            <a:extLst>
              <a:ext uri="{FF2B5EF4-FFF2-40B4-BE49-F238E27FC236}">
                <a16:creationId xmlns:a16="http://schemas.microsoft.com/office/drawing/2014/main" id="{88F3D9C1-6FEE-495E-A2F8-E6126ECAD2DA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입고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상담 </a:t>
            </a:r>
            <a:r>
              <a:rPr lang="ko-KR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과정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8B8126-D072-4D82-8719-203597E93AD2}"/>
              </a:ext>
            </a:extLst>
          </p:cNvPr>
          <p:cNvSpPr/>
          <p:nvPr/>
        </p:nvSpPr>
        <p:spPr>
          <a:xfrm>
            <a:off x="692695" y="1614492"/>
            <a:ext cx="5616029" cy="57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ko-KR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예약후</a:t>
            </a:r>
            <a:r>
              <a:rPr lang="ko-KR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입고까지 대기 </a:t>
            </a:r>
            <a:r>
              <a:rPr lang="ko-KR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기간은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평균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11.9</a:t>
            </a:r>
            <a:r>
              <a:rPr lang="ko-KR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일</a:t>
            </a:r>
            <a:endParaRPr lang="en-US" altLang="ko-KR" sz="1300" b="1" u="sng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대기 기간이 짧은 사업소는 쌍용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(2.9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이고 그 다음은 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(6.2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13060027-E48E-4587-9D99-82D022C4FB7D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02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2718AE-477A-3375-EDE9-2619B31DF022}"/>
              </a:ext>
            </a:extLst>
          </p:cNvPr>
          <p:cNvSpPr txBox="1"/>
          <p:nvPr/>
        </p:nvSpPr>
        <p:spPr>
          <a:xfrm>
            <a:off x="565150" y="7817437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정비소 예약은 며칠 후로 잡혔습니까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3697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1850781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6]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입고 전 사전 상담을 위한 대기 시간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짧은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0C9D83A-0C7E-474D-98EC-F8267E3C17B1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128154"/>
          <a:ext cx="5727700" cy="51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대기 시간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Tesla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Peugeot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Audi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Infiniti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79314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59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Porsche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88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(5,672)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(1,383)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(4,289)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8B8126-D072-4D82-8719-203597E93AD2}"/>
              </a:ext>
            </a:extLst>
          </p:cNvPr>
          <p:cNvSpPr/>
          <p:nvPr/>
        </p:nvSpPr>
        <p:spPr>
          <a:xfrm>
            <a:off x="692695" y="1110436"/>
            <a:ext cx="5616029" cy="57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사업소 방문 후에 사전 상담을 위한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대기시간은 평균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10.5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분</a:t>
            </a:r>
            <a:endParaRPr lang="en-US" altLang="ko-KR" sz="1300" b="1" u="sng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사전 상담 대기시간이 짧은 사업소는 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(6.1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와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토요타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(6.5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0F1720C1-9C1F-439C-A014-EDDBA1899707}"/>
              </a:ext>
            </a:extLst>
          </p:cNvPr>
          <p:cNvSpPr/>
          <p:nvPr/>
        </p:nvSpPr>
        <p:spPr>
          <a:xfrm>
            <a:off x="485032" y="1162597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443F3-CF61-AFD3-1702-0A4918435515}"/>
              </a:ext>
            </a:extLst>
          </p:cNvPr>
          <p:cNvSpPr txBox="1"/>
          <p:nvPr/>
        </p:nvSpPr>
        <p:spPr>
          <a:xfrm>
            <a:off x="565150" y="7308769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접수한 이후 사전상담을 받기 전까지 대기한 시간은 어느 정도입니까</a:t>
            </a:r>
            <a:r>
              <a:rPr lang="en-US" altLang="ko-KR" sz="12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6378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A37F45C9-A68A-4937-AAD9-5B33E5454F21}"/>
              </a:ext>
            </a:extLst>
          </p:cNvPr>
          <p:cNvSpPr/>
          <p:nvPr/>
        </p:nvSpPr>
        <p:spPr>
          <a:xfrm>
            <a:off x="485032" y="1162597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2273784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7]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핵심내용 설명 </a:t>
            </a: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누락률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, %)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0C9D83A-0C7E-474D-98EC-F8267E3C17B1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551157"/>
          <a:ext cx="5753099" cy="471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034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1255490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408034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val="1863698497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val="912752088"/>
                    </a:ext>
                  </a:extLst>
                </a:gridCol>
                <a:gridCol w="738669">
                  <a:extLst>
                    <a:ext uri="{9D8B030D-6E8A-4147-A177-3AD203B41FA5}">
                      <a16:colId xmlns:a16="http://schemas.microsoft.com/office/drawing/2014/main" val="2695862901"/>
                    </a:ext>
                  </a:extLst>
                </a:gridCol>
                <a:gridCol w="726865">
                  <a:extLst>
                    <a:ext uri="{9D8B030D-6E8A-4147-A177-3AD203B41FA5}">
                      <a16:colId xmlns:a16="http://schemas.microsoft.com/office/drawing/2014/main" val="379630857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문제 원인</a:t>
                      </a:r>
                      <a:b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문제 해결책</a:t>
                      </a:r>
                      <a:b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예상 시간</a:t>
                      </a:r>
                      <a:b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예상 비용</a:t>
                      </a:r>
                      <a:b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누락률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평균</a:t>
                      </a:r>
                      <a:b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95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a+b+c+d</a:t>
                      </a:r>
                      <a:r>
                        <a:rPr lang="en-US" altLang="ko-KR" sz="95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)/4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36.4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36.7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Renault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39.2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39.4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Jaguar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41.3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(119)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42.5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(1,306)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42.9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Peugeot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(137)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43.1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43.2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43.3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Tesla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43.4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88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(8,623)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44.0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(2,073)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43.2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(6,550)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44.3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8B8126-D072-4D82-8719-203597E93AD2}"/>
              </a:ext>
            </a:extLst>
          </p:cNvPr>
          <p:cNvSpPr/>
          <p:nvPr/>
        </p:nvSpPr>
        <p:spPr>
          <a:xfrm>
            <a:off x="692695" y="1110436"/>
            <a:ext cx="5616029" cy="1046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사전 상담 시 핵심내용 설명 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누락률은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평균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44.0%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예상시간 설명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누락률은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17%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로 낮지만 문제 원인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해결책에 대한 설명 누락은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50%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를 상회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설명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누락률이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낮은 사업소는 볼보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(36.4%)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와 쌍용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(36.7%)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C679AC-81D5-F726-ACF3-EFC8D804AEBF}"/>
              </a:ext>
            </a:extLst>
          </p:cNvPr>
          <p:cNvSpPr txBox="1"/>
          <p:nvPr/>
        </p:nvSpPr>
        <p:spPr>
          <a:xfrm>
            <a:off x="565150" y="7296737"/>
            <a:ext cx="572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정비기사 혹은 서비스 </a:t>
            </a:r>
            <a:r>
              <a:rPr lang="ko-KR" altLang="en-US" sz="1200" dirty="0" err="1"/>
              <a:t>어드바이저가</a:t>
            </a:r>
            <a:r>
              <a:rPr lang="ko-KR" altLang="en-US" sz="1200" dirty="0"/>
              <a:t> 차량 정비 전의 사전 상담과정에서 설명해 준 것을 모두 선택해 주십시오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80247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24CE4851-74B8-466E-91A9-12AC3382D468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808803"/>
          <a:ext cx="5727700" cy="403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당일 정비 </a:t>
                      </a: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완료율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(287)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(343)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(269)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Lincoln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(101)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Nissan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(122)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(585)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Ford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6900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(1,338)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53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Cadillac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5076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(200)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(8,835)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6546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(2,134)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(6,701)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8C89FEC7-5E7A-4006-9086-F2D519A1C86F}"/>
              </a:ext>
            </a:extLst>
          </p:cNvPr>
          <p:cNvSpPr/>
          <p:nvPr/>
        </p:nvSpPr>
        <p:spPr>
          <a:xfrm>
            <a:off x="484347" y="2531430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8]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입고 당일 정비 </a:t>
            </a: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완료율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높은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927100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관찰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대기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(1)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B684E7C-FD73-4E0F-B789-BA4D8C0D5DAB}"/>
              </a:ext>
            </a:extLst>
          </p:cNvPr>
          <p:cNvSpPr/>
          <p:nvPr/>
        </p:nvSpPr>
        <p:spPr>
          <a:xfrm>
            <a:off x="692695" y="1496616"/>
            <a:ext cx="5616029" cy="81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사업소 입고 당일에 정비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완료율은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83.6%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,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1~3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위를 일본계가 차지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당일 정비 완료율이 높은 사업소는 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(94.7%)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와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혼다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(92.8%)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b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국내 브랜드 중에선 쌍용이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89.0%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로 유일하게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Top 5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위에 랭크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82D15A52-ACF8-4881-85B4-C07733172833}"/>
              </a:ext>
            </a:extLst>
          </p:cNvPr>
          <p:cNvSpPr/>
          <p:nvPr/>
        </p:nvSpPr>
        <p:spPr>
          <a:xfrm>
            <a:off x="451736" y="927100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03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32567432-7B90-452D-8C48-680D4F812B70}"/>
              </a:ext>
            </a:extLst>
          </p:cNvPr>
          <p:cNvSpPr/>
          <p:nvPr/>
        </p:nvSpPr>
        <p:spPr>
          <a:xfrm>
            <a:off x="485032" y="1554483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D96372-C623-4674-294C-585B273E8E39}"/>
              </a:ext>
            </a:extLst>
          </p:cNvPr>
          <p:cNvSpPr txBox="1"/>
          <p:nvPr/>
        </p:nvSpPr>
        <p:spPr>
          <a:xfrm>
            <a:off x="565150" y="6873629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차량을 입고한 당일에 정비가 완료되었습니까</a:t>
            </a:r>
            <a:r>
              <a:rPr lang="en-US" altLang="ko-KR" sz="1200" dirty="0"/>
              <a:t>? 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0820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23DF27BE-35C6-4183-96B4-795E8CC56C0B}"/>
              </a:ext>
            </a:extLst>
          </p:cNvPr>
          <p:cNvSpPr/>
          <p:nvPr/>
        </p:nvSpPr>
        <p:spPr>
          <a:xfrm>
            <a:off x="484347" y="1728560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9]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정비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수리 기간 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짧은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8B8126-D072-4D82-8719-203597E93AD2}"/>
              </a:ext>
            </a:extLst>
          </p:cNvPr>
          <p:cNvSpPr/>
          <p:nvPr/>
        </p:nvSpPr>
        <p:spPr>
          <a:xfrm>
            <a:off x="692695" y="979170"/>
            <a:ext cx="5616029" cy="57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당일 정비 미완료 고객의 평균 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수리기간은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6.8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일</a:t>
            </a:r>
            <a:r>
              <a:rPr lang="en-US" altLang="ko-KR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, 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국산차가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1~5</a:t>
            </a:r>
            <a: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위 차지</a:t>
            </a:r>
            <a:endParaRPr lang="en-US" altLang="ko-KR" sz="1300" b="1" u="sng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/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수리 기간이 짧은 사업소는 쌍용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(4.8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과 르노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(5.1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일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임</a:t>
            </a:r>
            <a:endParaRPr lang="ko-KR" altLang="en-US" sz="13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9D9A9095-2656-461B-B917-578BB024818E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001796"/>
          <a:ext cx="5727700" cy="32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수리 기간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  <a:endParaRPr lang="en-US" sz="11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Renault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GM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Hyundai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Genesis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(1,445)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(1,029)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C2C533C8-433F-48E2-9187-4015DC963796}"/>
              </a:ext>
            </a:extLst>
          </p:cNvPr>
          <p:cNvSpPr/>
          <p:nvPr/>
        </p:nvSpPr>
        <p:spPr>
          <a:xfrm>
            <a:off x="485032" y="101745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FDDA9-B4F1-469C-3185-60258824BA92}"/>
              </a:ext>
            </a:extLst>
          </p:cNvPr>
          <p:cNvSpPr txBox="1"/>
          <p:nvPr/>
        </p:nvSpPr>
        <p:spPr>
          <a:xfrm>
            <a:off x="565150" y="5320221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차량을 입고한 후</a:t>
            </a:r>
            <a:r>
              <a:rPr lang="en-US" altLang="ko-KR" sz="1200" dirty="0"/>
              <a:t>, </a:t>
            </a:r>
            <a:r>
              <a:rPr lang="ko-KR" altLang="en-US" sz="1200" dirty="0"/>
              <a:t>정비가 완료되기까지 며칠이 걸렸습니까</a:t>
            </a:r>
            <a:r>
              <a:rPr lang="en-US" altLang="ko-KR" sz="1200" dirty="0"/>
              <a:t>?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19542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E0B8B227-50E2-44B2-8D81-6C1574967345}"/>
              </a:ext>
            </a:extLst>
          </p:cNvPr>
          <p:cNvSpPr/>
          <p:nvPr/>
        </p:nvSpPr>
        <p:spPr>
          <a:xfrm>
            <a:off x="484347" y="1984218"/>
            <a:ext cx="5889307" cy="278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[</a:t>
            </a:r>
            <a:r>
              <a:rPr lang="ko-KR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10] 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브랜드별 부품 수급 이슈 </a:t>
            </a:r>
            <a:r>
              <a:rPr lang="ko-KR" altLang="en-US" sz="1200" kern="100" spc="-70" dirty="0" err="1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경험률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(</a:t>
            </a:r>
            <a:r>
              <a: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낮은 순</a:t>
            </a:r>
            <a:r>
              <a: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)</a:t>
            </a:r>
            <a:endParaRPr lang="ko-KR" altLang="ko-KR" sz="1200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표 47">
            <a:extLst>
              <a:ext uri="{FF2B5EF4-FFF2-40B4-BE49-F238E27FC236}">
                <a16:creationId xmlns:a16="http://schemas.microsoft.com/office/drawing/2014/main" id="{31405F39-0D7A-43DE-ADE2-1D093E4C2018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2257454"/>
          <a:ext cx="5727700" cy="352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25">
                  <a:extLst>
                    <a:ext uri="{9D8B030D-6E8A-4147-A177-3AD203B41FA5}">
                      <a16:colId xmlns:a16="http://schemas.microsoft.com/office/drawing/2014/main" val="375294787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2160277957"/>
                    </a:ext>
                  </a:extLst>
                </a:gridCol>
                <a:gridCol w="569421">
                  <a:extLst>
                    <a:ext uri="{9D8B030D-6E8A-4147-A177-3AD203B41FA5}">
                      <a16:colId xmlns:a16="http://schemas.microsoft.com/office/drawing/2014/main" val="577226620"/>
                    </a:ext>
                  </a:extLst>
                </a:gridCol>
                <a:gridCol w="2311177">
                  <a:extLst>
                    <a:ext uri="{9D8B030D-6E8A-4147-A177-3AD203B41FA5}">
                      <a16:colId xmlns:a16="http://schemas.microsoft.com/office/drawing/2014/main" val="1246180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Rank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Brand</a:t>
                      </a:r>
                      <a:endParaRPr lang="ko-KR" altLang="en-US" sz="11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(N)</a:t>
                      </a:r>
                      <a:endParaRPr lang="ko-KR" altLang="en-US" sz="100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부품 이슈 </a:t>
                      </a: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51091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Lexus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(304)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97285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Toyota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071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Honda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(289)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19550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(270)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626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Cadillac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9312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Volkswagen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(593)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3713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Mercedes-Benz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(1,354)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27935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Ssangyong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(797)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237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GM Korea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485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Kia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(440)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3843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Porsche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(90)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036383"/>
                  </a:ext>
                </a:extLst>
              </a:tr>
              <a:tr h="234000">
                <a:tc row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평균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전체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(8,921)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805231"/>
                  </a:ext>
                </a:extLst>
              </a:tr>
              <a:tr h="23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국산차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(2,151)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051553"/>
                  </a:ext>
                </a:extLst>
              </a:tr>
              <a:tr h="234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100" b="1" kern="100" spc="-7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수입차</a:t>
                      </a:r>
                      <a:r>
                        <a:rPr lang="ko-KR" altLang="en-US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보유자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5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(6,769)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1" hangingPunct="1"/>
                      <a:r>
                        <a:rPr lang="en-US" altLang="ko-KR" sz="1100" b="1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66759"/>
                  </a:ext>
                </a:extLst>
              </a:tr>
            </a:tbl>
          </a:graphicData>
        </a:graphic>
      </p:graphicFrame>
      <p:sp>
        <p:nvSpPr>
          <p:cNvPr id="17" name="직사각형 16">
            <a:extLst>
              <a:ext uri="{FF2B5EF4-FFF2-40B4-BE49-F238E27FC236}">
                <a16:creationId xmlns:a16="http://schemas.microsoft.com/office/drawing/2014/main" id="{166C644F-A889-4C0C-AB4D-4CB475E53AD0}"/>
              </a:ext>
            </a:extLst>
          </p:cNvPr>
          <p:cNvSpPr/>
          <p:nvPr/>
        </p:nvSpPr>
        <p:spPr>
          <a:xfrm>
            <a:off x="692695" y="979170"/>
            <a:ext cx="5616029" cy="56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부품 수급 문제 </a:t>
            </a:r>
            <a:r>
              <a:rPr lang="ko-KR" altLang="en-US" sz="1300" b="1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경험률은</a:t>
            </a:r>
            <a:r>
              <a:rPr lang="ko-KR" altLang="en-US" sz="13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</a:t>
            </a:r>
            <a:r>
              <a:rPr lang="en-US" altLang="ko-KR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16.6%</a:t>
            </a:r>
          </a:p>
          <a:p>
            <a:pPr>
              <a:lnSpc>
                <a:spcPct val="130000"/>
              </a:lnSpc>
            </a:pP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부품 수급 이슈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경험률이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낮은 사업소는 렉서스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(6.0%),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토요타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(9.2%)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순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3D3D0E77-1BBC-494E-A475-E03CE34C44AA}"/>
              </a:ext>
            </a:extLst>
          </p:cNvPr>
          <p:cNvSpPr/>
          <p:nvPr/>
        </p:nvSpPr>
        <p:spPr>
          <a:xfrm>
            <a:off x="485032" y="1017454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3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A87A5B-40A5-F579-E59D-3551E280F4D6}"/>
              </a:ext>
            </a:extLst>
          </p:cNvPr>
          <p:cNvSpPr txBox="1"/>
          <p:nvPr/>
        </p:nvSpPr>
        <p:spPr>
          <a:xfrm>
            <a:off x="484347" y="5818590"/>
            <a:ext cx="572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Q: </a:t>
            </a:r>
            <a:r>
              <a:rPr lang="ko-KR" altLang="en-US" sz="1200" dirty="0"/>
              <a:t>부품을 구하러 가거나 기다릴 필요가 없었다</a:t>
            </a:r>
            <a:r>
              <a:rPr lang="en-US" altLang="ko-KR" sz="1200" dirty="0"/>
              <a:t>. (</a:t>
            </a:r>
            <a:r>
              <a:rPr lang="ko-KR" altLang="en-US" sz="1200" dirty="0"/>
              <a:t>그렇다</a:t>
            </a:r>
            <a:r>
              <a:rPr lang="en-US" altLang="ko-KR" sz="1200" dirty="0"/>
              <a:t>/</a:t>
            </a:r>
            <a:r>
              <a:rPr lang="ko-KR" altLang="en-US" sz="1200" dirty="0"/>
              <a:t>아니다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0355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바른고딕">
      <a:majorFont>
        <a:latin typeface="나눔바른고딕"/>
        <a:ea typeface="나눔바른고딕"/>
        <a:cs typeface=""/>
      </a:majorFont>
      <a:minorFont>
        <a:latin typeface="나눔바른고딕"/>
        <a:ea typeface="나눔바른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</TotalTime>
  <Words>5006</Words>
  <Application>Microsoft Office PowerPoint</Application>
  <PresentationFormat>A4 용지(210x297mm)</PresentationFormat>
  <Paragraphs>2007</Paragraphs>
  <Slides>26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나눔바른고딕</vt:lpstr>
      <vt:lpstr>맑은 고딕</vt:lpstr>
      <vt:lpstr>Arial</vt:lpstr>
      <vt:lpstr>Arial Narrow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</dc:creator>
  <cp:lastModifiedBy>Tracy Wright</cp:lastModifiedBy>
  <cp:revision>106</cp:revision>
  <dcterms:created xsi:type="dcterms:W3CDTF">2023-01-31T04:19:23Z</dcterms:created>
  <dcterms:modified xsi:type="dcterms:W3CDTF">2023-03-14T05:31:23Z</dcterms:modified>
</cp:coreProperties>
</file>