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8" r:id="rId2"/>
    <p:sldId id="259" r:id="rId3"/>
    <p:sldId id="264" r:id="rId4"/>
    <p:sldId id="263" r:id="rId5"/>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952" userDrawn="1">
          <p15:clr>
            <a:srgbClr val="A4A3A4"/>
          </p15:clr>
        </p15:guide>
        <p15:guide id="2" pos="354" userDrawn="1">
          <p15:clr>
            <a:srgbClr val="A4A3A4"/>
          </p15:clr>
        </p15:guide>
        <p15:guide id="3" pos="238" userDrawn="1">
          <p15:clr>
            <a:srgbClr val="A4A3A4"/>
          </p15:clr>
        </p15:guide>
        <p15:guide id="4" pos="4088" userDrawn="1">
          <p15:clr>
            <a:srgbClr val="A4A3A4"/>
          </p15:clr>
        </p15:guide>
        <p15:guide id="5" pos="397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EEE"/>
    <a:srgbClr val="E9A9A9"/>
    <a:srgbClr val="220000"/>
    <a:srgbClr val="F9E7E7"/>
    <a:srgbClr val="D7D7D7"/>
    <a:srgbClr val="E08888"/>
    <a:srgbClr val="F2CCCC"/>
    <a:srgbClr val="F6DADA"/>
    <a:srgbClr val="EAEAEA"/>
    <a:srgbClr val="E0E0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06" autoAdjust="0"/>
    <p:restoredTop sz="94660"/>
  </p:normalViewPr>
  <p:slideViewPr>
    <p:cSldViewPr snapToGrid="0">
      <p:cViewPr varScale="1">
        <p:scale>
          <a:sx n="75" d="100"/>
          <a:sy n="75" d="100"/>
        </p:scale>
        <p:origin x="3414" y="54"/>
      </p:cViewPr>
      <p:guideLst>
        <p:guide orient="horz" pos="5952"/>
        <p:guide pos="354"/>
        <p:guide pos="238"/>
        <p:guide pos="4088"/>
        <p:guide pos="3974"/>
      </p:guideLst>
    </p:cSldViewPr>
  </p:slideViewPr>
  <p:notesTextViewPr>
    <p:cViewPr>
      <p:scale>
        <a:sx n="1" d="1"/>
        <a:sy n="1" d="1"/>
      </p:scale>
      <p:origin x="0" y="0"/>
    </p:cViewPr>
  </p:notesTextViewPr>
  <p:sorterViewPr>
    <p:cViewPr varScale="1">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제목 슬라이드">
    <p:spTree>
      <p:nvGrpSpPr>
        <p:cNvPr id="1" name=""/>
        <p:cNvGrpSpPr/>
        <p:nvPr/>
      </p:nvGrpSpPr>
      <p:grpSpPr>
        <a:xfrm>
          <a:off x="0" y="0"/>
          <a:ext cx="0" cy="0"/>
          <a:chOff x="0" y="0"/>
          <a:chExt cx="0" cy="0"/>
        </a:xfrm>
      </p:grpSpPr>
      <p:pic>
        <p:nvPicPr>
          <p:cNvPr id="7" name="그림 6">
            <a:extLst>
              <a:ext uri="{FF2B5EF4-FFF2-40B4-BE49-F238E27FC236}">
                <a16:creationId xmlns:a16="http://schemas.microsoft.com/office/drawing/2014/main" id="{A322C3BB-CA1B-47FA-9813-265FE35DF76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50928"/>
            <a:ext cx="6426200" cy="1047542"/>
          </a:xfrm>
          <a:prstGeom prst="rect">
            <a:avLst/>
          </a:prstGeom>
          <a:noFill/>
        </p:spPr>
      </p:pic>
    </p:spTree>
    <p:extLst>
      <p:ext uri="{BB962C8B-B14F-4D97-AF65-F5344CB8AC3E}">
        <p14:creationId xmlns:p14="http://schemas.microsoft.com/office/powerpoint/2010/main" val="3138999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DFD2A1E-1BCB-47A8-B7ED-918471D75CED}" type="datetimeFigureOut">
              <a:rPr lang="ko-KR" altLang="en-US" smtClean="0"/>
              <a:t>2023-02-08</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C1FF91E-0615-42BE-B395-BAD866455600}" type="slidenum">
              <a:rPr lang="ko-KR" altLang="en-US" smtClean="0"/>
              <a:t>‹#›</a:t>
            </a:fld>
            <a:endParaRPr lang="ko-KR" altLang="en-US"/>
          </a:p>
        </p:txBody>
      </p:sp>
    </p:spTree>
    <p:extLst>
      <p:ext uri="{BB962C8B-B14F-4D97-AF65-F5344CB8AC3E}">
        <p14:creationId xmlns:p14="http://schemas.microsoft.com/office/powerpoint/2010/main" val="325721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DFD2A1E-1BCB-47A8-B7ED-918471D75CED}" type="datetimeFigureOut">
              <a:rPr lang="ko-KR" altLang="en-US" smtClean="0"/>
              <a:t>2023-02-08</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C1FF91E-0615-42BE-B395-BAD866455600}" type="slidenum">
              <a:rPr lang="ko-KR" altLang="en-US" smtClean="0"/>
              <a:t>‹#›</a:t>
            </a:fld>
            <a:endParaRPr lang="ko-KR" altLang="en-US"/>
          </a:p>
        </p:txBody>
      </p:sp>
    </p:spTree>
    <p:extLst>
      <p:ext uri="{BB962C8B-B14F-4D97-AF65-F5344CB8AC3E}">
        <p14:creationId xmlns:p14="http://schemas.microsoft.com/office/powerpoint/2010/main" val="554544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pic>
        <p:nvPicPr>
          <p:cNvPr id="7" name="그림 6">
            <a:extLst>
              <a:ext uri="{FF2B5EF4-FFF2-40B4-BE49-F238E27FC236}">
                <a16:creationId xmlns:a16="http://schemas.microsoft.com/office/drawing/2014/main" id="{378E287D-F0D4-4F88-9659-C8B5211CD44A}"/>
              </a:ext>
            </a:extLst>
          </p:cNvPr>
          <p:cNvPicPr/>
          <p:nvPr userDrawn="1"/>
        </p:nvPicPr>
        <p:blipFill>
          <a:blip r:embed="rId2"/>
          <a:stretch>
            <a:fillRect/>
          </a:stretch>
        </p:blipFill>
        <p:spPr>
          <a:xfrm>
            <a:off x="370114" y="390628"/>
            <a:ext cx="6117772" cy="264795"/>
          </a:xfrm>
          <a:prstGeom prst="rect">
            <a:avLst/>
          </a:prstGeom>
        </p:spPr>
      </p:pic>
    </p:spTree>
    <p:extLst>
      <p:ext uri="{BB962C8B-B14F-4D97-AF65-F5344CB8AC3E}">
        <p14:creationId xmlns:p14="http://schemas.microsoft.com/office/powerpoint/2010/main" val="412020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ko-KR" altLang="en-US"/>
              <a:t>마스터 제목 스타일 편집</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7DFD2A1E-1BCB-47A8-B7ED-918471D75CED}" type="datetimeFigureOut">
              <a:rPr lang="ko-KR" altLang="en-US" smtClean="0"/>
              <a:t>2023-02-08</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C1FF91E-0615-42BE-B395-BAD866455600}" type="slidenum">
              <a:rPr lang="ko-KR" altLang="en-US" smtClean="0"/>
              <a:t>‹#›</a:t>
            </a:fld>
            <a:endParaRPr lang="ko-KR" altLang="en-US"/>
          </a:p>
        </p:txBody>
      </p:sp>
    </p:spTree>
    <p:extLst>
      <p:ext uri="{BB962C8B-B14F-4D97-AF65-F5344CB8AC3E}">
        <p14:creationId xmlns:p14="http://schemas.microsoft.com/office/powerpoint/2010/main" val="3220017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DFD2A1E-1BCB-47A8-B7ED-918471D75CED}" type="datetimeFigureOut">
              <a:rPr lang="ko-KR" altLang="en-US" smtClean="0"/>
              <a:t>2023-02-08</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EC1FF91E-0615-42BE-B395-BAD866455600}" type="slidenum">
              <a:rPr lang="ko-KR" altLang="en-US" smtClean="0"/>
              <a:t>‹#›</a:t>
            </a:fld>
            <a:endParaRPr lang="ko-KR" altLang="en-US"/>
          </a:p>
        </p:txBody>
      </p:sp>
    </p:spTree>
    <p:extLst>
      <p:ext uri="{BB962C8B-B14F-4D97-AF65-F5344CB8AC3E}">
        <p14:creationId xmlns:p14="http://schemas.microsoft.com/office/powerpoint/2010/main" val="2499065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 편집</a:t>
            </a:r>
          </a:p>
        </p:txBody>
      </p:sp>
      <p:sp>
        <p:nvSpPr>
          <p:cNvPr id="4" name="Content Placeholder 3"/>
          <p:cNvSpPr>
            <a:spLocks noGrp="1"/>
          </p:cNvSpPr>
          <p:nvPr>
            <p:ph sz="half" idx="2"/>
          </p:nvPr>
        </p:nvSpPr>
        <p:spPr>
          <a:xfrm>
            <a:off x="472381" y="3618442"/>
            <a:ext cx="2901255" cy="5322183"/>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 편집</a:t>
            </a:r>
          </a:p>
        </p:txBody>
      </p:sp>
      <p:sp>
        <p:nvSpPr>
          <p:cNvPr id="6" name="Content Placeholder 5"/>
          <p:cNvSpPr>
            <a:spLocks noGrp="1"/>
          </p:cNvSpPr>
          <p:nvPr>
            <p:ph sz="quarter" idx="4"/>
          </p:nvPr>
        </p:nvSpPr>
        <p:spPr>
          <a:xfrm>
            <a:off x="3471863" y="3618442"/>
            <a:ext cx="2915543" cy="5322183"/>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DFD2A1E-1BCB-47A8-B7ED-918471D75CED}" type="datetimeFigureOut">
              <a:rPr lang="ko-KR" altLang="en-US" smtClean="0"/>
              <a:t>2023-02-08</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EC1FF91E-0615-42BE-B395-BAD866455600}" type="slidenum">
              <a:rPr lang="ko-KR" altLang="en-US" smtClean="0"/>
              <a:t>‹#›</a:t>
            </a:fld>
            <a:endParaRPr lang="ko-KR" altLang="en-US"/>
          </a:p>
        </p:txBody>
      </p:sp>
    </p:spTree>
    <p:extLst>
      <p:ext uri="{BB962C8B-B14F-4D97-AF65-F5344CB8AC3E}">
        <p14:creationId xmlns:p14="http://schemas.microsoft.com/office/powerpoint/2010/main" val="142187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DFD2A1E-1BCB-47A8-B7ED-918471D75CED}" type="datetimeFigureOut">
              <a:rPr lang="ko-KR" altLang="en-US" smtClean="0"/>
              <a:t>2023-02-08</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EC1FF91E-0615-42BE-B395-BAD866455600}" type="slidenum">
              <a:rPr lang="ko-KR" altLang="en-US" smtClean="0"/>
              <a:t>‹#›</a:t>
            </a:fld>
            <a:endParaRPr lang="ko-KR" altLang="en-US"/>
          </a:p>
        </p:txBody>
      </p:sp>
    </p:spTree>
    <p:extLst>
      <p:ext uri="{BB962C8B-B14F-4D97-AF65-F5344CB8AC3E}">
        <p14:creationId xmlns:p14="http://schemas.microsoft.com/office/powerpoint/2010/main" val="144967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FD2A1E-1BCB-47A8-B7ED-918471D75CED}" type="datetimeFigureOut">
              <a:rPr lang="ko-KR" altLang="en-US" smtClean="0"/>
              <a:t>2023-02-08</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EC1FF91E-0615-42BE-B395-BAD866455600}" type="slidenum">
              <a:rPr lang="ko-KR" altLang="en-US" smtClean="0"/>
              <a:t>‹#›</a:t>
            </a:fld>
            <a:endParaRPr lang="ko-KR" altLang="en-US"/>
          </a:p>
        </p:txBody>
      </p:sp>
    </p:spTree>
    <p:extLst>
      <p:ext uri="{BB962C8B-B14F-4D97-AF65-F5344CB8AC3E}">
        <p14:creationId xmlns:p14="http://schemas.microsoft.com/office/powerpoint/2010/main" val="1857558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ko-KR" altLang="en-US"/>
              <a:t>마스터 제목 스타일 편집</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7DFD2A1E-1BCB-47A8-B7ED-918471D75CED}" type="datetimeFigureOut">
              <a:rPr lang="ko-KR" altLang="en-US" smtClean="0"/>
              <a:t>2023-02-08</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EC1FF91E-0615-42BE-B395-BAD866455600}" type="slidenum">
              <a:rPr lang="ko-KR" altLang="en-US" smtClean="0"/>
              <a:t>‹#›</a:t>
            </a:fld>
            <a:endParaRPr lang="ko-KR" altLang="en-US"/>
          </a:p>
        </p:txBody>
      </p:sp>
    </p:spTree>
    <p:extLst>
      <p:ext uri="{BB962C8B-B14F-4D97-AF65-F5344CB8AC3E}">
        <p14:creationId xmlns:p14="http://schemas.microsoft.com/office/powerpoint/2010/main" val="2644866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7DFD2A1E-1BCB-47A8-B7ED-918471D75CED}" type="datetimeFigureOut">
              <a:rPr lang="ko-KR" altLang="en-US" smtClean="0"/>
              <a:t>2023-02-08</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EC1FF91E-0615-42BE-B395-BAD866455600}" type="slidenum">
              <a:rPr lang="ko-KR" altLang="en-US" smtClean="0"/>
              <a:t>‹#›</a:t>
            </a:fld>
            <a:endParaRPr lang="ko-KR" altLang="en-US"/>
          </a:p>
        </p:txBody>
      </p:sp>
    </p:spTree>
    <p:extLst>
      <p:ext uri="{BB962C8B-B14F-4D97-AF65-F5344CB8AC3E}">
        <p14:creationId xmlns:p14="http://schemas.microsoft.com/office/powerpoint/2010/main" val="1326898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DFD2A1E-1BCB-47A8-B7ED-918471D75CED}" type="datetimeFigureOut">
              <a:rPr lang="ko-KR" altLang="en-US" smtClean="0"/>
              <a:t>2023-02-08</a:t>
            </a:fld>
            <a:endParaRPr lang="ko-KR"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C1FF91E-0615-42BE-B395-BAD866455600}" type="slidenum">
              <a:rPr lang="ko-KR" altLang="en-US" smtClean="0"/>
              <a:t>‹#›</a:t>
            </a:fld>
            <a:endParaRPr lang="ko-KR" altLang="en-US"/>
          </a:p>
        </p:txBody>
      </p:sp>
    </p:spTree>
    <p:extLst>
      <p:ext uri="{BB962C8B-B14F-4D97-AF65-F5344CB8AC3E}">
        <p14:creationId xmlns:p14="http://schemas.microsoft.com/office/powerpoint/2010/main" val="256001133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1"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1" hangingPunct="1">
        <a:defRPr sz="1350" kern="1200">
          <a:solidFill>
            <a:schemeClr val="tx1"/>
          </a:solidFill>
          <a:latin typeface="+mn-lt"/>
          <a:ea typeface="+mn-ea"/>
          <a:cs typeface="+mn-cs"/>
        </a:defRPr>
      </a:lvl1pPr>
      <a:lvl2pPr marL="342900" algn="l" defTabSz="685800" rtl="0" eaLnBrk="1" latinLnBrk="1" hangingPunct="1">
        <a:defRPr sz="1350" kern="1200">
          <a:solidFill>
            <a:schemeClr val="tx1"/>
          </a:solidFill>
          <a:latin typeface="+mn-lt"/>
          <a:ea typeface="+mn-ea"/>
          <a:cs typeface="+mn-cs"/>
        </a:defRPr>
      </a:lvl2pPr>
      <a:lvl3pPr marL="685800" algn="l" defTabSz="685800" rtl="0" eaLnBrk="1" latinLnBrk="1" hangingPunct="1">
        <a:defRPr sz="1350" kern="1200">
          <a:solidFill>
            <a:schemeClr val="tx1"/>
          </a:solidFill>
          <a:latin typeface="+mn-lt"/>
          <a:ea typeface="+mn-ea"/>
          <a:cs typeface="+mn-cs"/>
        </a:defRPr>
      </a:lvl3pPr>
      <a:lvl4pPr marL="1028700" algn="l" defTabSz="685800" rtl="0" eaLnBrk="1" latinLnBrk="1" hangingPunct="1">
        <a:defRPr sz="1350" kern="1200">
          <a:solidFill>
            <a:schemeClr val="tx1"/>
          </a:solidFill>
          <a:latin typeface="+mn-lt"/>
          <a:ea typeface="+mn-ea"/>
          <a:cs typeface="+mn-cs"/>
        </a:defRPr>
      </a:lvl4pPr>
      <a:lvl5pPr marL="1371600" algn="l" defTabSz="685800" rtl="0" eaLnBrk="1" latinLnBrk="1" hangingPunct="1">
        <a:defRPr sz="1350" kern="1200">
          <a:solidFill>
            <a:schemeClr val="tx1"/>
          </a:solidFill>
          <a:latin typeface="+mn-lt"/>
          <a:ea typeface="+mn-ea"/>
          <a:cs typeface="+mn-cs"/>
        </a:defRPr>
      </a:lvl5pPr>
      <a:lvl6pPr marL="1714500" algn="l" defTabSz="685800" rtl="0" eaLnBrk="1" latinLnBrk="1" hangingPunct="1">
        <a:defRPr sz="1350" kern="1200">
          <a:solidFill>
            <a:schemeClr val="tx1"/>
          </a:solidFill>
          <a:latin typeface="+mn-lt"/>
          <a:ea typeface="+mn-ea"/>
          <a:cs typeface="+mn-cs"/>
        </a:defRPr>
      </a:lvl6pPr>
      <a:lvl7pPr marL="2057400" algn="l" defTabSz="685800" rtl="0" eaLnBrk="1" latinLnBrk="1" hangingPunct="1">
        <a:defRPr sz="1350" kern="1200">
          <a:solidFill>
            <a:schemeClr val="tx1"/>
          </a:solidFill>
          <a:latin typeface="+mn-lt"/>
          <a:ea typeface="+mn-ea"/>
          <a:cs typeface="+mn-cs"/>
        </a:defRPr>
      </a:lvl7pPr>
      <a:lvl8pPr marL="2400300" algn="l" defTabSz="685800" rtl="0" eaLnBrk="1" latinLnBrk="1" hangingPunct="1">
        <a:defRPr sz="1350" kern="1200">
          <a:solidFill>
            <a:schemeClr val="tx1"/>
          </a:solidFill>
          <a:latin typeface="+mn-lt"/>
          <a:ea typeface="+mn-ea"/>
          <a:cs typeface="+mn-cs"/>
        </a:defRPr>
      </a:lvl8pPr>
      <a:lvl9pPr marL="2743200" algn="l" defTabSz="685800" rtl="0" eaLnBrk="1" latinLnBrk="1"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사각형: 둥근 모서리 197">
            <a:extLst>
              <a:ext uri="{FF2B5EF4-FFF2-40B4-BE49-F238E27FC236}">
                <a16:creationId xmlns:a16="http://schemas.microsoft.com/office/drawing/2014/main" id="{6AF3DC09-E464-41E2-8F36-E273231C54EB}"/>
              </a:ext>
            </a:extLst>
          </p:cNvPr>
          <p:cNvSpPr/>
          <p:nvPr/>
        </p:nvSpPr>
        <p:spPr>
          <a:xfrm>
            <a:off x="370115" y="6191795"/>
            <a:ext cx="1368960" cy="317050"/>
          </a:xfrm>
          <a:prstGeom prst="roundRect">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Visit/Car take-in</a:t>
            </a:r>
          </a:p>
        </p:txBody>
      </p:sp>
      <p:sp>
        <p:nvSpPr>
          <p:cNvPr id="199" name="사각형: 둥근 모서리 198">
            <a:extLst>
              <a:ext uri="{FF2B5EF4-FFF2-40B4-BE49-F238E27FC236}">
                <a16:creationId xmlns:a16="http://schemas.microsoft.com/office/drawing/2014/main" id="{DE58D049-2128-49C5-ADED-D26E9BB5DA89}"/>
              </a:ext>
            </a:extLst>
          </p:cNvPr>
          <p:cNvSpPr/>
          <p:nvPr/>
        </p:nvSpPr>
        <p:spPr>
          <a:xfrm>
            <a:off x="370115" y="7208555"/>
            <a:ext cx="1368960" cy="317050"/>
          </a:xfrm>
          <a:prstGeom prst="roundRect">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Wait/Monitor</a:t>
            </a:r>
          </a:p>
        </p:txBody>
      </p:sp>
      <p:sp>
        <p:nvSpPr>
          <p:cNvPr id="200" name="사각형: 둥근 모서리 199">
            <a:extLst>
              <a:ext uri="{FF2B5EF4-FFF2-40B4-BE49-F238E27FC236}">
                <a16:creationId xmlns:a16="http://schemas.microsoft.com/office/drawing/2014/main" id="{60A6ACAA-0396-4E11-A6A3-FE2D956D44C3}"/>
              </a:ext>
            </a:extLst>
          </p:cNvPr>
          <p:cNvSpPr/>
          <p:nvPr/>
        </p:nvSpPr>
        <p:spPr>
          <a:xfrm>
            <a:off x="370115" y="7716935"/>
            <a:ext cx="1368960" cy="317050"/>
          </a:xfrm>
          <a:prstGeom prst="roundRect">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Repair Outcome Check</a:t>
            </a:r>
          </a:p>
        </p:txBody>
      </p:sp>
      <p:sp>
        <p:nvSpPr>
          <p:cNvPr id="201" name="사각형: 둥근 모서리 200">
            <a:extLst>
              <a:ext uri="{FF2B5EF4-FFF2-40B4-BE49-F238E27FC236}">
                <a16:creationId xmlns:a16="http://schemas.microsoft.com/office/drawing/2014/main" id="{4FBB7EA9-051D-411C-8676-A4AF1475B1E6}"/>
              </a:ext>
            </a:extLst>
          </p:cNvPr>
          <p:cNvSpPr/>
          <p:nvPr/>
        </p:nvSpPr>
        <p:spPr>
          <a:xfrm>
            <a:off x="370115" y="8225315"/>
            <a:ext cx="1368960" cy="317050"/>
          </a:xfrm>
          <a:prstGeom prst="roundRect">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Payment</a:t>
            </a:r>
          </a:p>
        </p:txBody>
      </p:sp>
      <p:sp>
        <p:nvSpPr>
          <p:cNvPr id="202" name="사각형: 둥근 모서리 201">
            <a:extLst>
              <a:ext uri="{FF2B5EF4-FFF2-40B4-BE49-F238E27FC236}">
                <a16:creationId xmlns:a16="http://schemas.microsoft.com/office/drawing/2014/main" id="{713F0832-6EFF-4528-9DBF-24058F2AF407}"/>
              </a:ext>
            </a:extLst>
          </p:cNvPr>
          <p:cNvSpPr/>
          <p:nvPr/>
        </p:nvSpPr>
        <p:spPr>
          <a:xfrm>
            <a:off x="370115" y="8733697"/>
            <a:ext cx="1368960" cy="317050"/>
          </a:xfrm>
          <a:prstGeom prst="roundRect">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Check-out</a:t>
            </a:r>
          </a:p>
        </p:txBody>
      </p:sp>
      <p:sp>
        <p:nvSpPr>
          <p:cNvPr id="203" name="사각형: 둥근 모서리 202">
            <a:extLst>
              <a:ext uri="{FF2B5EF4-FFF2-40B4-BE49-F238E27FC236}">
                <a16:creationId xmlns:a16="http://schemas.microsoft.com/office/drawing/2014/main" id="{C9033791-FE9E-4618-8C85-5B225D73D287}"/>
              </a:ext>
            </a:extLst>
          </p:cNvPr>
          <p:cNvSpPr/>
          <p:nvPr/>
        </p:nvSpPr>
        <p:spPr>
          <a:xfrm>
            <a:off x="370115" y="6700175"/>
            <a:ext cx="1368960" cy="317050"/>
          </a:xfrm>
          <a:prstGeom prst="roundRect">
            <a:avLst/>
          </a:prstGeom>
          <a:solidFill>
            <a:srgbClr val="C0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kern="100" spc="-70" dirty="0">
                <a:ln>
                  <a:solidFill>
                    <a:schemeClr val="bg1">
                      <a:alpha val="0"/>
                    </a:schemeClr>
                  </a:solidFill>
                </a:ln>
                <a:solidFill>
                  <a:schemeClr val="bg1"/>
                </a:solidFill>
                <a:latin typeface="+mn-ea"/>
                <a:cs typeface="Times New Roman" panose="02020603050405020304" pitchFamily="18" charset="0"/>
              </a:rPr>
              <a:t>Consultation</a:t>
            </a:r>
            <a:endParaRPr lang="ko-KR" altLang="en-US" sz="1200" b="1" kern="100" spc="-70" dirty="0">
              <a:ln>
                <a:solidFill>
                  <a:schemeClr val="bg1">
                    <a:alpha val="0"/>
                  </a:schemeClr>
                </a:solidFill>
              </a:ln>
              <a:solidFill>
                <a:schemeClr val="bg1"/>
              </a:solidFill>
              <a:latin typeface="+mn-ea"/>
              <a:cs typeface="Times New Roman" panose="02020603050405020304" pitchFamily="18" charset="0"/>
            </a:endParaRPr>
          </a:p>
        </p:txBody>
      </p:sp>
      <p:sp>
        <p:nvSpPr>
          <p:cNvPr id="204" name="직사각형 203">
            <a:extLst>
              <a:ext uri="{FF2B5EF4-FFF2-40B4-BE49-F238E27FC236}">
                <a16:creationId xmlns:a16="http://schemas.microsoft.com/office/drawing/2014/main" id="{8DDF33DE-8349-470B-9EFC-E33BC4F8B669}"/>
              </a:ext>
            </a:extLst>
          </p:cNvPr>
          <p:cNvSpPr/>
          <p:nvPr/>
        </p:nvSpPr>
        <p:spPr>
          <a:xfrm>
            <a:off x="1888257" y="5683414"/>
            <a:ext cx="1520358" cy="549263"/>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88900">
              <a:buClr>
                <a:schemeClr val="bg1">
                  <a:lumMod val="50000"/>
                </a:schemeClr>
              </a:buClr>
              <a:buFont typeface="Arial" panose="020B0604020202020204" pitchFamily="34" charset="0"/>
              <a:buChar char="•"/>
            </a:pPr>
            <a:r>
              <a:rPr lang="en-US" altLang="ko-KR" sz="1100" kern="100" spc="-70" dirty="0">
                <a:ln>
                  <a:solidFill>
                    <a:schemeClr val="bg1">
                      <a:alpha val="0"/>
                    </a:schemeClr>
                  </a:solidFill>
                </a:ln>
                <a:solidFill>
                  <a:schemeClr val="tx1"/>
                </a:solidFill>
                <a:latin typeface="+mn-ea"/>
                <a:cs typeface="Times New Roman" panose="02020603050405020304" pitchFamily="18" charset="0"/>
              </a:rPr>
              <a:t>Booking accessibility</a:t>
            </a:r>
          </a:p>
        </p:txBody>
      </p:sp>
      <p:sp>
        <p:nvSpPr>
          <p:cNvPr id="205" name="직사각형 204">
            <a:extLst>
              <a:ext uri="{FF2B5EF4-FFF2-40B4-BE49-F238E27FC236}">
                <a16:creationId xmlns:a16="http://schemas.microsoft.com/office/drawing/2014/main" id="{45573420-CE5D-4574-BBFF-D8EEC4551070}"/>
              </a:ext>
            </a:extLst>
          </p:cNvPr>
          <p:cNvSpPr/>
          <p:nvPr/>
        </p:nvSpPr>
        <p:spPr>
          <a:xfrm>
            <a:off x="1888256" y="6294537"/>
            <a:ext cx="1669539" cy="549263"/>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88900">
              <a:buClr>
                <a:schemeClr val="bg1">
                  <a:lumMod val="50000"/>
                </a:schemeClr>
              </a:buClr>
              <a:buFont typeface="Arial" panose="020B0604020202020204" pitchFamily="34" charset="0"/>
              <a:buChar char="•"/>
            </a:pPr>
            <a:r>
              <a:rPr lang="en-US" altLang="ko-KR" sz="11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Work handling capability</a:t>
            </a:r>
          </a:p>
          <a:p>
            <a:pPr marL="177800" indent="-88900">
              <a:buClr>
                <a:schemeClr val="bg1">
                  <a:lumMod val="50000"/>
                </a:schemeClr>
              </a:buClr>
              <a:buFont typeface="Arial" panose="020B0604020202020204" pitchFamily="34" charset="0"/>
              <a:buChar char="•"/>
            </a:pPr>
            <a:r>
              <a:rPr lang="en-US" altLang="ko-KR" sz="11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Consultation fulfillment</a:t>
            </a:r>
          </a:p>
        </p:txBody>
      </p:sp>
      <p:sp>
        <p:nvSpPr>
          <p:cNvPr id="206" name="직사각형 205">
            <a:extLst>
              <a:ext uri="{FF2B5EF4-FFF2-40B4-BE49-F238E27FC236}">
                <a16:creationId xmlns:a16="http://schemas.microsoft.com/office/drawing/2014/main" id="{1B0E1048-53D6-4FAD-AE78-6D43AA6FC3CF}"/>
              </a:ext>
            </a:extLst>
          </p:cNvPr>
          <p:cNvSpPr/>
          <p:nvPr/>
        </p:nvSpPr>
        <p:spPr>
          <a:xfrm>
            <a:off x="1888257" y="6905660"/>
            <a:ext cx="1669538" cy="736052"/>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88900">
              <a:buClr>
                <a:schemeClr val="bg1">
                  <a:lumMod val="50000"/>
                </a:schemeClr>
              </a:buClr>
              <a:buFont typeface="Arial" panose="020B0604020202020204" pitchFamily="34" charset="0"/>
              <a:buChar char="•"/>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Repair/maintenance speed</a:t>
            </a:r>
          </a:p>
          <a:p>
            <a:pPr marL="177800" indent="-88900">
              <a:buClr>
                <a:schemeClr val="bg1">
                  <a:lumMod val="50000"/>
                </a:schemeClr>
              </a:buClr>
              <a:buFont typeface="Arial" panose="020B0604020202020204" pitchFamily="34" charset="0"/>
              <a:buChar char="•"/>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Customer handling quality</a:t>
            </a:r>
          </a:p>
        </p:txBody>
      </p:sp>
      <p:sp>
        <p:nvSpPr>
          <p:cNvPr id="207" name="직사각형 206">
            <a:extLst>
              <a:ext uri="{FF2B5EF4-FFF2-40B4-BE49-F238E27FC236}">
                <a16:creationId xmlns:a16="http://schemas.microsoft.com/office/drawing/2014/main" id="{DA5B5501-DA64-4D92-8CB4-AB32D88AC660}"/>
              </a:ext>
            </a:extLst>
          </p:cNvPr>
          <p:cNvSpPr/>
          <p:nvPr/>
        </p:nvSpPr>
        <p:spPr>
          <a:xfrm>
            <a:off x="1888257" y="7703572"/>
            <a:ext cx="1520358" cy="736052"/>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88900">
              <a:buClr>
                <a:schemeClr val="bg1">
                  <a:lumMod val="50000"/>
                </a:schemeClr>
              </a:buClr>
              <a:buFont typeface="Arial" panose="020B0604020202020204" pitchFamily="34" charset="0"/>
              <a:buChar char="•"/>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Repair/maintenance economy</a:t>
            </a:r>
          </a:p>
          <a:p>
            <a:pPr marL="177800" indent="-88900">
              <a:buClr>
                <a:schemeClr val="bg1">
                  <a:lumMod val="50000"/>
                </a:schemeClr>
              </a:buClr>
              <a:buFont typeface="Arial" panose="020B0604020202020204" pitchFamily="34" charset="0"/>
              <a:buChar char="•"/>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Repair/maintenance quality</a:t>
            </a:r>
          </a:p>
        </p:txBody>
      </p:sp>
      <p:sp>
        <p:nvSpPr>
          <p:cNvPr id="208" name="직사각형 207">
            <a:extLst>
              <a:ext uri="{FF2B5EF4-FFF2-40B4-BE49-F238E27FC236}">
                <a16:creationId xmlns:a16="http://schemas.microsoft.com/office/drawing/2014/main" id="{FCC1AB9B-7CE3-4711-8628-304E53937337}"/>
              </a:ext>
            </a:extLst>
          </p:cNvPr>
          <p:cNvSpPr/>
          <p:nvPr/>
        </p:nvSpPr>
        <p:spPr>
          <a:xfrm>
            <a:off x="1888257" y="8501484"/>
            <a:ext cx="1520358" cy="549263"/>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88900">
              <a:buClr>
                <a:schemeClr val="bg1">
                  <a:lumMod val="50000"/>
                </a:schemeClr>
              </a:buClr>
              <a:buFont typeface="Arial" panose="020B0604020202020204" pitchFamily="34" charset="0"/>
              <a:buChar char="•"/>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Care after the repair/maintenance</a:t>
            </a:r>
          </a:p>
        </p:txBody>
      </p:sp>
      <p:sp>
        <p:nvSpPr>
          <p:cNvPr id="209" name="직사각형 208">
            <a:extLst>
              <a:ext uri="{FF2B5EF4-FFF2-40B4-BE49-F238E27FC236}">
                <a16:creationId xmlns:a16="http://schemas.microsoft.com/office/drawing/2014/main" id="{DD01FC2D-F459-4883-9317-81D2D7F143FE}"/>
              </a:ext>
            </a:extLst>
          </p:cNvPr>
          <p:cNvSpPr/>
          <p:nvPr/>
        </p:nvSpPr>
        <p:spPr>
          <a:xfrm>
            <a:off x="3557797" y="5683414"/>
            <a:ext cx="2930086" cy="549263"/>
          </a:xfrm>
          <a:prstGeom prst="rect">
            <a:avLst/>
          </a:prstGeom>
          <a:solidFill>
            <a:schemeClr val="bg1"/>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228600">
              <a:buClr>
                <a:schemeClr val="tx1"/>
              </a:buClr>
              <a:buFont typeface="+mj-ea"/>
              <a:buAutoNum type="circleNumDbPlain"/>
            </a:pPr>
            <a:r>
              <a:rPr lang="en-US" altLang="ko-KR" sz="1100" kern="100" spc="-70" dirty="0">
                <a:ln>
                  <a:solidFill>
                    <a:schemeClr val="bg1">
                      <a:alpha val="0"/>
                    </a:schemeClr>
                  </a:solidFill>
                </a:ln>
                <a:solidFill>
                  <a:schemeClr val="tx1"/>
                </a:solidFill>
                <a:latin typeface="+mn-ea"/>
                <a:cs typeface="Times New Roman" panose="02020603050405020304" pitchFamily="18" charset="0"/>
              </a:rPr>
              <a:t>Online booking rate</a:t>
            </a:r>
          </a:p>
          <a:p>
            <a:pPr marL="88900" indent="-228600">
              <a:buClr>
                <a:schemeClr val="tx1"/>
              </a:buClr>
              <a:buFont typeface="+mj-ea"/>
              <a:buAutoNum type="circleNumDbPlain"/>
            </a:pPr>
            <a:r>
              <a:rPr lang="en-US" altLang="ko-KR" sz="1100" kern="100" spc="-70" dirty="0">
                <a:ln>
                  <a:solidFill>
                    <a:schemeClr val="bg1">
                      <a:alpha val="0"/>
                    </a:schemeClr>
                  </a:solidFill>
                </a:ln>
                <a:solidFill>
                  <a:schemeClr val="tx1"/>
                </a:solidFill>
                <a:latin typeface="+mn-ea"/>
                <a:cs typeface="Times New Roman" panose="02020603050405020304" pitchFamily="18" charset="0"/>
              </a:rPr>
              <a:t>No. of call attempts for reservation</a:t>
            </a:r>
          </a:p>
          <a:p>
            <a:pPr marL="88900" indent="-228600">
              <a:buClr>
                <a:schemeClr val="tx1"/>
              </a:buClr>
              <a:buFont typeface="+mj-ea"/>
              <a:buAutoNum type="circleNumDbPlain"/>
            </a:pPr>
            <a:r>
              <a:rPr lang="en-US" altLang="ko-KR" sz="1100" kern="100" spc="-70" dirty="0">
                <a:ln>
                  <a:solidFill>
                    <a:schemeClr val="bg1">
                      <a:alpha val="0"/>
                    </a:schemeClr>
                  </a:solidFill>
                </a:ln>
                <a:solidFill>
                  <a:schemeClr val="tx1"/>
                </a:solidFill>
                <a:latin typeface="+mn-ea"/>
                <a:cs typeface="Times New Roman" panose="02020603050405020304" pitchFamily="18" charset="0"/>
              </a:rPr>
              <a:t>Success rate within the first call</a:t>
            </a:r>
          </a:p>
        </p:txBody>
      </p:sp>
      <p:sp>
        <p:nvSpPr>
          <p:cNvPr id="210" name="직사각형 209">
            <a:extLst>
              <a:ext uri="{FF2B5EF4-FFF2-40B4-BE49-F238E27FC236}">
                <a16:creationId xmlns:a16="http://schemas.microsoft.com/office/drawing/2014/main" id="{B9B35F97-6B5A-4A5B-A6BD-4AAD4CB01D0A}"/>
              </a:ext>
            </a:extLst>
          </p:cNvPr>
          <p:cNvSpPr/>
          <p:nvPr/>
        </p:nvSpPr>
        <p:spPr>
          <a:xfrm>
            <a:off x="3557797" y="6294537"/>
            <a:ext cx="2930086" cy="549263"/>
          </a:xfrm>
          <a:prstGeom prst="rect">
            <a:avLst/>
          </a:prstGeom>
          <a:solidFill>
            <a:schemeClr val="bg1"/>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228600">
              <a:buClr>
                <a:schemeClr val="tx1">
                  <a:lumMod val="75000"/>
                  <a:lumOff val="25000"/>
                </a:schemeClr>
              </a:buClr>
              <a:buFont typeface="+mj-ea"/>
              <a:buAutoNum type="circleNumDbPlain" startAt="4"/>
            </a:pPr>
            <a:r>
              <a:rPr lang="en-US" altLang="ko-KR" sz="11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Waiting time from booking to service</a:t>
            </a:r>
          </a:p>
          <a:p>
            <a:pPr marL="88900" indent="-228600">
              <a:buClr>
                <a:schemeClr val="tx1">
                  <a:lumMod val="75000"/>
                  <a:lumOff val="25000"/>
                </a:schemeClr>
              </a:buClr>
              <a:buFont typeface="+mj-ea"/>
              <a:buAutoNum type="circleNumDbPlain" startAt="4"/>
            </a:pPr>
            <a:r>
              <a:rPr lang="en-US" altLang="ko-KR" sz="11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Waiting time for Pre-consultation</a:t>
            </a:r>
          </a:p>
          <a:p>
            <a:pPr marL="88900" indent="-228600">
              <a:buClr>
                <a:schemeClr val="tx1">
                  <a:lumMod val="75000"/>
                  <a:lumOff val="25000"/>
                </a:schemeClr>
              </a:buClr>
              <a:buFont typeface="+mj-ea"/>
              <a:buAutoNum type="circleNumDbPlain" startAt="4"/>
            </a:pPr>
            <a:r>
              <a:rPr lang="en-US" altLang="ko-KR" sz="11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Key explanation missing rate</a:t>
            </a:r>
          </a:p>
        </p:txBody>
      </p:sp>
      <p:sp>
        <p:nvSpPr>
          <p:cNvPr id="211" name="이등변 삼각형 210">
            <a:extLst>
              <a:ext uri="{FF2B5EF4-FFF2-40B4-BE49-F238E27FC236}">
                <a16:creationId xmlns:a16="http://schemas.microsoft.com/office/drawing/2014/main" id="{A2871E38-05E6-47C4-99CD-D6606B645512}"/>
              </a:ext>
            </a:extLst>
          </p:cNvPr>
          <p:cNvSpPr/>
          <p:nvPr/>
        </p:nvSpPr>
        <p:spPr>
          <a:xfrm flipV="1">
            <a:off x="1009595" y="6060130"/>
            <a:ext cx="90000" cy="72000"/>
          </a:xfrm>
          <a:prstGeom prst="triangle">
            <a:avLst/>
          </a:prstGeom>
          <a:solidFill>
            <a:schemeClr val="tx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pc="-70"/>
          </a:p>
        </p:txBody>
      </p:sp>
      <p:sp>
        <p:nvSpPr>
          <p:cNvPr id="212" name="이등변 삼각형 211">
            <a:extLst>
              <a:ext uri="{FF2B5EF4-FFF2-40B4-BE49-F238E27FC236}">
                <a16:creationId xmlns:a16="http://schemas.microsoft.com/office/drawing/2014/main" id="{EDCF9CC6-1464-4BC4-96BF-E69E6AD08740}"/>
              </a:ext>
            </a:extLst>
          </p:cNvPr>
          <p:cNvSpPr/>
          <p:nvPr/>
        </p:nvSpPr>
        <p:spPr>
          <a:xfrm flipV="1">
            <a:off x="1009595" y="6568510"/>
            <a:ext cx="90000" cy="72000"/>
          </a:xfrm>
          <a:prstGeom prst="triangle">
            <a:avLst/>
          </a:prstGeom>
          <a:solidFill>
            <a:schemeClr val="tx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pc="-70"/>
          </a:p>
        </p:txBody>
      </p:sp>
      <p:sp>
        <p:nvSpPr>
          <p:cNvPr id="213" name="이등변 삼각형 212">
            <a:extLst>
              <a:ext uri="{FF2B5EF4-FFF2-40B4-BE49-F238E27FC236}">
                <a16:creationId xmlns:a16="http://schemas.microsoft.com/office/drawing/2014/main" id="{0DE0D58F-2E04-47B7-ABD7-F48586206F60}"/>
              </a:ext>
            </a:extLst>
          </p:cNvPr>
          <p:cNvSpPr/>
          <p:nvPr/>
        </p:nvSpPr>
        <p:spPr>
          <a:xfrm flipV="1">
            <a:off x="1009595" y="7076890"/>
            <a:ext cx="90000" cy="72000"/>
          </a:xfrm>
          <a:prstGeom prst="triangle">
            <a:avLst/>
          </a:prstGeom>
          <a:solidFill>
            <a:schemeClr val="tx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pc="-70"/>
          </a:p>
        </p:txBody>
      </p:sp>
      <p:sp>
        <p:nvSpPr>
          <p:cNvPr id="214" name="이등변 삼각형 213">
            <a:extLst>
              <a:ext uri="{FF2B5EF4-FFF2-40B4-BE49-F238E27FC236}">
                <a16:creationId xmlns:a16="http://schemas.microsoft.com/office/drawing/2014/main" id="{DE514B48-AE0D-486E-B2A9-25495405C358}"/>
              </a:ext>
            </a:extLst>
          </p:cNvPr>
          <p:cNvSpPr/>
          <p:nvPr/>
        </p:nvSpPr>
        <p:spPr>
          <a:xfrm flipV="1">
            <a:off x="1009595" y="7585270"/>
            <a:ext cx="90000" cy="72000"/>
          </a:xfrm>
          <a:prstGeom prst="triangle">
            <a:avLst/>
          </a:prstGeom>
          <a:solidFill>
            <a:schemeClr val="tx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pc="-70"/>
          </a:p>
        </p:txBody>
      </p:sp>
      <p:sp>
        <p:nvSpPr>
          <p:cNvPr id="215" name="이등변 삼각형 214">
            <a:extLst>
              <a:ext uri="{FF2B5EF4-FFF2-40B4-BE49-F238E27FC236}">
                <a16:creationId xmlns:a16="http://schemas.microsoft.com/office/drawing/2014/main" id="{D8E647B0-D8DF-4FE6-A443-25361D956F8A}"/>
              </a:ext>
            </a:extLst>
          </p:cNvPr>
          <p:cNvSpPr/>
          <p:nvPr/>
        </p:nvSpPr>
        <p:spPr>
          <a:xfrm flipV="1">
            <a:off x="1009595" y="8093650"/>
            <a:ext cx="90000" cy="72000"/>
          </a:xfrm>
          <a:prstGeom prst="triangle">
            <a:avLst/>
          </a:prstGeom>
          <a:solidFill>
            <a:schemeClr val="tx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pc="-70"/>
          </a:p>
        </p:txBody>
      </p:sp>
      <p:sp>
        <p:nvSpPr>
          <p:cNvPr id="216" name="이등변 삼각형 215">
            <a:extLst>
              <a:ext uri="{FF2B5EF4-FFF2-40B4-BE49-F238E27FC236}">
                <a16:creationId xmlns:a16="http://schemas.microsoft.com/office/drawing/2014/main" id="{D9DAF5F3-83A5-4EBA-BF5A-5BD01DFC3BC8}"/>
              </a:ext>
            </a:extLst>
          </p:cNvPr>
          <p:cNvSpPr/>
          <p:nvPr/>
        </p:nvSpPr>
        <p:spPr>
          <a:xfrm flipV="1">
            <a:off x="1009595" y="8602030"/>
            <a:ext cx="90000" cy="72000"/>
          </a:xfrm>
          <a:prstGeom prst="triangle">
            <a:avLst/>
          </a:prstGeom>
          <a:solidFill>
            <a:schemeClr val="tx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pc="-70"/>
          </a:p>
        </p:txBody>
      </p:sp>
      <p:sp>
        <p:nvSpPr>
          <p:cNvPr id="217" name="직사각형 216">
            <a:extLst>
              <a:ext uri="{FF2B5EF4-FFF2-40B4-BE49-F238E27FC236}">
                <a16:creationId xmlns:a16="http://schemas.microsoft.com/office/drawing/2014/main" id="{D62A346E-6F8F-4C0F-87E5-D7E7152BE4C4}"/>
              </a:ext>
            </a:extLst>
          </p:cNvPr>
          <p:cNvSpPr/>
          <p:nvPr/>
        </p:nvSpPr>
        <p:spPr>
          <a:xfrm>
            <a:off x="3557796" y="6905660"/>
            <a:ext cx="2930087" cy="736052"/>
          </a:xfrm>
          <a:prstGeom prst="rect">
            <a:avLst/>
          </a:prstGeom>
          <a:solidFill>
            <a:schemeClr val="bg1"/>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228600">
              <a:buClr>
                <a:schemeClr val="tx1">
                  <a:lumMod val="75000"/>
                  <a:lumOff val="25000"/>
                </a:schemeClr>
              </a:buClr>
              <a:buFont typeface="+mj-ea"/>
              <a:buAutoNum type="circleNumDbPlain" startAt="7"/>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Repair/maintenance time</a:t>
            </a:r>
          </a:p>
          <a:p>
            <a:pPr marL="88900" indent="-228600">
              <a:buClr>
                <a:schemeClr val="tx1">
                  <a:lumMod val="75000"/>
                  <a:lumOff val="25000"/>
                </a:schemeClr>
              </a:buClr>
              <a:buFont typeface="+mj-ea"/>
              <a:buAutoNum type="circleNumDbPlain" startAt="7"/>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On the day repair completion rate</a:t>
            </a:r>
          </a:p>
          <a:p>
            <a:pPr marL="88900" indent="-228600">
              <a:buClr>
                <a:schemeClr val="tx1">
                  <a:lumMod val="75000"/>
                  <a:lumOff val="25000"/>
                </a:schemeClr>
              </a:buClr>
              <a:buFont typeface="+mj-ea"/>
              <a:buAutoNum type="circleNumDbPlain" startAt="7"/>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Parts supply shortage experience rate</a:t>
            </a:r>
          </a:p>
          <a:p>
            <a:pPr marL="88900" indent="-228600">
              <a:buClr>
                <a:schemeClr val="tx1">
                  <a:lumMod val="75000"/>
                  <a:lumOff val="25000"/>
                </a:schemeClr>
              </a:buClr>
              <a:buFont typeface="+mj-ea"/>
              <a:buAutoNum type="circleNumDbPlain" startAt="7"/>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Furnished customer facility</a:t>
            </a:r>
          </a:p>
        </p:txBody>
      </p:sp>
      <p:sp>
        <p:nvSpPr>
          <p:cNvPr id="218" name="직사각형 217">
            <a:extLst>
              <a:ext uri="{FF2B5EF4-FFF2-40B4-BE49-F238E27FC236}">
                <a16:creationId xmlns:a16="http://schemas.microsoft.com/office/drawing/2014/main" id="{E92C90CD-531B-40F5-B794-1FE649BBB333}"/>
              </a:ext>
            </a:extLst>
          </p:cNvPr>
          <p:cNvSpPr/>
          <p:nvPr/>
        </p:nvSpPr>
        <p:spPr>
          <a:xfrm>
            <a:off x="3557797" y="7703572"/>
            <a:ext cx="2931903" cy="736052"/>
          </a:xfrm>
          <a:prstGeom prst="rect">
            <a:avLst/>
          </a:prstGeom>
          <a:solidFill>
            <a:schemeClr val="bg1"/>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marL="88900" indent="-228600">
              <a:buClr>
                <a:schemeClr val="tx1">
                  <a:lumMod val="75000"/>
                  <a:lumOff val="25000"/>
                </a:schemeClr>
              </a:buClr>
              <a:buFont typeface="+mj-ea"/>
              <a:buAutoNum type="circleNumDbPlain" startAt="11"/>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Recent repair/maintenance time</a:t>
            </a:r>
          </a:p>
          <a:p>
            <a:pPr marL="88900" indent="-228600">
              <a:buClr>
                <a:schemeClr val="tx1">
                  <a:lumMod val="75000"/>
                  <a:lumOff val="25000"/>
                </a:schemeClr>
              </a:buClr>
              <a:buFont typeface="+mj-ea"/>
              <a:buAutoNum type="circleNumDbPlain" startAt="11"/>
            </a:pPr>
            <a:r>
              <a:rPr lang="en-US" altLang="ko-KR" sz="1100" kern="100" spc="-100" dirty="0">
                <a:ln>
                  <a:solidFill>
                    <a:schemeClr val="bg1">
                      <a:alpha val="0"/>
                    </a:schemeClr>
                  </a:solidFill>
                </a:ln>
                <a:solidFill>
                  <a:schemeClr val="tx1">
                    <a:lumMod val="75000"/>
                    <a:lumOff val="25000"/>
                  </a:schemeClr>
                </a:solidFill>
                <a:latin typeface="+mn-ea"/>
                <a:cs typeface="Times New Roman" panose="02020603050405020304" pitchFamily="18" charset="0"/>
              </a:rPr>
              <a:t>Wrong/excessive/arbitrary repair experience rate</a:t>
            </a:r>
          </a:p>
          <a:p>
            <a:pPr marL="88900" indent="-228600">
              <a:buClr>
                <a:schemeClr val="tx1">
                  <a:lumMod val="75000"/>
                  <a:lumOff val="25000"/>
                </a:schemeClr>
              </a:buClr>
              <a:buFont typeface="+mj-ea"/>
              <a:buAutoNum type="circleNumDbPlain" startAt="11"/>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Recurring problem experience rate</a:t>
            </a:r>
          </a:p>
          <a:p>
            <a:pPr marL="88900" indent="-228600">
              <a:buClr>
                <a:schemeClr val="tx1">
                  <a:lumMod val="75000"/>
                  <a:lumOff val="25000"/>
                </a:schemeClr>
              </a:buClr>
              <a:buFont typeface="+mj-ea"/>
              <a:buAutoNum type="circleNumDbPlain" startAt="11"/>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Complaint filing/handling rates</a:t>
            </a:r>
          </a:p>
        </p:txBody>
      </p:sp>
      <p:sp>
        <p:nvSpPr>
          <p:cNvPr id="219" name="직사각형 218">
            <a:extLst>
              <a:ext uri="{FF2B5EF4-FFF2-40B4-BE49-F238E27FC236}">
                <a16:creationId xmlns:a16="http://schemas.microsoft.com/office/drawing/2014/main" id="{01462CDE-85B6-4092-9B1C-0A7A1FD4545C}"/>
              </a:ext>
            </a:extLst>
          </p:cNvPr>
          <p:cNvSpPr/>
          <p:nvPr/>
        </p:nvSpPr>
        <p:spPr>
          <a:xfrm>
            <a:off x="3557797" y="8501484"/>
            <a:ext cx="2930086" cy="549263"/>
          </a:xfrm>
          <a:prstGeom prst="rect">
            <a:avLst/>
          </a:prstGeom>
          <a:solidFill>
            <a:schemeClr val="bg1"/>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228600">
              <a:buClr>
                <a:schemeClr val="tx1">
                  <a:lumMod val="75000"/>
                  <a:lumOff val="25000"/>
                </a:schemeClr>
              </a:buClr>
              <a:buFont typeface="+mj-ea"/>
              <a:buAutoNum type="circleNumDbPlain" startAt="15"/>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Free service experienced</a:t>
            </a:r>
          </a:p>
          <a:p>
            <a:pPr marL="88900" indent="-228600">
              <a:buClr>
                <a:schemeClr val="tx1">
                  <a:lumMod val="75000"/>
                  <a:lumOff val="25000"/>
                </a:schemeClr>
              </a:buClr>
              <a:buFont typeface="+mj-ea"/>
              <a:buAutoNum type="circleNumDbPlain" startAt="15"/>
            </a:pPr>
            <a:r>
              <a:rPr lang="en-US" altLang="ko-KR" sz="1100"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Preferred free services</a:t>
            </a:r>
          </a:p>
        </p:txBody>
      </p:sp>
      <p:grpSp>
        <p:nvGrpSpPr>
          <p:cNvPr id="54" name="그룹 53">
            <a:extLst>
              <a:ext uri="{FF2B5EF4-FFF2-40B4-BE49-F238E27FC236}">
                <a16:creationId xmlns:a16="http://schemas.microsoft.com/office/drawing/2014/main" id="{25247807-180A-46FD-B3B1-B1CFC9924685}"/>
              </a:ext>
            </a:extLst>
          </p:cNvPr>
          <p:cNvGrpSpPr/>
          <p:nvPr/>
        </p:nvGrpSpPr>
        <p:grpSpPr>
          <a:xfrm>
            <a:off x="384493" y="655380"/>
            <a:ext cx="5545455" cy="678180"/>
            <a:chOff x="498793" y="406930"/>
            <a:chExt cx="5545455" cy="678180"/>
          </a:xfrm>
        </p:grpSpPr>
        <p:sp>
          <p:nvSpPr>
            <p:cNvPr id="56" name="Text Box 1">
              <a:extLst>
                <a:ext uri="{FF2B5EF4-FFF2-40B4-BE49-F238E27FC236}">
                  <a16:creationId xmlns:a16="http://schemas.microsoft.com/office/drawing/2014/main" id="{F7C5194C-A89B-4413-A811-F49B051E3AF5}"/>
                </a:ext>
              </a:extLst>
            </p:cNvPr>
            <p:cNvSpPr txBox="1"/>
            <p:nvPr/>
          </p:nvSpPr>
          <p:spPr>
            <a:xfrm>
              <a:off x="498793" y="406930"/>
              <a:ext cx="4722495" cy="67818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latinLnBrk="1">
                <a:lnSpc>
                  <a:spcPct val="107000"/>
                </a:lnSpc>
                <a:spcAft>
                  <a:spcPts val="0"/>
                </a:spcAft>
              </a:pPr>
              <a:r>
                <a:rPr lang="en-US" sz="3400" b="1" kern="100" spc="-70" dirty="0">
                  <a:solidFill>
                    <a:srgbClr val="FFFFFF"/>
                  </a:solidFill>
                  <a:effectLst/>
                  <a:latin typeface="+mn-ea"/>
                  <a:cs typeface="Times New Roman" panose="02020603050405020304" pitchFamily="18" charset="0"/>
                </a:rPr>
                <a:t>ACE</a:t>
              </a:r>
              <a:endParaRPr lang="ko-KR" sz="3400" kern="100" spc="-70" dirty="0">
                <a:effectLst/>
                <a:latin typeface="+mn-ea"/>
                <a:cs typeface="Times New Roman" panose="02020603050405020304" pitchFamily="18" charset="0"/>
              </a:endParaRPr>
            </a:p>
          </p:txBody>
        </p:sp>
        <p:sp>
          <p:nvSpPr>
            <p:cNvPr id="57" name="Text Box 20">
              <a:extLst>
                <a:ext uri="{FF2B5EF4-FFF2-40B4-BE49-F238E27FC236}">
                  <a16:creationId xmlns:a16="http://schemas.microsoft.com/office/drawing/2014/main" id="{9EC56123-6E1A-408E-9628-9B250CBE459A}"/>
                </a:ext>
              </a:extLst>
            </p:cNvPr>
            <p:cNvSpPr txBox="1"/>
            <p:nvPr/>
          </p:nvSpPr>
          <p:spPr>
            <a:xfrm>
              <a:off x="1321753" y="673630"/>
              <a:ext cx="4722495" cy="33528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latinLnBrk="1">
                <a:lnSpc>
                  <a:spcPct val="107000"/>
                </a:lnSpc>
                <a:spcAft>
                  <a:spcPts val="0"/>
                </a:spcAft>
              </a:pPr>
              <a:r>
                <a:rPr lang="en-US" sz="1400" kern="100" spc="-70" dirty="0">
                  <a:solidFill>
                    <a:srgbClr val="FFFFFF"/>
                  </a:solidFill>
                  <a:effectLst/>
                  <a:latin typeface="+mn-ea"/>
                  <a:cs typeface="Times New Roman" panose="02020603050405020304" pitchFamily="18" charset="0"/>
                </a:rPr>
                <a:t> Automotive Consumer Experiences</a:t>
              </a:r>
              <a:endParaRPr lang="ko-KR" sz="900" kern="100" spc="-70" dirty="0">
                <a:effectLst/>
                <a:latin typeface="+mn-ea"/>
                <a:cs typeface="Times New Roman" panose="02020603050405020304" pitchFamily="18" charset="0"/>
              </a:endParaRPr>
            </a:p>
          </p:txBody>
        </p:sp>
      </p:grpSp>
      <p:sp>
        <p:nvSpPr>
          <p:cNvPr id="60" name="사각형: 둥근 모서리 59">
            <a:extLst>
              <a:ext uri="{FF2B5EF4-FFF2-40B4-BE49-F238E27FC236}">
                <a16:creationId xmlns:a16="http://schemas.microsoft.com/office/drawing/2014/main" id="{CF2A3D1E-E340-468B-B421-4FEB6C6311E8}"/>
              </a:ext>
            </a:extLst>
          </p:cNvPr>
          <p:cNvSpPr/>
          <p:nvPr/>
        </p:nvSpPr>
        <p:spPr>
          <a:xfrm>
            <a:off x="370115" y="5683415"/>
            <a:ext cx="1368960" cy="317050"/>
          </a:xfrm>
          <a:prstGeom prst="roundRect">
            <a:avLst/>
          </a:prstGeom>
          <a:solidFill>
            <a:schemeClr val="bg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rPr>
              <a:t>Reservation</a:t>
            </a:r>
            <a:endParaRPr lang="ko-KR" altLang="en-US" sz="1200" b="1" kern="100" spc="-70" dirty="0">
              <a:ln>
                <a:solidFill>
                  <a:schemeClr val="bg1">
                    <a:alpha val="0"/>
                  </a:schemeClr>
                </a:solidFill>
              </a:ln>
              <a:solidFill>
                <a:schemeClr val="tx1">
                  <a:lumMod val="75000"/>
                  <a:lumOff val="25000"/>
                </a:schemeClr>
              </a:solidFill>
              <a:latin typeface="+mn-ea"/>
              <a:cs typeface="Times New Roman" panose="02020603050405020304" pitchFamily="18" charset="0"/>
            </a:endParaRPr>
          </a:p>
        </p:txBody>
      </p:sp>
      <p:sp>
        <p:nvSpPr>
          <p:cNvPr id="61" name="사각형: 둥근 모서리 60">
            <a:extLst>
              <a:ext uri="{FF2B5EF4-FFF2-40B4-BE49-F238E27FC236}">
                <a16:creationId xmlns:a16="http://schemas.microsoft.com/office/drawing/2014/main" id="{059C3515-0DF7-4D81-A3BD-F8CE1EF25056}"/>
              </a:ext>
            </a:extLst>
          </p:cNvPr>
          <p:cNvSpPr/>
          <p:nvPr/>
        </p:nvSpPr>
        <p:spPr>
          <a:xfrm>
            <a:off x="370115" y="6191795"/>
            <a:ext cx="1368960" cy="317050"/>
          </a:xfrm>
          <a:prstGeom prst="roundRect">
            <a:avLst/>
          </a:prstGeom>
          <a:solidFill>
            <a:srgbClr val="C0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kern="100" spc="-70" dirty="0">
                <a:ln>
                  <a:solidFill>
                    <a:schemeClr val="bg1">
                      <a:alpha val="0"/>
                    </a:schemeClr>
                  </a:solidFill>
                </a:ln>
                <a:solidFill>
                  <a:schemeClr val="bg1"/>
                </a:solidFill>
                <a:latin typeface="+mn-ea"/>
                <a:cs typeface="Times New Roman" panose="02020603050405020304" pitchFamily="18" charset="0"/>
              </a:rPr>
              <a:t>Visit/Take-in</a:t>
            </a:r>
          </a:p>
        </p:txBody>
      </p:sp>
      <p:sp>
        <p:nvSpPr>
          <p:cNvPr id="101" name="이등변 삼각형 100">
            <a:extLst>
              <a:ext uri="{FF2B5EF4-FFF2-40B4-BE49-F238E27FC236}">
                <a16:creationId xmlns:a16="http://schemas.microsoft.com/office/drawing/2014/main" id="{21E5A318-3E9B-41E5-B567-C937558833E8}"/>
              </a:ext>
            </a:extLst>
          </p:cNvPr>
          <p:cNvSpPr/>
          <p:nvPr/>
        </p:nvSpPr>
        <p:spPr>
          <a:xfrm flipV="1">
            <a:off x="1009595" y="8602030"/>
            <a:ext cx="90000" cy="72000"/>
          </a:xfrm>
          <a:prstGeom prst="triangle">
            <a:avLst/>
          </a:prstGeom>
          <a:solidFill>
            <a:schemeClr val="tx1"/>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pc="-70"/>
          </a:p>
        </p:txBody>
      </p:sp>
      <p:sp>
        <p:nvSpPr>
          <p:cNvPr id="102" name="직사각형 101">
            <a:extLst>
              <a:ext uri="{FF2B5EF4-FFF2-40B4-BE49-F238E27FC236}">
                <a16:creationId xmlns:a16="http://schemas.microsoft.com/office/drawing/2014/main" id="{041B7A82-4102-4534-A3E8-B1DB2D6AC27D}"/>
              </a:ext>
            </a:extLst>
          </p:cNvPr>
          <p:cNvSpPr/>
          <p:nvPr/>
        </p:nvSpPr>
        <p:spPr>
          <a:xfrm>
            <a:off x="1880828" y="6285148"/>
            <a:ext cx="4607285" cy="572851"/>
          </a:xfrm>
          <a:prstGeom prst="rect">
            <a:avLst/>
          </a:prstGeom>
          <a:noFill/>
          <a:ln w="25400">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pc="-70">
              <a:latin typeface="+mn-ea"/>
            </a:endParaRPr>
          </a:p>
        </p:txBody>
      </p:sp>
      <p:sp>
        <p:nvSpPr>
          <p:cNvPr id="103" name="사각형: 둥근 위쪽 모서리 102">
            <a:extLst>
              <a:ext uri="{FF2B5EF4-FFF2-40B4-BE49-F238E27FC236}">
                <a16:creationId xmlns:a16="http://schemas.microsoft.com/office/drawing/2014/main" id="{0FE464EC-36DA-460E-9C86-226F148C026C}"/>
              </a:ext>
            </a:extLst>
          </p:cNvPr>
          <p:cNvSpPr/>
          <p:nvPr/>
        </p:nvSpPr>
        <p:spPr>
          <a:xfrm>
            <a:off x="377825" y="5008054"/>
            <a:ext cx="6110288" cy="288000"/>
          </a:xfrm>
          <a:prstGeom prst="round2SameRect">
            <a:avLst/>
          </a:prstGeom>
          <a:solidFill>
            <a:schemeClr val="tx1">
              <a:lumMod val="75000"/>
              <a:lumOff val="25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a:r>
              <a:rPr lang="en-US" altLang="ko-KR" sz="1400" b="1" kern="100" spc="-70" dirty="0">
                <a:ln>
                  <a:solidFill>
                    <a:schemeClr val="bg1">
                      <a:alpha val="0"/>
                    </a:schemeClr>
                  </a:solidFill>
                </a:ln>
                <a:solidFill>
                  <a:schemeClr val="bg1"/>
                </a:solidFill>
                <a:latin typeface="+mn-ea"/>
                <a:cs typeface="Times New Roman" panose="02020603050405020304" pitchFamily="18" charset="0"/>
              </a:rPr>
              <a:t>Experienced AS Process</a:t>
            </a:r>
            <a:endParaRPr lang="ko-KR" altLang="en-US" sz="1400" b="1" kern="100" spc="-70" dirty="0">
              <a:ln>
                <a:solidFill>
                  <a:schemeClr val="bg1">
                    <a:alpha val="0"/>
                  </a:schemeClr>
                </a:solidFill>
              </a:ln>
              <a:solidFill>
                <a:schemeClr val="bg1"/>
              </a:solidFill>
              <a:latin typeface="+mn-ea"/>
              <a:cs typeface="Times New Roman" panose="02020603050405020304" pitchFamily="18" charset="0"/>
            </a:endParaRPr>
          </a:p>
        </p:txBody>
      </p:sp>
      <p:sp>
        <p:nvSpPr>
          <p:cNvPr id="108" name="직사각형 107">
            <a:extLst>
              <a:ext uri="{FF2B5EF4-FFF2-40B4-BE49-F238E27FC236}">
                <a16:creationId xmlns:a16="http://schemas.microsoft.com/office/drawing/2014/main" id="{E9919681-ACB3-4249-9049-6459B2174650}"/>
              </a:ext>
            </a:extLst>
          </p:cNvPr>
          <p:cNvSpPr/>
          <p:nvPr/>
        </p:nvSpPr>
        <p:spPr>
          <a:xfrm>
            <a:off x="370114" y="3015452"/>
            <a:ext cx="5889307" cy="357021"/>
          </a:xfrm>
          <a:prstGeom prst="rect">
            <a:avLst/>
          </a:prstGeom>
        </p:spPr>
        <p:txBody>
          <a:bodyPr wrap="square">
            <a:spAutoFit/>
          </a:bodyPr>
          <a:lstStyle/>
          <a:p>
            <a:pPr marL="177800" lvl="0" indent="-177800">
              <a:lnSpc>
                <a:spcPct val="110000"/>
              </a:lnSpc>
              <a:spcBef>
                <a:spcPts val="100"/>
              </a:spcBef>
              <a:spcAft>
                <a:spcPts val="100"/>
              </a:spcAft>
              <a:buFont typeface="+mj-lt"/>
              <a:buAutoNum type="romanUcPeriod"/>
            </a:pPr>
            <a:r>
              <a:rPr lang="en-US" altLang="ko-KR" sz="1600" b="1" kern="100" spc="-70" dirty="0">
                <a:ln>
                  <a:solidFill>
                    <a:schemeClr val="bg1">
                      <a:alpha val="0"/>
                    </a:schemeClr>
                  </a:solidFill>
                </a:ln>
                <a:solidFill>
                  <a:srgbClr val="C00000"/>
                </a:solidFill>
                <a:latin typeface="+mn-ea"/>
                <a:cs typeface="Times New Roman" panose="02020603050405020304" pitchFamily="18" charset="0"/>
              </a:rPr>
              <a:t>Experiences About AS process</a:t>
            </a:r>
            <a:endParaRPr lang="ko-KR" altLang="ko-KR" sz="1600" b="1" kern="100" spc="-70" dirty="0">
              <a:ln>
                <a:solidFill>
                  <a:schemeClr val="bg1">
                    <a:alpha val="0"/>
                  </a:schemeClr>
                </a:solidFill>
              </a:ln>
              <a:latin typeface="+mn-ea"/>
              <a:cs typeface="Times New Roman" panose="02020603050405020304" pitchFamily="18" charset="0"/>
            </a:endParaRPr>
          </a:p>
        </p:txBody>
      </p:sp>
      <p:sp>
        <p:nvSpPr>
          <p:cNvPr id="50" name="직사각형 49">
            <a:extLst>
              <a:ext uri="{FF2B5EF4-FFF2-40B4-BE49-F238E27FC236}">
                <a16:creationId xmlns:a16="http://schemas.microsoft.com/office/drawing/2014/main" id="{D3D3AD4F-7D5B-4BDC-B0A1-49F0E3338D2B}"/>
              </a:ext>
            </a:extLst>
          </p:cNvPr>
          <p:cNvSpPr/>
          <p:nvPr/>
        </p:nvSpPr>
        <p:spPr>
          <a:xfrm>
            <a:off x="5395009" y="969022"/>
            <a:ext cx="1225080" cy="258982"/>
          </a:xfrm>
          <a:prstGeom prst="rect">
            <a:avLst/>
          </a:prstGeom>
        </p:spPr>
        <p:txBody>
          <a:bodyPr wrap="none">
            <a:spAutoFit/>
          </a:bodyPr>
          <a:lstStyle/>
          <a:p>
            <a:pPr algn="r" defTabSz="685800" fontAlgn="base">
              <a:lnSpc>
                <a:spcPct val="107000"/>
              </a:lnSpc>
            </a:pPr>
            <a:r>
              <a:rPr lang="en-US" altLang="ko-KR" sz="1100" kern="100" spc="-70" dirty="0">
                <a:ln>
                  <a:solidFill>
                    <a:schemeClr val="bg1">
                      <a:alpha val="0"/>
                    </a:schemeClr>
                  </a:solidFill>
                </a:ln>
                <a:solidFill>
                  <a:schemeClr val="bg1"/>
                </a:solidFill>
                <a:latin typeface="+mn-ea"/>
                <a:cs typeface="Times New Roman" panose="02020603050405020304" pitchFamily="18" charset="0"/>
              </a:rPr>
              <a:t>Vol.2 [Feb. 9. 2023]</a:t>
            </a:r>
            <a:endParaRPr lang="ko-KR" altLang="ko-KR" sz="1100" kern="100" spc="-70" dirty="0">
              <a:ln>
                <a:solidFill>
                  <a:schemeClr val="bg1">
                    <a:alpha val="0"/>
                  </a:schemeClr>
                </a:solidFill>
              </a:ln>
              <a:solidFill>
                <a:schemeClr val="bg1"/>
              </a:solidFill>
              <a:latin typeface="+mn-ea"/>
              <a:cs typeface="Times New Roman" panose="02020603050405020304" pitchFamily="18" charset="0"/>
            </a:endParaRPr>
          </a:p>
        </p:txBody>
      </p:sp>
      <p:sp>
        <p:nvSpPr>
          <p:cNvPr id="95" name="직사각형 94">
            <a:extLst>
              <a:ext uri="{FF2B5EF4-FFF2-40B4-BE49-F238E27FC236}">
                <a16:creationId xmlns:a16="http://schemas.microsoft.com/office/drawing/2014/main" id="{3B7E6D74-0A09-43A1-8F8A-930F491B953C}"/>
              </a:ext>
            </a:extLst>
          </p:cNvPr>
          <p:cNvSpPr/>
          <p:nvPr/>
        </p:nvSpPr>
        <p:spPr>
          <a:xfrm>
            <a:off x="5905499" y="6272080"/>
            <a:ext cx="582383" cy="60020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36000" rtlCol="0" anchor="ctr"/>
          <a:lstStyle/>
          <a:p>
            <a:pPr algn="ctr">
              <a:lnSpc>
                <a:spcPct val="70000"/>
              </a:lnSpc>
            </a:pPr>
            <a:r>
              <a:rPr lang="en-US" altLang="ko-KR" sz="1000" dirty="0"/>
              <a:t>2.Take-in/consultation process</a:t>
            </a:r>
            <a:endParaRPr lang="ko-KR" altLang="en-US" sz="1000" dirty="0"/>
          </a:p>
        </p:txBody>
      </p:sp>
      <p:sp>
        <p:nvSpPr>
          <p:cNvPr id="2" name="직사각형 1">
            <a:extLst>
              <a:ext uri="{FF2B5EF4-FFF2-40B4-BE49-F238E27FC236}">
                <a16:creationId xmlns:a16="http://schemas.microsoft.com/office/drawing/2014/main" id="{C14B7FCA-03FF-61DB-D1C0-769871DE59F1}"/>
              </a:ext>
            </a:extLst>
          </p:cNvPr>
          <p:cNvSpPr/>
          <p:nvPr/>
        </p:nvSpPr>
        <p:spPr>
          <a:xfrm>
            <a:off x="377824" y="1537715"/>
            <a:ext cx="6110061" cy="1265861"/>
          </a:xfrm>
          <a:prstGeom prst="rect">
            <a:avLst/>
          </a:pr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0" rtlCol="0" anchor="ctr"/>
          <a:lstStyle/>
          <a:p>
            <a:pPr defTabSz="685800">
              <a:lnSpc>
                <a:spcPct val="120000"/>
              </a:lnSpc>
              <a:spcBef>
                <a:spcPts val="100"/>
              </a:spcBef>
              <a:spcAft>
                <a:spcPts val="100"/>
              </a:spcAft>
            </a:pPr>
            <a:r>
              <a:rPr lang="en-US" altLang="ko-KR" sz="1100" b="1" kern="100" spc="-70" dirty="0" err="1">
                <a:ln>
                  <a:solidFill>
                    <a:schemeClr val="bg1">
                      <a:alpha val="0"/>
                    </a:schemeClr>
                  </a:solidFill>
                </a:ln>
                <a:solidFill>
                  <a:schemeClr val="tx1"/>
                </a:solidFill>
                <a:latin typeface="+mn-ea"/>
                <a:cs typeface="Times New Roman" panose="02020603050405020304" pitchFamily="18" charset="0"/>
              </a:rPr>
              <a:t>ConsumerInsight</a:t>
            </a:r>
            <a:r>
              <a:rPr lang="en-US" altLang="ko-KR" sz="1100" kern="100" spc="-70" dirty="0">
                <a:ln>
                  <a:solidFill>
                    <a:schemeClr val="bg1">
                      <a:alpha val="0"/>
                    </a:schemeClr>
                  </a:solidFill>
                </a:ln>
                <a:solidFill>
                  <a:schemeClr val="tx1"/>
                </a:solidFill>
                <a:latin typeface="+mn-ea"/>
                <a:cs typeface="Times New Roman" panose="02020603050405020304" pitchFamily="18" charset="0"/>
              </a:rPr>
              <a:t> </a:t>
            </a:r>
            <a:r>
              <a:rPr lang="en-US" altLang="ko-KR" sz="1100" b="1" kern="100" spc="-70" dirty="0">
                <a:ln>
                  <a:solidFill>
                    <a:schemeClr val="bg1">
                      <a:alpha val="0"/>
                    </a:schemeClr>
                  </a:solidFill>
                </a:ln>
                <a:solidFill>
                  <a:schemeClr val="tx1"/>
                </a:solidFill>
                <a:latin typeface="+mn-ea"/>
                <a:cs typeface="Times New Roman" panose="02020603050405020304" pitchFamily="18" charset="0"/>
              </a:rPr>
              <a:t>Inc</a:t>
            </a:r>
            <a:r>
              <a:rPr lang="en-US" altLang="ko-KR" sz="1100" kern="100" spc="-70" dirty="0">
                <a:ln>
                  <a:solidFill>
                    <a:schemeClr val="bg1">
                      <a:alpha val="0"/>
                    </a:schemeClr>
                  </a:solidFill>
                </a:ln>
                <a:solidFill>
                  <a:schemeClr val="tx1"/>
                </a:solidFill>
                <a:latin typeface="+mn-ea"/>
                <a:cs typeface="Times New Roman" panose="02020603050405020304" pitchFamily="18" charset="0"/>
              </a:rPr>
              <a:t>., a company specializing in automotive research, launched </a:t>
            </a:r>
            <a:r>
              <a:rPr lang="en-US" altLang="ko-KR" sz="1100" b="1" kern="100" spc="-70" dirty="0">
                <a:ln>
                  <a:solidFill>
                    <a:schemeClr val="bg1">
                      <a:alpha val="0"/>
                    </a:schemeClr>
                  </a:solidFill>
                </a:ln>
                <a:solidFill>
                  <a:schemeClr val="tx1"/>
                </a:solidFill>
                <a:latin typeface="+mn-ea"/>
                <a:cs typeface="Times New Roman" panose="02020603050405020304" pitchFamily="18" charset="0"/>
              </a:rPr>
              <a:t>'Automotive Consumer Experiences,</a:t>
            </a:r>
            <a:r>
              <a:rPr lang="en-US" altLang="ko-KR" sz="1100" kern="100" spc="-70" dirty="0">
                <a:ln>
                  <a:solidFill>
                    <a:schemeClr val="bg1">
                      <a:alpha val="0"/>
                    </a:schemeClr>
                  </a:solidFill>
                </a:ln>
                <a:solidFill>
                  <a:schemeClr val="tx1"/>
                </a:solidFill>
                <a:latin typeface="+mn-ea"/>
                <a:cs typeface="Times New Roman" panose="02020603050405020304" pitchFamily="18" charset="0"/>
              </a:rPr>
              <a:t>’ quantifying consumers’ car life experiences. This project attempts to share consumer experience information obtained from the 2022 Automobile Syndicated Study with professionals in the automobile industry. For further advancement in the industry and improved customer satisfaction, </a:t>
            </a:r>
            <a:r>
              <a:rPr lang="en-US" altLang="ko-KR" sz="1100" kern="100" spc="-70" dirty="0" err="1">
                <a:ln>
                  <a:solidFill>
                    <a:schemeClr val="bg1">
                      <a:alpha val="0"/>
                    </a:schemeClr>
                  </a:solidFill>
                </a:ln>
                <a:solidFill>
                  <a:schemeClr val="tx1"/>
                </a:solidFill>
                <a:latin typeface="+mn-ea"/>
                <a:cs typeface="Times New Roman" panose="02020603050405020304" pitchFamily="18" charset="0"/>
              </a:rPr>
              <a:t>ConsumerInsight</a:t>
            </a:r>
            <a:r>
              <a:rPr lang="en-US" altLang="ko-KR" sz="1100" kern="100" spc="-70" dirty="0">
                <a:ln>
                  <a:solidFill>
                    <a:schemeClr val="bg1">
                      <a:alpha val="0"/>
                    </a:schemeClr>
                  </a:solidFill>
                </a:ln>
                <a:solidFill>
                  <a:schemeClr val="tx1"/>
                </a:solidFill>
                <a:latin typeface="+mn-ea"/>
                <a:cs typeface="Times New Roman" panose="02020603050405020304" pitchFamily="18" charset="0"/>
              </a:rPr>
              <a:t> will provide information about the various moment of truth (MOT). The first one is the moments of truth of the</a:t>
            </a:r>
            <a:r>
              <a:rPr lang="en-US" altLang="ko-KR" sz="1100" b="1" kern="100" spc="-70" dirty="0">
                <a:ln>
                  <a:solidFill>
                    <a:schemeClr val="bg1">
                      <a:alpha val="0"/>
                    </a:schemeClr>
                  </a:solidFill>
                </a:ln>
                <a:solidFill>
                  <a:schemeClr val="tx1"/>
                </a:solidFill>
                <a:latin typeface="+mn-ea"/>
                <a:cs typeface="Times New Roman" panose="02020603050405020304" pitchFamily="18" charset="0"/>
              </a:rPr>
              <a:t> AS process experiences.</a:t>
            </a:r>
            <a:endParaRPr lang="ko-KR" altLang="ko-KR" sz="1100" b="1" kern="100" spc="-70" dirty="0">
              <a:ln>
                <a:solidFill>
                  <a:schemeClr val="bg1">
                    <a:alpha val="0"/>
                  </a:schemeClr>
                </a:solidFill>
              </a:ln>
              <a:solidFill>
                <a:schemeClr val="tx1"/>
              </a:solidFill>
              <a:highlight>
                <a:srgbClr val="FFFF00"/>
              </a:highlight>
              <a:latin typeface="+mn-ea"/>
              <a:cs typeface="Times New Roman" panose="02020603050405020304" pitchFamily="18" charset="0"/>
            </a:endParaRPr>
          </a:p>
        </p:txBody>
      </p:sp>
      <p:sp>
        <p:nvSpPr>
          <p:cNvPr id="3" name="사각형: 둥근 모서리 2">
            <a:extLst>
              <a:ext uri="{FF2B5EF4-FFF2-40B4-BE49-F238E27FC236}">
                <a16:creationId xmlns:a16="http://schemas.microsoft.com/office/drawing/2014/main" id="{2E58AD6B-F49C-5004-B191-2F6243F25FB4}"/>
              </a:ext>
            </a:extLst>
          </p:cNvPr>
          <p:cNvSpPr/>
          <p:nvPr/>
        </p:nvSpPr>
        <p:spPr>
          <a:xfrm>
            <a:off x="377825" y="3457662"/>
            <a:ext cx="1024970" cy="576000"/>
          </a:xfrm>
          <a:prstGeom prst="roundRect">
            <a:avLst>
              <a:gd name="adj" fmla="val 8975"/>
            </a:avLst>
          </a:prstGeom>
          <a:solidFill>
            <a:srgbClr val="F9E7E7"/>
          </a:solidFill>
          <a:ln w="15875">
            <a:solidFill>
              <a:srgbClr val="C0000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685800"/>
            <a:r>
              <a:rPr lang="en-US" altLang="ko-KR" sz="1300" b="1" kern="100" spc="-70" dirty="0">
                <a:ln>
                  <a:solidFill>
                    <a:schemeClr val="bg1">
                      <a:alpha val="0"/>
                    </a:schemeClr>
                  </a:solidFill>
                </a:ln>
                <a:solidFill>
                  <a:schemeClr val="tx1"/>
                </a:solidFill>
                <a:latin typeface="+mn-ea"/>
                <a:cs typeface="Times New Roman" panose="02020603050405020304" pitchFamily="18" charset="0"/>
              </a:rPr>
              <a:t>Outline </a:t>
            </a:r>
            <a:endParaRPr lang="ko-KR" altLang="en-US" sz="1300" b="1" kern="100" spc="-70" dirty="0">
              <a:ln>
                <a:solidFill>
                  <a:schemeClr val="bg1">
                    <a:alpha val="0"/>
                  </a:schemeClr>
                </a:solidFill>
              </a:ln>
              <a:solidFill>
                <a:schemeClr val="tx1"/>
              </a:solidFill>
              <a:latin typeface="+mn-ea"/>
              <a:cs typeface="Times New Roman" panose="02020603050405020304" pitchFamily="18" charset="0"/>
            </a:endParaRPr>
          </a:p>
        </p:txBody>
      </p:sp>
      <p:sp>
        <p:nvSpPr>
          <p:cNvPr id="4" name="직사각형 3">
            <a:extLst>
              <a:ext uri="{FF2B5EF4-FFF2-40B4-BE49-F238E27FC236}">
                <a16:creationId xmlns:a16="http://schemas.microsoft.com/office/drawing/2014/main" id="{65AB3AF6-5D22-D7CA-D812-998CEEEF3281}"/>
              </a:ext>
            </a:extLst>
          </p:cNvPr>
          <p:cNvSpPr/>
          <p:nvPr/>
        </p:nvSpPr>
        <p:spPr>
          <a:xfrm>
            <a:off x="1561731" y="3457662"/>
            <a:ext cx="5058358" cy="57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685800">
              <a:spcBef>
                <a:spcPts val="100"/>
              </a:spcBef>
              <a:spcAft>
                <a:spcPts val="100"/>
              </a:spcAft>
            </a:pPr>
            <a:r>
              <a:rPr lang="en-US" altLang="ko-KR" sz="1200" kern="100" spc="-70" dirty="0">
                <a:ln>
                  <a:solidFill>
                    <a:schemeClr val="bg1">
                      <a:alpha val="0"/>
                    </a:schemeClr>
                  </a:solidFill>
                </a:ln>
                <a:solidFill>
                  <a:schemeClr val="tx1"/>
                </a:solidFill>
                <a:latin typeface="+mn-ea"/>
                <a:cs typeface="Times New Roman" panose="02020603050405020304" pitchFamily="18" charset="0"/>
              </a:rPr>
              <a:t>Presenting 16 MOT of AS process that consumers recently</a:t>
            </a:r>
            <a:r>
              <a:rPr lang="ko-KR" altLang="en-US" sz="1200" kern="100" spc="-70" dirty="0">
                <a:ln>
                  <a:solidFill>
                    <a:schemeClr val="bg1">
                      <a:alpha val="0"/>
                    </a:schemeClr>
                  </a:solidFill>
                </a:ln>
                <a:solidFill>
                  <a:schemeClr val="tx1"/>
                </a:solidFill>
                <a:latin typeface="+mn-ea"/>
                <a:cs typeface="Times New Roman" panose="02020603050405020304" pitchFamily="18" charset="0"/>
              </a:rPr>
              <a:t> </a:t>
            </a:r>
            <a:r>
              <a:rPr lang="en-US" altLang="ko-KR" sz="1200" kern="100" spc="-70" dirty="0">
                <a:ln>
                  <a:solidFill>
                    <a:schemeClr val="bg1">
                      <a:alpha val="0"/>
                    </a:schemeClr>
                  </a:solidFill>
                </a:ln>
                <a:solidFill>
                  <a:schemeClr val="tx1"/>
                </a:solidFill>
                <a:latin typeface="+mn-ea"/>
                <a:cs typeface="Times New Roman" panose="02020603050405020304" pitchFamily="18" charset="0"/>
              </a:rPr>
              <a:t>have experienced at </a:t>
            </a:r>
            <a:r>
              <a:rPr lang="en-US" altLang="ko-KR" sz="1200" b="1" kern="100" spc="-70" dirty="0">
                <a:ln>
                  <a:solidFill>
                    <a:schemeClr val="bg1">
                      <a:alpha val="0"/>
                    </a:schemeClr>
                  </a:solidFill>
                </a:ln>
                <a:solidFill>
                  <a:schemeClr val="tx1"/>
                </a:solidFill>
                <a:latin typeface="+mn-ea"/>
                <a:cs typeface="Times New Roman" panose="02020603050405020304" pitchFamily="18" charset="0"/>
              </a:rPr>
              <a:t>official service centers </a:t>
            </a:r>
            <a:r>
              <a:rPr lang="en-US" altLang="ko-KR" sz="1200" kern="100" spc="-70" dirty="0">
                <a:ln>
                  <a:solidFill>
                    <a:schemeClr val="bg1">
                      <a:alpha val="0"/>
                    </a:schemeClr>
                  </a:solidFill>
                </a:ln>
                <a:solidFill>
                  <a:schemeClr val="tx1"/>
                </a:solidFill>
                <a:latin typeface="+mn-ea"/>
                <a:cs typeface="Times New Roman" panose="02020603050405020304" pitchFamily="18" charset="0"/>
              </a:rPr>
              <a:t>from reservation to check-out.</a:t>
            </a:r>
            <a:endParaRPr lang="ko-KR" altLang="en-US" sz="1200" kern="100" spc="-70" dirty="0">
              <a:ln>
                <a:solidFill>
                  <a:schemeClr val="bg1">
                    <a:alpha val="0"/>
                  </a:schemeClr>
                </a:solidFill>
              </a:ln>
              <a:solidFill>
                <a:schemeClr val="tx1"/>
              </a:solidFill>
              <a:latin typeface="+mn-ea"/>
              <a:cs typeface="Times New Roman" panose="02020603050405020304" pitchFamily="18" charset="0"/>
            </a:endParaRPr>
          </a:p>
        </p:txBody>
      </p:sp>
      <p:sp>
        <p:nvSpPr>
          <p:cNvPr id="5" name="사각형: 둥근 모서리 4">
            <a:extLst>
              <a:ext uri="{FF2B5EF4-FFF2-40B4-BE49-F238E27FC236}">
                <a16:creationId xmlns:a16="http://schemas.microsoft.com/office/drawing/2014/main" id="{F2A3528B-3138-C9CE-E20E-A5710E0B2028}"/>
              </a:ext>
            </a:extLst>
          </p:cNvPr>
          <p:cNvSpPr/>
          <p:nvPr/>
        </p:nvSpPr>
        <p:spPr>
          <a:xfrm>
            <a:off x="377825" y="4117355"/>
            <a:ext cx="1024970" cy="576000"/>
          </a:xfrm>
          <a:prstGeom prst="roundRect">
            <a:avLst>
              <a:gd name="adj" fmla="val 8975"/>
            </a:avLst>
          </a:prstGeom>
          <a:solidFill>
            <a:srgbClr val="F9E7E7"/>
          </a:solidFill>
          <a:ln w="15875">
            <a:solidFill>
              <a:srgbClr val="C00000">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685800"/>
            <a:r>
              <a:rPr lang="en-US" altLang="ko-KR" sz="1300" b="1" kern="100" spc="-70" dirty="0">
                <a:ln>
                  <a:solidFill>
                    <a:schemeClr val="bg1">
                      <a:alpha val="0"/>
                    </a:schemeClr>
                  </a:solidFill>
                </a:ln>
                <a:solidFill>
                  <a:schemeClr val="tx1"/>
                </a:solidFill>
                <a:latin typeface="+mn-ea"/>
                <a:cs typeface="Times New Roman" panose="02020603050405020304" pitchFamily="18" charset="0"/>
              </a:rPr>
              <a:t>Analysis</a:t>
            </a:r>
          </a:p>
          <a:p>
            <a:pPr algn="ctr" defTabSz="685800"/>
            <a:r>
              <a:rPr lang="en-US" altLang="ko-KR" sz="1300" b="1" kern="100" spc="-70" dirty="0">
                <a:ln>
                  <a:solidFill>
                    <a:schemeClr val="bg1">
                      <a:alpha val="0"/>
                    </a:schemeClr>
                  </a:solidFill>
                </a:ln>
                <a:solidFill>
                  <a:schemeClr val="tx1"/>
                </a:solidFill>
                <a:latin typeface="+mn-ea"/>
                <a:cs typeface="Times New Roman" panose="02020603050405020304" pitchFamily="18" charset="0"/>
              </a:rPr>
              <a:t>Data</a:t>
            </a:r>
            <a:endParaRPr lang="ko-KR" altLang="en-US" sz="1300" b="1" kern="100" spc="-70" dirty="0">
              <a:ln>
                <a:solidFill>
                  <a:schemeClr val="bg1">
                    <a:alpha val="0"/>
                  </a:schemeClr>
                </a:solidFill>
              </a:ln>
              <a:solidFill>
                <a:schemeClr val="tx1"/>
              </a:solidFill>
              <a:latin typeface="+mn-ea"/>
              <a:cs typeface="Times New Roman" panose="02020603050405020304" pitchFamily="18" charset="0"/>
            </a:endParaRPr>
          </a:p>
        </p:txBody>
      </p:sp>
      <p:sp>
        <p:nvSpPr>
          <p:cNvPr id="6" name="직사각형 5">
            <a:extLst>
              <a:ext uri="{FF2B5EF4-FFF2-40B4-BE49-F238E27FC236}">
                <a16:creationId xmlns:a16="http://schemas.microsoft.com/office/drawing/2014/main" id="{888E2D0E-E461-CECC-9868-7D876D5C6F8B}"/>
              </a:ext>
            </a:extLst>
          </p:cNvPr>
          <p:cNvSpPr/>
          <p:nvPr/>
        </p:nvSpPr>
        <p:spPr>
          <a:xfrm>
            <a:off x="1561731" y="4117355"/>
            <a:ext cx="5058358" cy="57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685800">
              <a:spcBef>
                <a:spcPts val="100"/>
              </a:spcBef>
              <a:spcAft>
                <a:spcPts val="100"/>
              </a:spcAft>
            </a:pPr>
            <a:r>
              <a:rPr lang="en-US" altLang="ko-KR" sz="1200" kern="100" spc="-70" dirty="0">
                <a:ln>
                  <a:solidFill>
                    <a:schemeClr val="bg1">
                      <a:alpha val="0"/>
                    </a:schemeClr>
                  </a:solidFill>
                </a:ln>
                <a:solidFill>
                  <a:schemeClr val="tx1"/>
                </a:solidFill>
                <a:latin typeface="+mn-ea"/>
                <a:cs typeface="Times New Roman" panose="02020603050405020304" pitchFamily="18" charset="0"/>
              </a:rPr>
              <a:t>-  </a:t>
            </a:r>
            <a:r>
              <a:rPr lang="en-US" altLang="ko-KR" sz="1200" b="1" kern="100" spc="-70" dirty="0">
                <a:ln>
                  <a:solidFill>
                    <a:schemeClr val="bg1">
                      <a:alpha val="0"/>
                    </a:schemeClr>
                  </a:solidFill>
                </a:ln>
                <a:solidFill>
                  <a:schemeClr val="tx1"/>
                </a:solidFill>
                <a:latin typeface="+mn-ea"/>
                <a:cs typeface="Times New Roman" panose="02020603050405020304" pitchFamily="18" charset="0"/>
              </a:rPr>
              <a:t>Target</a:t>
            </a:r>
            <a:r>
              <a:rPr lang="ko-KR" altLang="en-US" sz="1200" b="1" kern="100" spc="-70" dirty="0">
                <a:ln>
                  <a:solidFill>
                    <a:schemeClr val="bg1">
                      <a:alpha val="0"/>
                    </a:schemeClr>
                  </a:solidFill>
                </a:ln>
                <a:solidFill>
                  <a:schemeClr val="tx1"/>
                </a:solidFill>
                <a:latin typeface="+mn-ea"/>
                <a:cs typeface="Times New Roman" panose="02020603050405020304" pitchFamily="18" charset="0"/>
              </a:rPr>
              <a:t> </a:t>
            </a:r>
            <a:r>
              <a:rPr lang="en-US" altLang="ko-KR" sz="1200" b="1" kern="100" spc="-70" dirty="0">
                <a:ln>
                  <a:solidFill>
                    <a:schemeClr val="bg1">
                      <a:alpha val="0"/>
                    </a:schemeClr>
                  </a:solidFill>
                </a:ln>
                <a:solidFill>
                  <a:schemeClr val="tx1"/>
                </a:solidFill>
                <a:latin typeface="+mn-ea"/>
                <a:cs typeface="Times New Roman" panose="02020603050405020304" pitchFamily="18" charset="0"/>
              </a:rPr>
              <a:t>:</a:t>
            </a:r>
            <a:r>
              <a:rPr lang="en-US" altLang="ko-KR" sz="1200" kern="100" spc="-70" dirty="0">
                <a:ln>
                  <a:solidFill>
                    <a:schemeClr val="bg1">
                      <a:alpha val="0"/>
                    </a:schemeClr>
                  </a:solidFill>
                </a:ln>
                <a:solidFill>
                  <a:schemeClr val="tx1"/>
                </a:solidFill>
                <a:latin typeface="+mn-ea"/>
                <a:cs typeface="Times New Roman" panose="02020603050405020304" pitchFamily="18" charset="0"/>
              </a:rPr>
              <a:t> </a:t>
            </a:r>
            <a:r>
              <a:rPr lang="en-US" altLang="ko-KR" sz="1100" kern="100" spc="-70" dirty="0">
                <a:ln>
                  <a:solidFill>
                    <a:schemeClr val="bg1">
                      <a:alpha val="0"/>
                    </a:schemeClr>
                  </a:solidFill>
                </a:ln>
                <a:solidFill>
                  <a:schemeClr val="tx1"/>
                </a:solidFill>
                <a:latin typeface="+mn-ea"/>
                <a:cs typeface="Times New Roman" panose="02020603050405020304" pitchFamily="18" charset="0"/>
              </a:rPr>
              <a:t>Those who experienced AS service at the official center within the last 1 year</a:t>
            </a:r>
            <a:endParaRPr lang="ko-KR" altLang="en-US" sz="1100" kern="100" spc="-70" dirty="0">
              <a:ln>
                <a:solidFill>
                  <a:schemeClr val="bg1">
                    <a:alpha val="0"/>
                  </a:schemeClr>
                </a:solidFill>
              </a:ln>
              <a:solidFill>
                <a:schemeClr val="tx1"/>
              </a:solidFill>
              <a:latin typeface="+mn-ea"/>
              <a:cs typeface="Times New Roman" panose="02020603050405020304" pitchFamily="18" charset="0"/>
            </a:endParaRPr>
          </a:p>
          <a:p>
            <a:pPr defTabSz="685800">
              <a:spcBef>
                <a:spcPts val="100"/>
              </a:spcBef>
              <a:spcAft>
                <a:spcPts val="100"/>
              </a:spcAft>
            </a:pPr>
            <a:r>
              <a:rPr lang="en-US" altLang="ko-KR" sz="1200" kern="100" spc="-70" dirty="0">
                <a:ln>
                  <a:solidFill>
                    <a:schemeClr val="bg1">
                      <a:alpha val="0"/>
                    </a:schemeClr>
                  </a:solidFill>
                </a:ln>
                <a:solidFill>
                  <a:schemeClr val="tx1"/>
                </a:solidFill>
                <a:latin typeface="+mn-ea"/>
                <a:cs typeface="Times New Roman" panose="02020603050405020304" pitchFamily="18" charset="0"/>
              </a:rPr>
              <a:t>-  </a:t>
            </a:r>
            <a:r>
              <a:rPr lang="en-US" altLang="ko-KR" sz="1200" b="1" kern="100" spc="-70" dirty="0">
                <a:ln>
                  <a:solidFill>
                    <a:schemeClr val="bg1">
                      <a:alpha val="0"/>
                    </a:schemeClr>
                  </a:solidFill>
                </a:ln>
                <a:solidFill>
                  <a:schemeClr val="tx1"/>
                </a:solidFill>
                <a:latin typeface="+mn-ea"/>
                <a:cs typeface="Times New Roman" panose="02020603050405020304" pitchFamily="18" charset="0"/>
              </a:rPr>
              <a:t>Total No. of Cases</a:t>
            </a:r>
            <a:r>
              <a:rPr lang="ko-KR" altLang="en-US" sz="1200" b="1" kern="100" spc="-70" dirty="0">
                <a:ln>
                  <a:solidFill>
                    <a:schemeClr val="bg1">
                      <a:alpha val="0"/>
                    </a:schemeClr>
                  </a:solidFill>
                </a:ln>
                <a:solidFill>
                  <a:schemeClr val="tx1"/>
                </a:solidFill>
                <a:latin typeface="+mn-ea"/>
                <a:cs typeface="Times New Roman" panose="02020603050405020304" pitchFamily="18" charset="0"/>
              </a:rPr>
              <a:t> </a:t>
            </a:r>
            <a:r>
              <a:rPr lang="en-US" altLang="ko-KR" sz="1200" b="1" kern="100" spc="-70" dirty="0">
                <a:ln>
                  <a:solidFill>
                    <a:schemeClr val="bg1">
                      <a:alpha val="0"/>
                    </a:schemeClr>
                  </a:solidFill>
                </a:ln>
                <a:solidFill>
                  <a:schemeClr val="tx1"/>
                </a:solidFill>
                <a:latin typeface="+mn-ea"/>
                <a:cs typeface="Times New Roman" panose="02020603050405020304" pitchFamily="18" charset="0"/>
              </a:rPr>
              <a:t>: </a:t>
            </a:r>
            <a:r>
              <a:rPr lang="en-US" altLang="ko-KR" sz="1100" kern="100" spc="-70" dirty="0">
                <a:ln>
                  <a:solidFill>
                    <a:schemeClr val="bg1">
                      <a:alpha val="0"/>
                    </a:schemeClr>
                  </a:solidFill>
                </a:ln>
                <a:solidFill>
                  <a:schemeClr val="tx1"/>
                </a:solidFill>
                <a:latin typeface="+mn-ea"/>
                <a:cs typeface="Times New Roman" panose="02020603050405020304" pitchFamily="18" charset="0"/>
              </a:rPr>
              <a:t>8,921 (2,151 domestic car owners &amp; 6,770 imported car owners)</a:t>
            </a:r>
            <a:endParaRPr lang="ko-KR" altLang="en-US" sz="1100" kern="100" spc="-70" dirty="0">
              <a:ln>
                <a:solidFill>
                  <a:schemeClr val="bg1">
                    <a:alpha val="0"/>
                  </a:schemeClr>
                </a:solidFill>
              </a:ln>
              <a:solidFill>
                <a:schemeClr val="tx1"/>
              </a:solidFill>
              <a:latin typeface="+mn-ea"/>
              <a:cs typeface="Times New Roman" panose="02020603050405020304" pitchFamily="18" charset="0"/>
            </a:endParaRPr>
          </a:p>
        </p:txBody>
      </p:sp>
      <p:grpSp>
        <p:nvGrpSpPr>
          <p:cNvPr id="7" name="그룹 6">
            <a:extLst>
              <a:ext uri="{FF2B5EF4-FFF2-40B4-BE49-F238E27FC236}">
                <a16:creationId xmlns:a16="http://schemas.microsoft.com/office/drawing/2014/main" id="{9CD2E706-720A-1938-24CC-27D6C1CC3618}"/>
              </a:ext>
            </a:extLst>
          </p:cNvPr>
          <p:cNvGrpSpPr/>
          <p:nvPr/>
        </p:nvGrpSpPr>
        <p:grpSpPr>
          <a:xfrm>
            <a:off x="370114" y="5344437"/>
            <a:ext cx="6117771" cy="261610"/>
            <a:chOff x="370114" y="5344437"/>
            <a:chExt cx="6117771" cy="261610"/>
          </a:xfrm>
        </p:grpSpPr>
        <p:grpSp>
          <p:nvGrpSpPr>
            <p:cNvPr id="8" name="그룹 7">
              <a:extLst>
                <a:ext uri="{FF2B5EF4-FFF2-40B4-BE49-F238E27FC236}">
                  <a16:creationId xmlns:a16="http://schemas.microsoft.com/office/drawing/2014/main" id="{9A3B18C4-6802-6FE9-E6FE-48B1024182A2}"/>
                </a:ext>
              </a:extLst>
            </p:cNvPr>
            <p:cNvGrpSpPr/>
            <p:nvPr/>
          </p:nvGrpSpPr>
          <p:grpSpPr>
            <a:xfrm>
              <a:off x="370114" y="5344437"/>
              <a:ext cx="1368960" cy="261610"/>
              <a:chOff x="629879" y="5490424"/>
              <a:chExt cx="1274322" cy="261610"/>
            </a:xfrm>
          </p:grpSpPr>
          <p:sp>
            <p:nvSpPr>
              <p:cNvPr id="14" name="사각형: 둥근 모서리 13">
                <a:extLst>
                  <a:ext uri="{FF2B5EF4-FFF2-40B4-BE49-F238E27FC236}">
                    <a16:creationId xmlns:a16="http://schemas.microsoft.com/office/drawing/2014/main" id="{4D9BAB21-9BF8-6AF1-4106-7F404C47E8F4}"/>
                  </a:ext>
                </a:extLst>
              </p:cNvPr>
              <p:cNvSpPr/>
              <p:nvPr/>
            </p:nvSpPr>
            <p:spPr>
              <a:xfrm>
                <a:off x="689461" y="5490424"/>
                <a:ext cx="1155160" cy="26161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kern="100" spc="-70" dirty="0">
                    <a:ln>
                      <a:solidFill>
                        <a:schemeClr val="bg1">
                          <a:alpha val="0"/>
                        </a:schemeClr>
                      </a:solidFill>
                    </a:ln>
                    <a:solidFill>
                      <a:schemeClr val="tx1">
                        <a:lumMod val="85000"/>
                        <a:lumOff val="15000"/>
                      </a:schemeClr>
                    </a:solidFill>
                    <a:latin typeface="+mn-ea"/>
                    <a:cs typeface="Times New Roman" panose="02020603050405020304" pitchFamily="18" charset="0"/>
                  </a:rPr>
                  <a:t>PROCESS</a:t>
                </a:r>
                <a:endParaRPr lang="ko-KR" altLang="en-US" sz="1200" b="1" kern="100" spc="-70" dirty="0">
                  <a:ln>
                    <a:solidFill>
                      <a:schemeClr val="bg1">
                        <a:alpha val="0"/>
                      </a:schemeClr>
                    </a:solidFill>
                  </a:ln>
                  <a:solidFill>
                    <a:schemeClr val="tx1">
                      <a:lumMod val="85000"/>
                      <a:lumOff val="15000"/>
                    </a:schemeClr>
                  </a:solidFill>
                  <a:latin typeface="+mn-ea"/>
                  <a:cs typeface="Times New Roman" panose="02020603050405020304" pitchFamily="18" charset="0"/>
                </a:endParaRPr>
              </a:p>
            </p:txBody>
          </p:sp>
          <p:cxnSp>
            <p:nvCxnSpPr>
              <p:cNvPr id="15" name="직선 연결선 14">
                <a:extLst>
                  <a:ext uri="{FF2B5EF4-FFF2-40B4-BE49-F238E27FC236}">
                    <a16:creationId xmlns:a16="http://schemas.microsoft.com/office/drawing/2014/main" id="{7CC37EB4-67A3-2240-6AC5-1F57553F3645}"/>
                  </a:ext>
                </a:extLst>
              </p:cNvPr>
              <p:cNvCxnSpPr>
                <a:cxnSpLocks/>
              </p:cNvCxnSpPr>
              <p:nvPr/>
            </p:nvCxnSpPr>
            <p:spPr>
              <a:xfrm>
                <a:off x="629879" y="5752034"/>
                <a:ext cx="1274322" cy="0"/>
              </a:xfrm>
              <a:prstGeom prst="line">
                <a:avLst/>
              </a:prstGeom>
              <a:ln w="25400" cap="rnd">
                <a:solidFill>
                  <a:schemeClr val="bg1">
                    <a:lumMod val="75000"/>
                  </a:schemeClr>
                </a:solidFill>
                <a:round/>
              </a:ln>
            </p:spPr>
            <p:style>
              <a:lnRef idx="1">
                <a:schemeClr val="accent1"/>
              </a:lnRef>
              <a:fillRef idx="0">
                <a:schemeClr val="accent1"/>
              </a:fillRef>
              <a:effectRef idx="0">
                <a:schemeClr val="accent1"/>
              </a:effectRef>
              <a:fontRef idx="minor">
                <a:schemeClr val="tx1"/>
              </a:fontRef>
            </p:style>
          </p:cxnSp>
        </p:grpSp>
        <p:grpSp>
          <p:nvGrpSpPr>
            <p:cNvPr id="9" name="그룹 8">
              <a:extLst>
                <a:ext uri="{FF2B5EF4-FFF2-40B4-BE49-F238E27FC236}">
                  <a16:creationId xmlns:a16="http://schemas.microsoft.com/office/drawing/2014/main" id="{0A2F04EF-C84D-C86B-84EA-8D18AAF21477}"/>
                </a:ext>
              </a:extLst>
            </p:cNvPr>
            <p:cNvGrpSpPr/>
            <p:nvPr/>
          </p:nvGrpSpPr>
          <p:grpSpPr>
            <a:xfrm>
              <a:off x="1840560" y="5344437"/>
              <a:ext cx="1615753" cy="261610"/>
              <a:chOff x="2460339" y="5490424"/>
              <a:chExt cx="1354279" cy="261610"/>
            </a:xfrm>
          </p:grpSpPr>
          <p:sp>
            <p:nvSpPr>
              <p:cNvPr id="12" name="사각형: 둥근 모서리 11">
                <a:extLst>
                  <a:ext uri="{FF2B5EF4-FFF2-40B4-BE49-F238E27FC236}">
                    <a16:creationId xmlns:a16="http://schemas.microsoft.com/office/drawing/2014/main" id="{B260ED4B-1DDF-68D9-4F63-74C4EE004FBD}"/>
                  </a:ext>
                </a:extLst>
              </p:cNvPr>
              <p:cNvSpPr/>
              <p:nvPr/>
            </p:nvSpPr>
            <p:spPr>
              <a:xfrm>
                <a:off x="2460339" y="5490424"/>
                <a:ext cx="1354279" cy="26161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kern="100" spc="-70" dirty="0">
                    <a:ln>
                      <a:solidFill>
                        <a:schemeClr val="bg1">
                          <a:alpha val="0"/>
                        </a:schemeClr>
                      </a:solidFill>
                    </a:ln>
                    <a:solidFill>
                      <a:schemeClr val="tx1">
                        <a:lumMod val="85000"/>
                        <a:lumOff val="15000"/>
                      </a:schemeClr>
                    </a:solidFill>
                    <a:latin typeface="+mn-ea"/>
                    <a:cs typeface="Times New Roman" panose="02020603050405020304" pitchFamily="18" charset="0"/>
                  </a:rPr>
                  <a:t>STUDY CONTENT</a:t>
                </a:r>
                <a:endParaRPr lang="ko-KR" altLang="en-US" sz="1200" b="1" kern="100" spc="-70" dirty="0">
                  <a:ln>
                    <a:solidFill>
                      <a:schemeClr val="bg1">
                        <a:alpha val="0"/>
                      </a:schemeClr>
                    </a:solidFill>
                  </a:ln>
                  <a:solidFill>
                    <a:schemeClr val="tx1">
                      <a:lumMod val="85000"/>
                      <a:lumOff val="15000"/>
                    </a:schemeClr>
                  </a:solidFill>
                  <a:latin typeface="+mn-ea"/>
                  <a:cs typeface="Times New Roman" panose="02020603050405020304" pitchFamily="18" charset="0"/>
                </a:endParaRPr>
              </a:p>
            </p:txBody>
          </p:sp>
          <p:cxnSp>
            <p:nvCxnSpPr>
              <p:cNvPr id="13" name="직선 연결선 12">
                <a:extLst>
                  <a:ext uri="{FF2B5EF4-FFF2-40B4-BE49-F238E27FC236}">
                    <a16:creationId xmlns:a16="http://schemas.microsoft.com/office/drawing/2014/main" id="{25FC59B4-707D-B40C-F621-F45A3392FE9C}"/>
                  </a:ext>
                </a:extLst>
              </p:cNvPr>
              <p:cNvCxnSpPr/>
              <p:nvPr/>
            </p:nvCxnSpPr>
            <p:spPr>
              <a:xfrm>
                <a:off x="2500317" y="5752034"/>
                <a:ext cx="1274322" cy="0"/>
              </a:xfrm>
              <a:prstGeom prst="line">
                <a:avLst/>
              </a:prstGeom>
              <a:ln w="25400" cap="rnd">
                <a:solidFill>
                  <a:schemeClr val="bg1">
                    <a:lumMod val="75000"/>
                  </a:schemeClr>
                </a:solidFill>
                <a:round/>
              </a:ln>
            </p:spPr>
            <p:style>
              <a:lnRef idx="1">
                <a:schemeClr val="accent1"/>
              </a:lnRef>
              <a:fillRef idx="0">
                <a:schemeClr val="accent1"/>
              </a:fillRef>
              <a:effectRef idx="0">
                <a:schemeClr val="accent1"/>
              </a:effectRef>
              <a:fontRef idx="minor">
                <a:schemeClr val="tx1"/>
              </a:fontRef>
            </p:style>
          </p:cxnSp>
        </p:grpSp>
        <p:sp>
          <p:nvSpPr>
            <p:cNvPr id="10" name="사각형: 둥근 모서리 9">
              <a:extLst>
                <a:ext uri="{FF2B5EF4-FFF2-40B4-BE49-F238E27FC236}">
                  <a16:creationId xmlns:a16="http://schemas.microsoft.com/office/drawing/2014/main" id="{0861E15C-A175-1350-76DC-40A176CA81FD}"/>
                </a:ext>
              </a:extLst>
            </p:cNvPr>
            <p:cNvSpPr/>
            <p:nvPr/>
          </p:nvSpPr>
          <p:spPr>
            <a:xfrm>
              <a:off x="3815202" y="5344437"/>
              <a:ext cx="2415282" cy="26161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kern="100" spc="-70" dirty="0">
                  <a:ln>
                    <a:solidFill>
                      <a:schemeClr val="bg1">
                        <a:alpha val="0"/>
                      </a:schemeClr>
                    </a:solidFill>
                  </a:ln>
                  <a:solidFill>
                    <a:schemeClr val="tx1">
                      <a:lumMod val="85000"/>
                      <a:lumOff val="15000"/>
                    </a:schemeClr>
                  </a:solidFill>
                  <a:latin typeface="+mn-ea"/>
                  <a:cs typeface="Times New Roman" panose="02020603050405020304" pitchFamily="18" charset="0"/>
                </a:rPr>
                <a:t>MOMENTS OF TRUTH</a:t>
              </a:r>
              <a:endParaRPr lang="ko-KR" altLang="en-US" sz="1200" b="1" kern="100" spc="-70" dirty="0">
                <a:ln>
                  <a:solidFill>
                    <a:schemeClr val="bg1">
                      <a:alpha val="0"/>
                    </a:schemeClr>
                  </a:solidFill>
                </a:ln>
                <a:solidFill>
                  <a:schemeClr val="tx1">
                    <a:lumMod val="85000"/>
                    <a:lumOff val="15000"/>
                  </a:schemeClr>
                </a:solidFill>
                <a:latin typeface="+mn-ea"/>
                <a:cs typeface="Times New Roman" panose="02020603050405020304" pitchFamily="18" charset="0"/>
              </a:endParaRPr>
            </a:p>
          </p:txBody>
        </p:sp>
        <p:cxnSp>
          <p:nvCxnSpPr>
            <p:cNvPr id="11" name="직선 연결선 10">
              <a:extLst>
                <a:ext uri="{FF2B5EF4-FFF2-40B4-BE49-F238E27FC236}">
                  <a16:creationId xmlns:a16="http://schemas.microsoft.com/office/drawing/2014/main" id="{147DBB97-EADE-8B48-CF2D-7C650EE1F1FB}"/>
                </a:ext>
              </a:extLst>
            </p:cNvPr>
            <p:cNvCxnSpPr/>
            <p:nvPr/>
          </p:nvCxnSpPr>
          <p:spPr>
            <a:xfrm>
              <a:off x="3557797" y="5606047"/>
              <a:ext cx="2930088" cy="0"/>
            </a:xfrm>
            <a:prstGeom prst="line">
              <a:avLst/>
            </a:prstGeom>
            <a:ln w="25400" cap="rnd">
              <a:solidFill>
                <a:schemeClr val="bg1">
                  <a:lumMod val="75000"/>
                </a:schemeClr>
              </a:solidFill>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75003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직사각형 57">
            <a:extLst>
              <a:ext uri="{FF2B5EF4-FFF2-40B4-BE49-F238E27FC236}">
                <a16:creationId xmlns:a16="http://schemas.microsoft.com/office/drawing/2014/main" id="{23DF27BE-35C6-4183-96B4-795E8CC56C0B}"/>
              </a:ext>
            </a:extLst>
          </p:cNvPr>
          <p:cNvSpPr/>
          <p:nvPr/>
        </p:nvSpPr>
        <p:spPr>
          <a:xfrm>
            <a:off x="484347" y="2380595"/>
            <a:ext cx="5889307" cy="290849"/>
          </a:xfrm>
          <a:prstGeom prst="rect">
            <a:avLst/>
          </a:prstGeom>
        </p:spPr>
        <p:txBody>
          <a:bodyPr wrap="square">
            <a:spAutoFit/>
          </a:bodyPr>
          <a:lstStyle/>
          <a:p>
            <a:pPr>
              <a:lnSpc>
                <a:spcPct val="110000"/>
              </a:lnSpc>
              <a:spcBef>
                <a:spcPts val="100"/>
              </a:spcBef>
              <a:spcAft>
                <a:spcPts val="100"/>
              </a:spcAft>
            </a:pPr>
            <a:r>
              <a:rPr lang="en-US" altLang="ko-KR" sz="1200" kern="100" spc="-70" dirty="0">
                <a:ln>
                  <a:solidFill>
                    <a:schemeClr val="bg1">
                      <a:alpha val="0"/>
                    </a:schemeClr>
                  </a:solidFill>
                </a:ln>
                <a:latin typeface="+mn-ea"/>
                <a:cs typeface="Times New Roman" panose="02020603050405020304" pitchFamily="18" charset="0"/>
              </a:rPr>
              <a:t>[Table 5] Waiting time from reservation to car take-in (In the order of shortest time)</a:t>
            </a:r>
            <a:endParaRPr lang="ko-KR" altLang="ko-KR" sz="1200" kern="100" spc="-70" dirty="0">
              <a:ln>
                <a:solidFill>
                  <a:schemeClr val="bg1">
                    <a:alpha val="0"/>
                  </a:schemeClr>
                </a:solidFill>
              </a:ln>
              <a:latin typeface="+mn-ea"/>
              <a:cs typeface="Times New Roman" panose="02020603050405020304" pitchFamily="18" charset="0"/>
            </a:endParaRPr>
          </a:p>
        </p:txBody>
      </p:sp>
      <p:graphicFrame>
        <p:nvGraphicFramePr>
          <p:cNvPr id="13" name="표 12">
            <a:extLst>
              <a:ext uri="{FF2B5EF4-FFF2-40B4-BE49-F238E27FC236}">
                <a16:creationId xmlns:a16="http://schemas.microsoft.com/office/drawing/2014/main" id="{60C9D83A-0C7E-474D-98EC-F8267E3C17B1}"/>
              </a:ext>
            </a:extLst>
          </p:cNvPr>
          <p:cNvGraphicFramePr>
            <a:graphicFrameLocks noGrp="1"/>
          </p:cNvGraphicFramePr>
          <p:nvPr>
            <p:extLst>
              <p:ext uri="{D42A27DB-BD31-4B8C-83A1-F6EECF244321}">
                <p14:modId xmlns:p14="http://schemas.microsoft.com/office/powerpoint/2010/main" val="2843508667"/>
              </p:ext>
            </p:extLst>
          </p:nvPr>
        </p:nvGraphicFramePr>
        <p:xfrm>
          <a:off x="571501" y="2657968"/>
          <a:ext cx="5727700" cy="5148000"/>
        </p:xfrm>
        <a:graphic>
          <a:graphicData uri="http://schemas.openxmlformats.org/drawingml/2006/table">
            <a:tbl>
              <a:tblPr firstRow="1" firstCol="1" bandRow="1">
                <a:tableStyleId>{5C22544A-7EE6-4342-B048-85BDC9FD1C3A}</a:tableStyleId>
              </a:tblPr>
              <a:tblGrid>
                <a:gridCol w="535925">
                  <a:extLst>
                    <a:ext uri="{9D8B030D-6E8A-4147-A177-3AD203B41FA5}">
                      <a16:colId xmlns:a16="http://schemas.microsoft.com/office/drawing/2014/main" val="375294787"/>
                    </a:ext>
                  </a:extLst>
                </a:gridCol>
                <a:gridCol w="2311177">
                  <a:extLst>
                    <a:ext uri="{9D8B030D-6E8A-4147-A177-3AD203B41FA5}">
                      <a16:colId xmlns:a16="http://schemas.microsoft.com/office/drawing/2014/main" val="2160277957"/>
                    </a:ext>
                  </a:extLst>
                </a:gridCol>
                <a:gridCol w="569421">
                  <a:extLst>
                    <a:ext uri="{9D8B030D-6E8A-4147-A177-3AD203B41FA5}">
                      <a16:colId xmlns:a16="http://schemas.microsoft.com/office/drawing/2014/main" val="577226620"/>
                    </a:ext>
                  </a:extLst>
                </a:gridCol>
                <a:gridCol w="2311177">
                  <a:extLst>
                    <a:ext uri="{9D8B030D-6E8A-4147-A177-3AD203B41FA5}">
                      <a16:colId xmlns:a16="http://schemas.microsoft.com/office/drawing/2014/main" val="1246180645"/>
                    </a:ext>
                  </a:extLst>
                </a:gridCol>
              </a:tblGrid>
              <a:tr h="252000">
                <a:tc>
                  <a:txBody>
                    <a:bodyPr/>
                    <a:lstStyle/>
                    <a:p>
                      <a:pPr marL="0" algn="ctr" defTabSz="685800" rtl="0" eaLnBrk="1" latinLnBrk="0" hangingPunct="1">
                        <a:lnSpc>
                          <a:spcPct val="100000"/>
                        </a:lnSpc>
                        <a:spcAft>
                          <a:spcPts val="0"/>
                        </a:spcAft>
                      </a:pPr>
                      <a:r>
                        <a:rPr lang="en-US" sz="1100" b="1" kern="100" spc="-70" baseline="0" dirty="0">
                          <a:ln>
                            <a:solidFill>
                              <a:schemeClr val="bg1">
                                <a:alpha val="0"/>
                              </a:schemeClr>
                            </a:solidFill>
                          </a:ln>
                          <a:solidFill>
                            <a:schemeClr val="bg1"/>
                          </a:solidFill>
                          <a:latin typeface="+mn-ea"/>
                          <a:ea typeface="+mn-ea"/>
                          <a:cs typeface="Times New Roman" panose="02020603050405020304" pitchFamily="18" charset="0"/>
                        </a:rPr>
                        <a:t>Rank</a:t>
                      </a:r>
                      <a:endParaRPr lang="ko-KR" altLang="en-US" sz="1100" b="1" kern="100" spc="-70" baseline="0" dirty="0">
                        <a:ln>
                          <a:solidFill>
                            <a:schemeClr val="bg1">
                              <a:alpha val="0"/>
                            </a:schemeClr>
                          </a:solidFill>
                        </a:ln>
                        <a:solidFill>
                          <a:schemeClr val="bg1"/>
                        </a:solidFill>
                        <a:latin typeface="+mn-ea"/>
                        <a:ea typeface="+mn-ea"/>
                        <a:cs typeface="Times New Roman" panose="02020603050405020304" pitchFamily="18" charset="0"/>
                      </a:endParaRPr>
                    </a:p>
                  </a:txBody>
                  <a:tcPr marL="0" marR="0" marT="0"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marL="0" algn="ctr" defTabSz="685800" rtl="0" eaLnBrk="1" latinLnBrk="0" hangingPunct="1">
                        <a:lnSpc>
                          <a:spcPct val="100000"/>
                        </a:lnSpc>
                        <a:spcAft>
                          <a:spcPts val="0"/>
                        </a:spcAft>
                      </a:pPr>
                      <a:r>
                        <a:rPr lang="en-US" sz="1100" b="1" kern="100" spc="-70" baseline="0" dirty="0">
                          <a:ln>
                            <a:solidFill>
                              <a:schemeClr val="bg1">
                                <a:alpha val="0"/>
                              </a:schemeClr>
                            </a:solidFill>
                          </a:ln>
                          <a:solidFill>
                            <a:schemeClr val="bg1"/>
                          </a:solidFill>
                          <a:latin typeface="+mn-ea"/>
                          <a:ea typeface="+mn-ea"/>
                          <a:cs typeface="Times New Roman" panose="02020603050405020304" pitchFamily="18" charset="0"/>
                        </a:rPr>
                        <a:t>Brand</a:t>
                      </a:r>
                      <a:endParaRPr lang="ko-KR" altLang="en-US" sz="1100" b="1" kern="100" spc="-70" baseline="0" dirty="0">
                        <a:ln>
                          <a:solidFill>
                            <a:schemeClr val="bg1">
                              <a:alpha val="0"/>
                            </a:schemeClr>
                          </a:solidFill>
                        </a:ln>
                        <a:solidFill>
                          <a:schemeClr val="bg1"/>
                        </a:solidFill>
                        <a:latin typeface="+mn-ea"/>
                        <a:ea typeface="+mn-ea"/>
                        <a:cs typeface="Times New Roman" panose="02020603050405020304" pitchFamily="18"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marL="0" algn="ctr" defTabSz="685800" rtl="0" eaLnBrk="1" latinLnBrk="0" hangingPunct="1">
                        <a:lnSpc>
                          <a:spcPct val="100000"/>
                        </a:lnSpc>
                        <a:spcAft>
                          <a:spcPts val="0"/>
                        </a:spcAft>
                      </a:pPr>
                      <a:r>
                        <a:rPr lang="en-US" sz="1000" kern="100" spc="-70" baseline="0" dirty="0">
                          <a:ln>
                            <a:solidFill>
                              <a:schemeClr val="bg1">
                                <a:alpha val="0"/>
                              </a:schemeClr>
                            </a:solidFill>
                          </a:ln>
                          <a:solidFill>
                            <a:schemeClr val="bg1"/>
                          </a:solidFill>
                          <a:latin typeface="+mn-ea"/>
                          <a:ea typeface="+mn-ea"/>
                          <a:cs typeface="Times New Roman" panose="02020603050405020304" pitchFamily="18" charset="0"/>
                        </a:rPr>
                        <a:t>(N)</a:t>
                      </a:r>
                      <a:endParaRPr lang="ko-KR" altLang="en-US" sz="1000" kern="100" spc="-70" baseline="0" dirty="0">
                        <a:ln>
                          <a:solidFill>
                            <a:schemeClr val="bg1">
                              <a:alpha val="0"/>
                            </a:schemeClr>
                          </a:solidFill>
                        </a:ln>
                        <a:solidFill>
                          <a:schemeClr val="bg1"/>
                        </a:solidFill>
                        <a:latin typeface="+mn-ea"/>
                        <a:ea typeface="+mn-ea"/>
                        <a:cs typeface="Times New Roman" panose="02020603050405020304" pitchFamily="18"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bg1"/>
                          </a:solidFill>
                          <a:latin typeface="+mn-ea"/>
                          <a:ea typeface="+mn-ea"/>
                          <a:cs typeface="Times New Roman" panose="02020603050405020304" pitchFamily="18" charset="0"/>
                        </a:rPr>
                        <a:t>Waiting Time (days)</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4007510916"/>
                  </a:ext>
                </a:extLst>
              </a:tr>
              <a:tr h="288000">
                <a:tc>
                  <a:txBody>
                    <a:bodyPr/>
                    <a:lstStyle/>
                    <a:p>
                      <a:pPr marL="0" algn="ctr" defTabSz="685800" rtl="0" eaLnBrk="1" fontAlgn="ctr"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sz="1100" b="0" kern="100" spc="-70" baseline="0" dirty="0" err="1">
                          <a:ln>
                            <a:solidFill>
                              <a:schemeClr val="bg1">
                                <a:alpha val="0"/>
                              </a:schemeClr>
                            </a:solidFill>
                          </a:ln>
                          <a:solidFill>
                            <a:schemeClr val="tx1"/>
                          </a:solidFill>
                          <a:latin typeface="+mn-ea"/>
                          <a:ea typeface="+mn-ea"/>
                          <a:cs typeface="Times New Roman" panose="02020603050405020304" pitchFamily="18" charset="0"/>
                        </a:rPr>
                        <a:t>Ssangyong</a:t>
                      </a:r>
                      <a:endPar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(326)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7000"/>
                        </a:lnSpc>
                        <a:spcAft>
                          <a:spcPts val="0"/>
                        </a:spcAft>
                      </a:pP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2.9</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69972850"/>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2</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Volvo</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(258)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7000"/>
                        </a:lnSpc>
                        <a:spcAft>
                          <a:spcPts val="0"/>
                        </a:spcAft>
                      </a:pP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6.2</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224820718"/>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3</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GM Korea</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(146)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7000"/>
                        </a:lnSpc>
                        <a:spcAft>
                          <a:spcPts val="0"/>
                        </a:spcAft>
                      </a:pP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7.4</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9195500"/>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4</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Jeep</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(186)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7000"/>
                        </a:lnSpc>
                        <a:spcAft>
                          <a:spcPts val="0"/>
                        </a:spcAft>
                      </a:pP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7.8</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867596263"/>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5</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Lexus</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(288)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7000"/>
                        </a:lnSpc>
                        <a:spcAft>
                          <a:spcPts val="0"/>
                        </a:spcAft>
                      </a:pP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8.2</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42393121"/>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6</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Tesla</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(100)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7000"/>
                        </a:lnSpc>
                        <a:spcAft>
                          <a:spcPts val="0"/>
                        </a:spcAft>
                      </a:pP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9.8</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3107637131"/>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7</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Nissan</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(115)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7000"/>
                        </a:lnSpc>
                        <a:spcAft>
                          <a:spcPts val="0"/>
                        </a:spcAft>
                      </a:pP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9.9</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0279358"/>
                  </a:ext>
                </a:extLst>
              </a:tr>
              <a:tr h="288000">
                <a:tc>
                  <a:txBody>
                    <a:bodyPr/>
                    <a:lstStyle/>
                    <a:p>
                      <a:pPr marL="0" algn="ctr" defTabSz="685800" rtl="0" eaLnBrk="1" fontAlgn="ctr"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7</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Audi</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(464)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7000"/>
                        </a:lnSpc>
                        <a:spcAft>
                          <a:spcPts val="0"/>
                        </a:spcAft>
                      </a:pP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9.9</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32262378"/>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9</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Cadillac</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(30)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7000"/>
                        </a:lnSpc>
                        <a:spcAft>
                          <a:spcPts val="0"/>
                        </a:spcAft>
                      </a:pP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10.0</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1690043"/>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10</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Lincoln</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(94)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7000"/>
                        </a:lnSpc>
                        <a:spcAft>
                          <a:spcPts val="0"/>
                        </a:spcAft>
                      </a:pP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10.5</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2524485347"/>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11</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MINI</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(189)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7000"/>
                        </a:lnSpc>
                        <a:spcAft>
                          <a:spcPts val="0"/>
                        </a:spcAft>
                      </a:pP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11.0</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02507601"/>
                  </a:ext>
                </a:extLst>
              </a:tr>
              <a:tr h="288000">
                <a:tc>
                  <a:txBody>
                    <a:bodyPr/>
                    <a:lstStyle/>
                    <a:p>
                      <a:pPr marL="0" algn="ctr" defTabSz="685800" rtl="0" eaLnBrk="1" fontAlgn="ctr"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12</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Volkswagen</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(541)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7000"/>
                        </a:lnSpc>
                        <a:spcAft>
                          <a:spcPts val="0"/>
                        </a:spcAft>
                      </a:pP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11.1</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2956793144"/>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13</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Mercedes-Benz</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(1,240)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7000"/>
                        </a:lnSpc>
                        <a:spcAft>
                          <a:spcPts val="0"/>
                        </a:spcAft>
                      </a:pP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11.3</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15900"/>
                  </a:ext>
                </a:extLst>
              </a:tr>
              <a:tr h="288000">
                <a:tc>
                  <a:txBody>
                    <a:bodyPr/>
                    <a:lstStyle/>
                    <a:p>
                      <a:pPr marL="0" algn="ctr" defTabSz="685800" rtl="0" eaLnBrk="1" fontAlgn="ctr"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14</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Peugeot</a:t>
                      </a:r>
                    </a:p>
                  </a:txBody>
                  <a:tcPr marL="0" marR="7200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0000"/>
                        </a:lnSpc>
                        <a:spcAft>
                          <a:spcPts val="0"/>
                        </a:spcAft>
                      </a:pP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(129)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marL="0" algn="ctr" defTabSz="685800" rtl="0" eaLnBrk="1" fontAlgn="ctr" latinLnBrk="0" hangingPunct="1">
                        <a:lnSpc>
                          <a:spcPct val="107000"/>
                        </a:lnSpc>
                        <a:spcAft>
                          <a:spcPts val="0"/>
                        </a:spcAft>
                      </a:pP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11.6</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2506036383"/>
                  </a:ext>
                </a:extLst>
              </a:tr>
              <a:tr h="288000">
                <a:tc rowSpan="3">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Average</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Total</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685800" rtl="0" eaLnBrk="1" fontAlgn="ctr" latinLnBrk="0" hangingPunct="1">
                        <a:lnSpc>
                          <a:spcPct val="100000"/>
                        </a:lnSpc>
                        <a:spcAft>
                          <a:spcPts val="0"/>
                        </a:spcAft>
                      </a:pP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(7,581)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685800" rtl="0" eaLnBrk="1" fontAlgn="ctr" latinLnBrk="1" hangingPunct="1">
                        <a:lnSpc>
                          <a:spcPct val="107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11.9</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08465469"/>
                  </a:ext>
                </a:extLst>
              </a:tr>
              <a:tr h="288000">
                <a:tc vMerge="1">
                  <a:txBody>
                    <a:bodyPr/>
                    <a:lstStyle/>
                    <a:p>
                      <a:pPr latinLnBrk="1"/>
                      <a:endParaRPr lang="ko-KR" altLang="en-US"/>
                    </a:p>
                  </a:txBody>
                  <a:tcPr/>
                </a:tc>
                <a:tc>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Domestic Vehicle Owners</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(1,264)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lnSpc>
                          <a:spcPct val="107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12.0</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1805231"/>
                  </a:ext>
                </a:extLst>
              </a:tr>
              <a:tr h="288000">
                <a:tc vMerge="1">
                  <a:txBody>
                    <a:bodyPr/>
                    <a:lstStyle/>
                    <a:p>
                      <a:pPr latinLnBrk="1"/>
                      <a:endParaRPr lang="ko-KR" altLang="en-US"/>
                    </a:p>
                  </a:txBody>
                  <a:tcPr/>
                </a:tc>
                <a:tc>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Imported Vehicle Owners</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0" hangingPunct="1">
                        <a:lnSpc>
                          <a:spcPct val="100000"/>
                        </a:lnSpc>
                        <a:spcAft>
                          <a:spcPts val="0"/>
                        </a:spcAft>
                      </a:pP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(6,307)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lnSpc>
                          <a:spcPct val="107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11.8</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7051553"/>
                  </a:ext>
                </a:extLst>
              </a:tr>
            </a:tbl>
          </a:graphicData>
        </a:graphic>
      </p:graphicFrame>
      <p:sp>
        <p:nvSpPr>
          <p:cNvPr id="15" name="직사각형 14">
            <a:extLst>
              <a:ext uri="{FF2B5EF4-FFF2-40B4-BE49-F238E27FC236}">
                <a16:creationId xmlns:a16="http://schemas.microsoft.com/office/drawing/2014/main" id="{88F3D9C1-6FEE-495E-A2F8-E6126ECAD2DA}"/>
              </a:ext>
            </a:extLst>
          </p:cNvPr>
          <p:cNvSpPr/>
          <p:nvPr/>
        </p:nvSpPr>
        <p:spPr>
          <a:xfrm>
            <a:off x="377825" y="927100"/>
            <a:ext cx="6110288" cy="396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9750">
              <a:lnSpc>
                <a:spcPct val="110000"/>
              </a:lnSpc>
              <a:spcBef>
                <a:spcPts val="100"/>
              </a:spcBef>
              <a:spcAft>
                <a:spcPts val="100"/>
              </a:spcAft>
            </a:pPr>
            <a:r>
              <a:rPr lang="en-US" altLang="ko-KR" b="1" kern="100" spc="-70" dirty="0">
                <a:ln>
                  <a:solidFill>
                    <a:schemeClr val="bg1">
                      <a:alpha val="0"/>
                    </a:schemeClr>
                  </a:solidFill>
                </a:ln>
                <a:latin typeface="+mn-ea"/>
                <a:cs typeface="Times New Roman" panose="02020603050405020304" pitchFamily="18" charset="0"/>
              </a:rPr>
              <a:t>Take-in</a:t>
            </a:r>
            <a:endParaRPr lang="ko-KR" altLang="ko-KR" b="1" kern="100" spc="-70" dirty="0">
              <a:ln>
                <a:solidFill>
                  <a:schemeClr val="bg1">
                    <a:alpha val="0"/>
                  </a:schemeClr>
                </a:solidFill>
              </a:ln>
              <a:latin typeface="+mn-ea"/>
              <a:cs typeface="Times New Roman" panose="02020603050405020304" pitchFamily="18" charset="0"/>
            </a:endParaRPr>
          </a:p>
        </p:txBody>
      </p:sp>
      <p:sp>
        <p:nvSpPr>
          <p:cNvPr id="28" name="직사각형 27">
            <a:extLst>
              <a:ext uri="{FF2B5EF4-FFF2-40B4-BE49-F238E27FC236}">
                <a16:creationId xmlns:a16="http://schemas.microsoft.com/office/drawing/2014/main" id="{B48B8126-D072-4D82-8719-203597E93AD2}"/>
              </a:ext>
            </a:extLst>
          </p:cNvPr>
          <p:cNvSpPr/>
          <p:nvPr/>
        </p:nvSpPr>
        <p:spPr>
          <a:xfrm>
            <a:off x="692695" y="1614492"/>
            <a:ext cx="6110288" cy="721736"/>
          </a:xfrm>
          <a:prstGeom prst="rect">
            <a:avLst/>
          </a:prstGeom>
        </p:spPr>
        <p:txBody>
          <a:bodyPr wrap="square">
            <a:spAutoFit/>
          </a:bodyPr>
          <a:lstStyle/>
          <a:p>
            <a:pPr>
              <a:lnSpc>
                <a:spcPct val="130000"/>
              </a:lnSpc>
            </a:pPr>
            <a:r>
              <a:rPr lang="en-US" altLang="ko-KR" sz="1300" b="1" kern="100" spc="-70" dirty="0">
                <a:ln>
                  <a:solidFill>
                    <a:prstClr val="white">
                      <a:alpha val="0"/>
                    </a:prstClr>
                  </a:solidFill>
                </a:ln>
                <a:solidFill>
                  <a:prstClr val="black"/>
                </a:solidFill>
                <a:cs typeface="Times New Roman" panose="02020603050405020304" pitchFamily="18" charset="0"/>
              </a:rPr>
              <a:t>Waiting time from reservation to car take-in </a:t>
            </a:r>
            <a:r>
              <a:rPr lang="en-US" altLang="ko-KR" sz="1300" b="1" kern="100" spc="-70" dirty="0">
                <a:ln>
                  <a:solidFill>
                    <a:prstClr val="white">
                      <a:alpha val="0"/>
                    </a:prstClr>
                  </a:solidFill>
                </a:ln>
                <a:cs typeface="Times New Roman" panose="02020603050405020304" pitchFamily="18" charset="0"/>
              </a:rPr>
              <a:t>was avg. </a:t>
            </a:r>
            <a:r>
              <a:rPr lang="en-US" altLang="ko-KR" sz="1300" b="1" u="sng" kern="100" spc="-70" dirty="0">
                <a:ln>
                  <a:solidFill>
                    <a:prstClr val="white">
                      <a:alpha val="0"/>
                    </a:prstClr>
                  </a:solidFill>
                </a:ln>
                <a:cs typeface="Times New Roman" panose="02020603050405020304" pitchFamily="18" charset="0"/>
              </a:rPr>
              <a:t>11.9 days</a:t>
            </a:r>
          </a:p>
          <a:p>
            <a:r>
              <a:rPr lang="en-US" altLang="ko-KR" sz="1200" kern="100" spc="-70" dirty="0">
                <a:ln>
                  <a:solidFill>
                    <a:prstClr val="white">
                      <a:alpha val="0"/>
                    </a:prstClr>
                  </a:solidFill>
                </a:ln>
                <a:solidFill>
                  <a:prstClr val="black"/>
                </a:solidFill>
                <a:cs typeface="Times New Roman" panose="02020603050405020304" pitchFamily="18" charset="0"/>
              </a:rPr>
              <a:t>- The brand with the shortest waiting time was </a:t>
            </a:r>
            <a:r>
              <a:rPr lang="en-US" altLang="ko-KR" sz="1200" kern="100" spc="-70" dirty="0" err="1">
                <a:ln>
                  <a:solidFill>
                    <a:prstClr val="white">
                      <a:alpha val="0"/>
                    </a:prstClr>
                  </a:solidFill>
                </a:ln>
                <a:solidFill>
                  <a:prstClr val="black"/>
                </a:solidFill>
                <a:cs typeface="Times New Roman" panose="02020603050405020304" pitchFamily="18" charset="0"/>
              </a:rPr>
              <a:t>Ssangyong</a:t>
            </a:r>
            <a:r>
              <a:rPr lang="en-US" altLang="ko-KR" sz="1200" kern="100" spc="-70" dirty="0">
                <a:ln>
                  <a:solidFill>
                    <a:prstClr val="white">
                      <a:alpha val="0"/>
                    </a:prstClr>
                  </a:solidFill>
                </a:ln>
                <a:solidFill>
                  <a:prstClr val="black"/>
                </a:solidFill>
                <a:cs typeface="Times New Roman" panose="02020603050405020304" pitchFamily="18" charset="0"/>
              </a:rPr>
              <a:t> (2.9 days),</a:t>
            </a:r>
            <a:br>
              <a:rPr lang="en-US" altLang="ko-KR" sz="1200" kern="100" spc="-70" dirty="0">
                <a:ln>
                  <a:solidFill>
                    <a:prstClr val="white">
                      <a:alpha val="0"/>
                    </a:prstClr>
                  </a:solidFill>
                </a:ln>
                <a:solidFill>
                  <a:prstClr val="black"/>
                </a:solidFill>
                <a:cs typeface="Times New Roman" panose="02020603050405020304" pitchFamily="18" charset="0"/>
              </a:rPr>
            </a:br>
            <a:r>
              <a:rPr lang="en-US" altLang="ko-KR" sz="1200" kern="100" spc="-70" dirty="0">
                <a:ln>
                  <a:solidFill>
                    <a:prstClr val="white">
                      <a:alpha val="0"/>
                    </a:prstClr>
                  </a:solidFill>
                </a:ln>
                <a:solidFill>
                  <a:prstClr val="black"/>
                </a:solidFill>
                <a:cs typeface="Times New Roman" panose="02020603050405020304" pitchFamily="18" charset="0"/>
              </a:rPr>
              <a:t>followed by Volvo (6.2days)</a:t>
            </a:r>
            <a:endParaRPr lang="ko-KR" altLang="en-US" sz="1300" b="1" kern="100" spc="-70" dirty="0">
              <a:ln>
                <a:solidFill>
                  <a:schemeClr val="bg1">
                    <a:alpha val="0"/>
                  </a:schemeClr>
                </a:solidFill>
              </a:ln>
              <a:latin typeface="+mn-ea"/>
              <a:cs typeface="Times New Roman" panose="02020603050405020304" pitchFamily="18" charset="0"/>
            </a:endParaRPr>
          </a:p>
        </p:txBody>
      </p:sp>
      <p:sp>
        <p:nvSpPr>
          <p:cNvPr id="22" name="사각형: 둥근 모서리 21">
            <a:extLst>
              <a:ext uri="{FF2B5EF4-FFF2-40B4-BE49-F238E27FC236}">
                <a16:creationId xmlns:a16="http://schemas.microsoft.com/office/drawing/2014/main" id="{C93A3F32-18B7-4802-BC89-00F57E047999}"/>
              </a:ext>
            </a:extLst>
          </p:cNvPr>
          <p:cNvSpPr/>
          <p:nvPr/>
        </p:nvSpPr>
        <p:spPr>
          <a:xfrm>
            <a:off x="451736" y="927100"/>
            <a:ext cx="411906" cy="396000"/>
          </a:xfrm>
          <a:prstGeom prst="roundRect">
            <a:avLst>
              <a:gd name="adj" fmla="val 0"/>
            </a:avLst>
          </a:prstGeom>
          <a:solidFill>
            <a:srgbClr val="C00000"/>
          </a:solidFill>
          <a:ln>
            <a:noFill/>
          </a:ln>
        </p:spPr>
        <p:txBody>
          <a:bodyPr vert="horz" wrap="square" lIns="0" tIns="36000" rIns="0" bIns="0" numCol="1" anchor="ctr" anchorCtr="0" compatLnSpc="1">
            <a:prstTxWarp prst="textNoShape">
              <a:avLst/>
            </a:prstTxWarp>
          </a:bodyPr>
          <a:lstStyle/>
          <a:p>
            <a:pPr algn="ctr" defTabSz="914400" fontAlgn="ctr">
              <a:defRPr/>
            </a:pPr>
            <a:r>
              <a:rPr lang="en-US" altLang="ko-KR" b="1" kern="0" spc="-30" dirty="0">
                <a:ln>
                  <a:solidFill>
                    <a:srgbClr val="4472C4">
                      <a:alpha val="0"/>
                    </a:srgbClr>
                  </a:solidFill>
                </a:ln>
                <a:solidFill>
                  <a:prstClr val="white"/>
                </a:solidFill>
                <a:latin typeface="+mn-ea"/>
              </a:rPr>
              <a:t>02</a:t>
            </a:r>
            <a:endParaRPr lang="ko-KR" altLang="en-US" b="1" kern="0" spc="-30" dirty="0">
              <a:ln>
                <a:solidFill>
                  <a:srgbClr val="4472C4">
                    <a:alpha val="0"/>
                  </a:srgbClr>
                </a:solidFill>
              </a:ln>
              <a:solidFill>
                <a:prstClr val="white"/>
              </a:solidFill>
              <a:latin typeface="+mn-ea"/>
            </a:endParaRPr>
          </a:p>
        </p:txBody>
      </p:sp>
      <p:sp>
        <p:nvSpPr>
          <p:cNvPr id="23" name="사각형: 둥근 모서리 22">
            <a:extLst>
              <a:ext uri="{FF2B5EF4-FFF2-40B4-BE49-F238E27FC236}">
                <a16:creationId xmlns:a16="http://schemas.microsoft.com/office/drawing/2014/main" id="{21F15055-57CE-4B96-911B-64DB17D013D1}"/>
              </a:ext>
            </a:extLst>
          </p:cNvPr>
          <p:cNvSpPr/>
          <p:nvPr/>
        </p:nvSpPr>
        <p:spPr>
          <a:xfrm>
            <a:off x="485032" y="1674300"/>
            <a:ext cx="196142" cy="223572"/>
          </a:xfrm>
          <a:prstGeom prst="roundRect">
            <a:avLst>
              <a:gd name="adj" fmla="val 0"/>
            </a:avLst>
          </a:prstGeom>
          <a:solidFill>
            <a:schemeClr val="bg1"/>
          </a:solidFill>
          <a:ln w="3175">
            <a:solidFill>
              <a:schemeClr val="bg1">
                <a:lumMod val="85000"/>
              </a:schemeClr>
            </a:solidFill>
          </a:ln>
          <a:effectLst>
            <a:outerShdw dist="31750" dir="2700000" algn="tl" rotWithShape="0">
              <a:schemeClr val="tx1">
                <a:lumMod val="65000"/>
                <a:lumOff val="35000"/>
              </a:schemeClr>
            </a:outerShdw>
          </a:effectLst>
        </p:spPr>
        <p:txBody>
          <a:bodyPr rot="0" spcFirstLastPara="0" vertOverflow="overflow" horzOverflow="overflow" vert="horz" wrap="square" lIns="0" tIns="36000" rIns="0" bIns="0" numCol="1" spcCol="0" rtlCol="0" fromWordArt="0" anchor="ctr" anchorCtr="0" forceAA="0" compatLnSpc="1">
            <a:prstTxWarp prst="textNoShape">
              <a:avLst/>
            </a:prstTxWarp>
            <a:noAutofit/>
          </a:bodyPr>
          <a:lstStyle/>
          <a:p>
            <a:pPr algn="ctr" defTabSz="914400" fontAlgn="ctr"/>
            <a:r>
              <a:rPr lang="en-US" altLang="ko-KR" sz="1300" b="1" kern="0" spc="-30" dirty="0">
                <a:ln>
                  <a:solidFill>
                    <a:srgbClr val="4472C4">
                      <a:alpha val="0"/>
                    </a:srgbClr>
                  </a:solidFill>
                </a:ln>
                <a:latin typeface="+mn-ea"/>
              </a:rPr>
              <a:t>1</a:t>
            </a:r>
            <a:endParaRPr lang="ko-KR" altLang="en-US" sz="1300" b="1" kern="0" spc="-30" dirty="0">
              <a:ln>
                <a:solidFill>
                  <a:srgbClr val="4472C4">
                    <a:alpha val="0"/>
                  </a:srgbClr>
                </a:solidFill>
              </a:ln>
              <a:latin typeface="+mn-ea"/>
            </a:endParaRPr>
          </a:p>
        </p:txBody>
      </p:sp>
    </p:spTree>
    <p:extLst>
      <p:ext uri="{BB962C8B-B14F-4D97-AF65-F5344CB8AC3E}">
        <p14:creationId xmlns:p14="http://schemas.microsoft.com/office/powerpoint/2010/main" val="1736973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직사각형 57">
            <a:extLst>
              <a:ext uri="{FF2B5EF4-FFF2-40B4-BE49-F238E27FC236}">
                <a16:creationId xmlns:a16="http://schemas.microsoft.com/office/drawing/2014/main" id="{23DF27BE-35C6-4183-96B4-795E8CC56C0B}"/>
              </a:ext>
            </a:extLst>
          </p:cNvPr>
          <p:cNvSpPr/>
          <p:nvPr/>
        </p:nvSpPr>
        <p:spPr>
          <a:xfrm>
            <a:off x="484347" y="1850781"/>
            <a:ext cx="5889307" cy="290849"/>
          </a:xfrm>
          <a:prstGeom prst="rect">
            <a:avLst/>
          </a:prstGeom>
        </p:spPr>
        <p:txBody>
          <a:bodyPr wrap="square">
            <a:spAutoFit/>
          </a:bodyPr>
          <a:lstStyle/>
          <a:p>
            <a:pPr>
              <a:lnSpc>
                <a:spcPct val="110000"/>
              </a:lnSpc>
              <a:spcBef>
                <a:spcPts val="100"/>
              </a:spcBef>
              <a:spcAft>
                <a:spcPts val="100"/>
              </a:spcAft>
            </a:pPr>
            <a:r>
              <a:rPr lang="en-US" altLang="ko-KR" sz="1200" kern="100" spc="-70" dirty="0">
                <a:ln>
                  <a:solidFill>
                    <a:schemeClr val="bg1">
                      <a:alpha val="0"/>
                    </a:schemeClr>
                  </a:solidFill>
                </a:ln>
                <a:latin typeface="+mn-ea"/>
                <a:cs typeface="Times New Roman" panose="02020603050405020304" pitchFamily="18" charset="0"/>
              </a:rPr>
              <a:t>[Table 6] Waiting time for consultation before the car take-in (In the order of shortest time)</a:t>
            </a:r>
            <a:endParaRPr lang="ko-KR" altLang="ko-KR" sz="1200" kern="100" spc="-70" dirty="0">
              <a:ln>
                <a:solidFill>
                  <a:schemeClr val="bg1">
                    <a:alpha val="0"/>
                  </a:schemeClr>
                </a:solidFill>
              </a:ln>
              <a:latin typeface="+mn-ea"/>
              <a:cs typeface="Times New Roman" panose="02020603050405020304" pitchFamily="18" charset="0"/>
            </a:endParaRPr>
          </a:p>
        </p:txBody>
      </p:sp>
      <p:graphicFrame>
        <p:nvGraphicFramePr>
          <p:cNvPr id="13" name="표 12">
            <a:extLst>
              <a:ext uri="{FF2B5EF4-FFF2-40B4-BE49-F238E27FC236}">
                <a16:creationId xmlns:a16="http://schemas.microsoft.com/office/drawing/2014/main" id="{60C9D83A-0C7E-474D-98EC-F8267E3C17B1}"/>
              </a:ext>
            </a:extLst>
          </p:cNvPr>
          <p:cNvGraphicFramePr>
            <a:graphicFrameLocks noGrp="1"/>
          </p:cNvGraphicFramePr>
          <p:nvPr>
            <p:extLst>
              <p:ext uri="{D42A27DB-BD31-4B8C-83A1-F6EECF244321}">
                <p14:modId xmlns:p14="http://schemas.microsoft.com/office/powerpoint/2010/main" val="3223012349"/>
              </p:ext>
            </p:extLst>
          </p:nvPr>
        </p:nvGraphicFramePr>
        <p:xfrm>
          <a:off x="571501" y="2128154"/>
          <a:ext cx="5727700" cy="5148000"/>
        </p:xfrm>
        <a:graphic>
          <a:graphicData uri="http://schemas.openxmlformats.org/drawingml/2006/table">
            <a:tbl>
              <a:tblPr firstRow="1" firstCol="1" bandRow="1">
                <a:tableStyleId>{5C22544A-7EE6-4342-B048-85BDC9FD1C3A}</a:tableStyleId>
              </a:tblPr>
              <a:tblGrid>
                <a:gridCol w="535925">
                  <a:extLst>
                    <a:ext uri="{9D8B030D-6E8A-4147-A177-3AD203B41FA5}">
                      <a16:colId xmlns:a16="http://schemas.microsoft.com/office/drawing/2014/main" val="375294787"/>
                    </a:ext>
                  </a:extLst>
                </a:gridCol>
                <a:gridCol w="2311177">
                  <a:extLst>
                    <a:ext uri="{9D8B030D-6E8A-4147-A177-3AD203B41FA5}">
                      <a16:colId xmlns:a16="http://schemas.microsoft.com/office/drawing/2014/main" val="2160277957"/>
                    </a:ext>
                  </a:extLst>
                </a:gridCol>
                <a:gridCol w="569421">
                  <a:extLst>
                    <a:ext uri="{9D8B030D-6E8A-4147-A177-3AD203B41FA5}">
                      <a16:colId xmlns:a16="http://schemas.microsoft.com/office/drawing/2014/main" val="577226620"/>
                    </a:ext>
                  </a:extLst>
                </a:gridCol>
                <a:gridCol w="2311177">
                  <a:extLst>
                    <a:ext uri="{9D8B030D-6E8A-4147-A177-3AD203B41FA5}">
                      <a16:colId xmlns:a16="http://schemas.microsoft.com/office/drawing/2014/main" val="1246180645"/>
                    </a:ext>
                  </a:extLst>
                </a:gridCol>
              </a:tblGrid>
              <a:tr h="252000">
                <a:tc>
                  <a:txBody>
                    <a:bodyPr/>
                    <a:lstStyle/>
                    <a:p>
                      <a:pPr marL="0" algn="ctr" defTabSz="685800" rtl="0" eaLnBrk="1" latinLnBrk="0" hangingPunct="1">
                        <a:lnSpc>
                          <a:spcPct val="100000"/>
                        </a:lnSpc>
                        <a:spcAft>
                          <a:spcPts val="0"/>
                        </a:spcAft>
                      </a:pPr>
                      <a:r>
                        <a:rPr lang="en-US" sz="1100" b="1" kern="100" spc="-70" baseline="0" dirty="0">
                          <a:ln>
                            <a:solidFill>
                              <a:schemeClr val="bg1">
                                <a:alpha val="0"/>
                              </a:schemeClr>
                            </a:solidFill>
                          </a:ln>
                          <a:solidFill>
                            <a:schemeClr val="bg1"/>
                          </a:solidFill>
                          <a:latin typeface="+mn-ea"/>
                          <a:ea typeface="+mn-ea"/>
                          <a:cs typeface="Times New Roman" panose="02020603050405020304" pitchFamily="18" charset="0"/>
                        </a:rPr>
                        <a:t>Rank</a:t>
                      </a:r>
                      <a:endParaRPr lang="ko-KR" altLang="en-US" sz="1100" b="1" kern="100" spc="-70" baseline="0" dirty="0">
                        <a:ln>
                          <a:solidFill>
                            <a:schemeClr val="bg1">
                              <a:alpha val="0"/>
                            </a:schemeClr>
                          </a:solidFill>
                        </a:ln>
                        <a:solidFill>
                          <a:schemeClr val="bg1"/>
                        </a:solidFill>
                        <a:latin typeface="+mn-ea"/>
                        <a:ea typeface="+mn-ea"/>
                        <a:cs typeface="Times New Roman" panose="02020603050405020304" pitchFamily="18" charset="0"/>
                      </a:endParaRPr>
                    </a:p>
                  </a:txBody>
                  <a:tcPr marL="0" marR="0" marT="0"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marL="0" algn="ctr" defTabSz="685800" rtl="0" eaLnBrk="1" latinLnBrk="0" hangingPunct="1">
                        <a:lnSpc>
                          <a:spcPct val="100000"/>
                        </a:lnSpc>
                        <a:spcAft>
                          <a:spcPts val="0"/>
                        </a:spcAft>
                      </a:pPr>
                      <a:r>
                        <a:rPr lang="en-US" sz="1100" b="1" kern="100" spc="-70" baseline="0" dirty="0">
                          <a:ln>
                            <a:solidFill>
                              <a:schemeClr val="bg1">
                                <a:alpha val="0"/>
                              </a:schemeClr>
                            </a:solidFill>
                          </a:ln>
                          <a:solidFill>
                            <a:schemeClr val="bg1"/>
                          </a:solidFill>
                          <a:latin typeface="+mn-ea"/>
                          <a:ea typeface="+mn-ea"/>
                          <a:cs typeface="Times New Roman" panose="02020603050405020304" pitchFamily="18" charset="0"/>
                        </a:rPr>
                        <a:t>Brand</a:t>
                      </a:r>
                      <a:endParaRPr lang="ko-KR" altLang="en-US" sz="1100" b="1" kern="100" spc="-70" baseline="0" dirty="0">
                        <a:ln>
                          <a:solidFill>
                            <a:schemeClr val="bg1">
                              <a:alpha val="0"/>
                            </a:schemeClr>
                          </a:solidFill>
                        </a:ln>
                        <a:solidFill>
                          <a:schemeClr val="bg1"/>
                        </a:solidFill>
                        <a:latin typeface="+mn-ea"/>
                        <a:ea typeface="+mn-ea"/>
                        <a:cs typeface="Times New Roman" panose="02020603050405020304" pitchFamily="18"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marL="0" algn="ctr" defTabSz="685800" rtl="0" eaLnBrk="1" latinLnBrk="0" hangingPunct="1">
                        <a:lnSpc>
                          <a:spcPct val="100000"/>
                        </a:lnSpc>
                        <a:spcAft>
                          <a:spcPts val="0"/>
                        </a:spcAft>
                      </a:pPr>
                      <a:r>
                        <a:rPr lang="en-US" sz="1000" kern="100" spc="-70" baseline="0" dirty="0">
                          <a:ln>
                            <a:solidFill>
                              <a:schemeClr val="bg1">
                                <a:alpha val="0"/>
                              </a:schemeClr>
                            </a:solidFill>
                          </a:ln>
                          <a:solidFill>
                            <a:schemeClr val="bg1"/>
                          </a:solidFill>
                          <a:latin typeface="+mn-ea"/>
                          <a:ea typeface="+mn-ea"/>
                          <a:cs typeface="Times New Roman" panose="02020603050405020304" pitchFamily="18" charset="0"/>
                        </a:rPr>
                        <a:t>(N)</a:t>
                      </a:r>
                      <a:endParaRPr lang="ko-KR" altLang="en-US" sz="1000" kern="100" spc="-70" baseline="0" dirty="0">
                        <a:ln>
                          <a:solidFill>
                            <a:schemeClr val="bg1">
                              <a:alpha val="0"/>
                            </a:schemeClr>
                          </a:solidFill>
                        </a:ln>
                        <a:solidFill>
                          <a:schemeClr val="bg1"/>
                        </a:solidFill>
                        <a:latin typeface="+mn-ea"/>
                        <a:ea typeface="+mn-ea"/>
                        <a:cs typeface="Times New Roman" panose="02020603050405020304" pitchFamily="18"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bg1"/>
                          </a:solidFill>
                          <a:latin typeface="+mn-ea"/>
                          <a:ea typeface="+mn-ea"/>
                          <a:cs typeface="Times New Roman" panose="02020603050405020304" pitchFamily="18" charset="0"/>
                        </a:rPr>
                        <a:t>Waiting time (min)</a:t>
                      </a:r>
                    </a:p>
                  </a:txBody>
                  <a:tcPr marL="0" marR="0" marT="0"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4007510916"/>
                  </a:ext>
                </a:extLst>
              </a:tr>
              <a:tr h="288000">
                <a:tc>
                  <a:txBody>
                    <a:bodyPr/>
                    <a:lstStyle/>
                    <a:p>
                      <a:pPr marL="0" algn="ctr" defTabSz="685800" rtl="0" eaLnBrk="1" fontAlgn="ctr"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Lexus</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(260)</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6.1</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69972850"/>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2</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Toyota</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(287)</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6.5</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224820718"/>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3</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Volvo</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(200)</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6.6</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9195500"/>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4</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Honda</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(236)</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7.0</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867596263"/>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5</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Lincoln</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(76)</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8.1</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42393121"/>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6</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Ford</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(189)</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8.4</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3107637131"/>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7</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Jeep</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(140)</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8.5</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0279358"/>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8</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Nissan</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(99)</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8.7</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32262378"/>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9</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Tesla</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(51)</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8.9</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1690043"/>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10</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Peugeot</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(96)</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9.3</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2524485347"/>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11</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Audi</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(322)</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9.6</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02507601"/>
                  </a:ext>
                </a:extLst>
              </a:tr>
              <a:tr h="288000">
                <a:tc>
                  <a:txBody>
                    <a:bodyPr/>
                    <a:lstStyle/>
                    <a:p>
                      <a:pPr marL="0" algn="ctr" defTabSz="685800" rtl="0" eaLnBrk="1" fontAlgn="ctr"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12</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Infiniti</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(48)</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9.7</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2956793144"/>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13</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Volkswagen</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(410)</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9.8</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15900"/>
                  </a:ext>
                </a:extLst>
              </a:tr>
              <a:tr h="288000">
                <a:tc>
                  <a:txBody>
                    <a:bodyPr/>
                    <a:lstStyle/>
                    <a:p>
                      <a:pPr marL="0" algn="ctr" defTabSz="685800" rtl="0" eaLnBrk="1" fontAlgn="ctr"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14</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Porsche</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(44)</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10.5</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2506036383"/>
                  </a:ext>
                </a:extLst>
              </a:tr>
              <a:tr h="288000">
                <a:tc rowSpan="3">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Average</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Total</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(5,672)</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10.5</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1805231"/>
                  </a:ext>
                </a:extLst>
              </a:tr>
              <a:tr h="288000">
                <a:tc vMerge="1">
                  <a:txBody>
                    <a:bodyPr/>
                    <a:lstStyle/>
                    <a:p>
                      <a:pPr latinLnBrk="1"/>
                      <a:endParaRPr lang="ko-KR" altLang="en-US"/>
                    </a:p>
                  </a:txBody>
                  <a:tcPr/>
                </a:tc>
                <a:tc>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Domestic Vehicle Owners</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(1,383)</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12.2</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7051553"/>
                  </a:ext>
                </a:extLst>
              </a:tr>
              <a:tr h="288000">
                <a:tc vMerge="1">
                  <a:txBody>
                    <a:bodyPr/>
                    <a:lstStyle/>
                    <a:p>
                      <a:pPr latinLnBrk="1"/>
                      <a:endParaRPr lang="ko-KR" altLang="en-US"/>
                    </a:p>
                  </a:txBody>
                  <a:tcPr>
                    <a:lnT w="9525" cap="flat" cmpd="sng" algn="ctr">
                      <a:solidFill>
                        <a:schemeClr val="bg1">
                          <a:lumMod val="75000"/>
                        </a:schemeClr>
                      </a:solidFill>
                      <a:prstDash val="solid"/>
                      <a:round/>
                      <a:headEnd type="none" w="med" len="med"/>
                      <a:tailEnd type="none" w="med" len="med"/>
                    </a:lnT>
                  </a:tcPr>
                </a:tc>
                <a:tc>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Imported Vehicle Owners</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(4,289)</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10.0</a:t>
                      </a:r>
                    </a:p>
                  </a:txBody>
                  <a:tcPr marL="9525" marR="9525" marT="9525" marB="0" anchor="ctr">
                    <a:lnL w="6350" cap="flat" cmpd="sng" algn="ctr">
                      <a:solidFill>
                        <a:schemeClr val="bg1">
                          <a:lumMod val="75000"/>
                        </a:schemeClr>
                      </a:solidFill>
                      <a:prstDash val="solid"/>
                      <a:round/>
                      <a:headEnd type="none" w="med" len="med"/>
                      <a:tailEnd type="none" w="med" len="med"/>
                    </a:lnL>
                    <a:lnR w="12700" cmpd="sng">
                      <a:noFill/>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6566759"/>
                  </a:ext>
                </a:extLst>
              </a:tr>
            </a:tbl>
          </a:graphicData>
        </a:graphic>
      </p:graphicFrame>
      <p:sp>
        <p:nvSpPr>
          <p:cNvPr id="28" name="직사각형 27">
            <a:extLst>
              <a:ext uri="{FF2B5EF4-FFF2-40B4-BE49-F238E27FC236}">
                <a16:creationId xmlns:a16="http://schemas.microsoft.com/office/drawing/2014/main" id="{B48B8126-D072-4D82-8719-203597E93AD2}"/>
              </a:ext>
            </a:extLst>
          </p:cNvPr>
          <p:cNvSpPr/>
          <p:nvPr/>
        </p:nvSpPr>
        <p:spPr>
          <a:xfrm>
            <a:off x="692695" y="1110436"/>
            <a:ext cx="5889307" cy="565989"/>
          </a:xfrm>
          <a:prstGeom prst="rect">
            <a:avLst/>
          </a:prstGeom>
        </p:spPr>
        <p:txBody>
          <a:bodyPr wrap="square">
            <a:spAutoFit/>
          </a:bodyPr>
          <a:lstStyle/>
          <a:p>
            <a:pPr>
              <a:lnSpc>
                <a:spcPct val="130000"/>
              </a:lnSpc>
            </a:pPr>
            <a:r>
              <a:rPr lang="en-US" altLang="ko-KR" sz="1300" b="1" kern="100" spc="-70" dirty="0">
                <a:ln>
                  <a:solidFill>
                    <a:prstClr val="white">
                      <a:alpha val="0"/>
                    </a:prstClr>
                  </a:solidFill>
                </a:ln>
                <a:solidFill>
                  <a:prstClr val="black"/>
                </a:solidFill>
                <a:cs typeface="Times New Roman" panose="02020603050405020304" pitchFamily="18" charset="0"/>
              </a:rPr>
              <a:t>Waiting time for consultation after arriving at the center </a:t>
            </a:r>
            <a:r>
              <a:rPr lang="en-US" altLang="ko-KR" sz="1300" b="1" kern="100" spc="-70" dirty="0">
                <a:ln>
                  <a:solidFill>
                    <a:prstClr val="white">
                      <a:alpha val="0"/>
                    </a:prstClr>
                  </a:solidFill>
                </a:ln>
                <a:cs typeface="Times New Roman" panose="02020603050405020304" pitchFamily="18" charset="0"/>
              </a:rPr>
              <a:t>was avg. </a:t>
            </a:r>
            <a:r>
              <a:rPr lang="en-US" altLang="ko-KR" sz="1300" b="1" u="sng" kern="100" spc="-70" dirty="0">
                <a:ln>
                  <a:solidFill>
                    <a:prstClr val="white">
                      <a:alpha val="0"/>
                    </a:prstClr>
                  </a:solidFill>
                </a:ln>
                <a:cs typeface="Times New Roman" panose="02020603050405020304" pitchFamily="18" charset="0"/>
              </a:rPr>
              <a:t>10.5 minutes</a:t>
            </a:r>
          </a:p>
          <a:p>
            <a:pPr>
              <a:lnSpc>
                <a:spcPct val="130000"/>
              </a:lnSpc>
            </a:pPr>
            <a:r>
              <a:rPr lang="en-US" altLang="ko-KR" sz="1200" kern="100" spc="-70" dirty="0">
                <a:ln>
                  <a:solidFill>
                    <a:prstClr val="white">
                      <a:alpha val="0"/>
                    </a:prstClr>
                  </a:solidFill>
                </a:ln>
                <a:solidFill>
                  <a:prstClr val="black"/>
                </a:solidFill>
                <a:cs typeface="Times New Roman" panose="02020603050405020304" pitchFamily="18" charset="0"/>
              </a:rPr>
              <a:t>-The brand with the shortest waiting time was Lexus (6.1 min) and Toyota (6.5 min)</a:t>
            </a:r>
            <a:endParaRPr lang="ko-KR" altLang="en-US" sz="1300" b="1" kern="100" spc="-70" dirty="0">
              <a:ln>
                <a:solidFill>
                  <a:schemeClr val="bg1">
                    <a:alpha val="0"/>
                  </a:schemeClr>
                </a:solidFill>
              </a:ln>
              <a:latin typeface="+mn-ea"/>
              <a:cs typeface="Times New Roman" panose="02020603050405020304" pitchFamily="18" charset="0"/>
            </a:endParaRPr>
          </a:p>
        </p:txBody>
      </p:sp>
      <p:sp>
        <p:nvSpPr>
          <p:cNvPr id="10" name="사각형: 둥근 모서리 9">
            <a:extLst>
              <a:ext uri="{FF2B5EF4-FFF2-40B4-BE49-F238E27FC236}">
                <a16:creationId xmlns:a16="http://schemas.microsoft.com/office/drawing/2014/main" id="{7D8FFD98-AD2C-457F-BD20-900887999141}"/>
              </a:ext>
            </a:extLst>
          </p:cNvPr>
          <p:cNvSpPr/>
          <p:nvPr/>
        </p:nvSpPr>
        <p:spPr>
          <a:xfrm>
            <a:off x="485032" y="1162597"/>
            <a:ext cx="196142" cy="223572"/>
          </a:xfrm>
          <a:prstGeom prst="roundRect">
            <a:avLst>
              <a:gd name="adj" fmla="val 0"/>
            </a:avLst>
          </a:prstGeom>
          <a:solidFill>
            <a:schemeClr val="bg1"/>
          </a:solidFill>
          <a:ln w="3175">
            <a:solidFill>
              <a:schemeClr val="bg1">
                <a:lumMod val="85000"/>
              </a:schemeClr>
            </a:solidFill>
          </a:ln>
          <a:effectLst>
            <a:outerShdw dist="31750" dir="2700000" algn="tl" rotWithShape="0">
              <a:schemeClr val="tx1">
                <a:lumMod val="65000"/>
                <a:lumOff val="35000"/>
              </a:schemeClr>
            </a:outerShdw>
          </a:effectLst>
        </p:spPr>
        <p:txBody>
          <a:bodyPr rot="0" spcFirstLastPara="0" vertOverflow="overflow" horzOverflow="overflow" vert="horz" wrap="square" lIns="0" tIns="36000" rIns="0" bIns="0" numCol="1" spcCol="0" rtlCol="0" fromWordArt="0" anchor="ctr" anchorCtr="0" forceAA="0" compatLnSpc="1">
            <a:prstTxWarp prst="textNoShape">
              <a:avLst/>
            </a:prstTxWarp>
            <a:noAutofit/>
          </a:bodyPr>
          <a:lstStyle/>
          <a:p>
            <a:pPr algn="ctr" defTabSz="914400" fontAlgn="ctr"/>
            <a:r>
              <a:rPr lang="en-US" altLang="ko-KR" sz="1300" b="1" kern="0" spc="-30" dirty="0">
                <a:ln>
                  <a:solidFill>
                    <a:srgbClr val="4472C4">
                      <a:alpha val="0"/>
                    </a:srgbClr>
                  </a:solidFill>
                </a:ln>
                <a:latin typeface="+mn-ea"/>
              </a:rPr>
              <a:t>2</a:t>
            </a:r>
            <a:endParaRPr lang="ko-KR" altLang="en-US" sz="1300" b="1" kern="0" spc="-30" dirty="0">
              <a:ln>
                <a:solidFill>
                  <a:srgbClr val="4472C4">
                    <a:alpha val="0"/>
                  </a:srgbClr>
                </a:solidFill>
              </a:ln>
              <a:latin typeface="+mn-ea"/>
            </a:endParaRPr>
          </a:p>
        </p:txBody>
      </p:sp>
    </p:spTree>
    <p:extLst>
      <p:ext uri="{BB962C8B-B14F-4D97-AF65-F5344CB8AC3E}">
        <p14:creationId xmlns:p14="http://schemas.microsoft.com/office/powerpoint/2010/main" val="363780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직사각형 57">
            <a:extLst>
              <a:ext uri="{FF2B5EF4-FFF2-40B4-BE49-F238E27FC236}">
                <a16:creationId xmlns:a16="http://schemas.microsoft.com/office/drawing/2014/main" id="{23DF27BE-35C6-4183-96B4-795E8CC56C0B}"/>
              </a:ext>
            </a:extLst>
          </p:cNvPr>
          <p:cNvSpPr/>
          <p:nvPr/>
        </p:nvSpPr>
        <p:spPr>
          <a:xfrm>
            <a:off x="484347" y="2108684"/>
            <a:ext cx="5889307" cy="290849"/>
          </a:xfrm>
          <a:prstGeom prst="rect">
            <a:avLst/>
          </a:prstGeom>
        </p:spPr>
        <p:txBody>
          <a:bodyPr wrap="square">
            <a:spAutoFit/>
          </a:bodyPr>
          <a:lstStyle/>
          <a:p>
            <a:pPr>
              <a:lnSpc>
                <a:spcPct val="110000"/>
              </a:lnSpc>
              <a:spcBef>
                <a:spcPts val="100"/>
              </a:spcBef>
              <a:spcAft>
                <a:spcPts val="100"/>
              </a:spcAft>
            </a:pPr>
            <a:r>
              <a:rPr lang="en-US" altLang="ko-KR" sz="1200" kern="100" spc="-70" dirty="0">
                <a:ln>
                  <a:solidFill>
                    <a:schemeClr val="bg1">
                      <a:alpha val="0"/>
                    </a:schemeClr>
                  </a:solidFill>
                </a:ln>
                <a:latin typeface="+mn-ea"/>
                <a:cs typeface="Times New Roman" panose="02020603050405020304" pitchFamily="18" charset="0"/>
              </a:rPr>
              <a:t>[Table 7] Omission rate of key content explanation (In the order of the lowest rate)</a:t>
            </a:r>
            <a:endParaRPr lang="ko-KR" altLang="ko-KR" sz="1200" kern="100" spc="-70" dirty="0">
              <a:ln>
                <a:solidFill>
                  <a:schemeClr val="bg1">
                    <a:alpha val="0"/>
                  </a:schemeClr>
                </a:solidFill>
              </a:ln>
              <a:latin typeface="+mn-ea"/>
              <a:cs typeface="Times New Roman" panose="02020603050405020304" pitchFamily="18" charset="0"/>
            </a:endParaRPr>
          </a:p>
        </p:txBody>
      </p:sp>
      <p:graphicFrame>
        <p:nvGraphicFramePr>
          <p:cNvPr id="13" name="표 12">
            <a:extLst>
              <a:ext uri="{FF2B5EF4-FFF2-40B4-BE49-F238E27FC236}">
                <a16:creationId xmlns:a16="http://schemas.microsoft.com/office/drawing/2014/main" id="{60C9D83A-0C7E-474D-98EC-F8267E3C17B1}"/>
              </a:ext>
            </a:extLst>
          </p:cNvPr>
          <p:cNvGraphicFramePr>
            <a:graphicFrameLocks noGrp="1"/>
          </p:cNvGraphicFramePr>
          <p:nvPr>
            <p:extLst>
              <p:ext uri="{D42A27DB-BD31-4B8C-83A1-F6EECF244321}">
                <p14:modId xmlns:p14="http://schemas.microsoft.com/office/powerpoint/2010/main" val="2395943067"/>
              </p:ext>
            </p:extLst>
          </p:nvPr>
        </p:nvGraphicFramePr>
        <p:xfrm>
          <a:off x="571501" y="2386057"/>
          <a:ext cx="5161069" cy="4951425"/>
        </p:xfrm>
        <a:graphic>
          <a:graphicData uri="http://schemas.openxmlformats.org/drawingml/2006/table">
            <a:tbl>
              <a:tblPr firstRow="1" firstCol="1" bandRow="1">
                <a:tableStyleId>{5C22544A-7EE6-4342-B048-85BDC9FD1C3A}</a:tableStyleId>
              </a:tblPr>
              <a:tblGrid>
                <a:gridCol w="408034">
                  <a:extLst>
                    <a:ext uri="{9D8B030D-6E8A-4147-A177-3AD203B41FA5}">
                      <a16:colId xmlns:a16="http://schemas.microsoft.com/office/drawing/2014/main" val="375294787"/>
                    </a:ext>
                  </a:extLst>
                </a:gridCol>
                <a:gridCol w="1166765">
                  <a:extLst>
                    <a:ext uri="{9D8B030D-6E8A-4147-A177-3AD203B41FA5}">
                      <a16:colId xmlns:a16="http://schemas.microsoft.com/office/drawing/2014/main" val="2160277957"/>
                    </a:ext>
                  </a:extLst>
                </a:gridCol>
                <a:gridCol w="357505">
                  <a:extLst>
                    <a:ext uri="{9D8B030D-6E8A-4147-A177-3AD203B41FA5}">
                      <a16:colId xmlns:a16="http://schemas.microsoft.com/office/drawing/2014/main" val="577226620"/>
                    </a:ext>
                  </a:extLst>
                </a:gridCol>
                <a:gridCol w="645753">
                  <a:extLst>
                    <a:ext uri="{9D8B030D-6E8A-4147-A177-3AD203B41FA5}">
                      <a16:colId xmlns:a16="http://schemas.microsoft.com/office/drawing/2014/main" val="1246180645"/>
                    </a:ext>
                  </a:extLst>
                </a:gridCol>
                <a:gridCol w="645753">
                  <a:extLst>
                    <a:ext uri="{9D8B030D-6E8A-4147-A177-3AD203B41FA5}">
                      <a16:colId xmlns:a16="http://schemas.microsoft.com/office/drawing/2014/main" val="1863698497"/>
                    </a:ext>
                  </a:extLst>
                </a:gridCol>
                <a:gridCol w="645753">
                  <a:extLst>
                    <a:ext uri="{9D8B030D-6E8A-4147-A177-3AD203B41FA5}">
                      <a16:colId xmlns:a16="http://schemas.microsoft.com/office/drawing/2014/main" val="912752088"/>
                    </a:ext>
                  </a:extLst>
                </a:gridCol>
                <a:gridCol w="645753">
                  <a:extLst>
                    <a:ext uri="{9D8B030D-6E8A-4147-A177-3AD203B41FA5}">
                      <a16:colId xmlns:a16="http://schemas.microsoft.com/office/drawing/2014/main" val="2695862901"/>
                    </a:ext>
                  </a:extLst>
                </a:gridCol>
                <a:gridCol w="645753">
                  <a:extLst>
                    <a:ext uri="{9D8B030D-6E8A-4147-A177-3AD203B41FA5}">
                      <a16:colId xmlns:a16="http://schemas.microsoft.com/office/drawing/2014/main" val="3796308570"/>
                    </a:ext>
                  </a:extLst>
                </a:gridCol>
              </a:tblGrid>
              <a:tr h="396000">
                <a:tc>
                  <a:txBody>
                    <a:bodyPr/>
                    <a:lstStyle/>
                    <a:p>
                      <a:pPr marL="0" algn="ctr" defTabSz="685800" rtl="0" eaLnBrk="1" latinLnBrk="0" hangingPunct="1">
                        <a:lnSpc>
                          <a:spcPct val="100000"/>
                        </a:lnSpc>
                        <a:spcAft>
                          <a:spcPts val="0"/>
                        </a:spcAft>
                      </a:pPr>
                      <a:r>
                        <a:rPr lang="en-US" sz="1100" b="1" kern="100" spc="-70" baseline="0" dirty="0">
                          <a:ln>
                            <a:solidFill>
                              <a:schemeClr val="bg1">
                                <a:alpha val="0"/>
                              </a:schemeClr>
                            </a:solidFill>
                          </a:ln>
                          <a:solidFill>
                            <a:schemeClr val="bg1"/>
                          </a:solidFill>
                          <a:latin typeface="+mn-ea"/>
                          <a:ea typeface="+mn-ea"/>
                          <a:cs typeface="Times New Roman" panose="02020603050405020304" pitchFamily="18" charset="0"/>
                        </a:rPr>
                        <a:t>Rank</a:t>
                      </a:r>
                      <a:endParaRPr lang="ko-KR" altLang="en-US" sz="1100" b="1" kern="100" spc="-70" baseline="0" dirty="0">
                        <a:ln>
                          <a:solidFill>
                            <a:schemeClr val="bg1">
                              <a:alpha val="0"/>
                            </a:schemeClr>
                          </a:solidFill>
                        </a:ln>
                        <a:solidFill>
                          <a:schemeClr val="bg1"/>
                        </a:solidFill>
                        <a:latin typeface="+mn-ea"/>
                        <a:ea typeface="+mn-ea"/>
                        <a:cs typeface="Times New Roman" panose="02020603050405020304" pitchFamily="18" charset="0"/>
                      </a:endParaRPr>
                    </a:p>
                  </a:txBody>
                  <a:tcPr marL="0" marR="0" marT="0"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marL="0" algn="ctr" defTabSz="685800" rtl="0" eaLnBrk="1" latinLnBrk="0" hangingPunct="1">
                        <a:lnSpc>
                          <a:spcPct val="100000"/>
                        </a:lnSpc>
                        <a:spcAft>
                          <a:spcPts val="0"/>
                        </a:spcAft>
                      </a:pPr>
                      <a:r>
                        <a:rPr lang="en-US" sz="1100" b="1" kern="100" spc="-70" baseline="0" dirty="0">
                          <a:ln>
                            <a:solidFill>
                              <a:schemeClr val="bg1">
                                <a:alpha val="0"/>
                              </a:schemeClr>
                            </a:solidFill>
                          </a:ln>
                          <a:solidFill>
                            <a:schemeClr val="bg1"/>
                          </a:solidFill>
                          <a:latin typeface="+mn-ea"/>
                          <a:ea typeface="+mn-ea"/>
                          <a:cs typeface="Times New Roman" panose="02020603050405020304" pitchFamily="18" charset="0"/>
                        </a:rPr>
                        <a:t>Brand</a:t>
                      </a:r>
                      <a:endParaRPr lang="ko-KR" altLang="en-US" sz="1100" b="1" kern="100" spc="-70" baseline="0" dirty="0">
                        <a:ln>
                          <a:solidFill>
                            <a:schemeClr val="bg1">
                              <a:alpha val="0"/>
                            </a:schemeClr>
                          </a:solidFill>
                        </a:ln>
                        <a:solidFill>
                          <a:schemeClr val="bg1"/>
                        </a:solidFill>
                        <a:latin typeface="+mn-ea"/>
                        <a:ea typeface="+mn-ea"/>
                        <a:cs typeface="Times New Roman" panose="02020603050405020304" pitchFamily="18"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marL="0" algn="ctr" defTabSz="685800" rtl="0" eaLnBrk="1" latinLnBrk="0" hangingPunct="1">
                        <a:lnSpc>
                          <a:spcPct val="100000"/>
                        </a:lnSpc>
                        <a:spcAft>
                          <a:spcPts val="0"/>
                        </a:spcAft>
                      </a:pPr>
                      <a:r>
                        <a:rPr lang="en-US" sz="1000" kern="100" spc="-70" baseline="0" dirty="0">
                          <a:ln>
                            <a:solidFill>
                              <a:schemeClr val="bg1">
                                <a:alpha val="0"/>
                              </a:schemeClr>
                            </a:solidFill>
                          </a:ln>
                          <a:solidFill>
                            <a:schemeClr val="bg1"/>
                          </a:solidFill>
                          <a:latin typeface="+mn-ea"/>
                          <a:ea typeface="+mn-ea"/>
                          <a:cs typeface="Times New Roman" panose="02020603050405020304" pitchFamily="18" charset="0"/>
                        </a:rPr>
                        <a:t>(N)</a:t>
                      </a:r>
                      <a:endParaRPr lang="ko-KR" altLang="en-US" sz="1000" kern="100" spc="-70" baseline="0" dirty="0">
                        <a:ln>
                          <a:solidFill>
                            <a:schemeClr val="bg1">
                              <a:alpha val="0"/>
                            </a:schemeClr>
                          </a:solidFill>
                        </a:ln>
                        <a:solidFill>
                          <a:schemeClr val="bg1"/>
                        </a:solidFill>
                        <a:latin typeface="+mn-ea"/>
                        <a:ea typeface="+mn-ea"/>
                        <a:cs typeface="Times New Roman" panose="02020603050405020304" pitchFamily="18"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fontAlgn="ctr"/>
                      <a:r>
                        <a:rPr lang="en-US" altLang="ko-KR" sz="1100" b="1" kern="100" spc="-70" baseline="0" dirty="0">
                          <a:ln>
                            <a:solidFill>
                              <a:schemeClr val="bg1">
                                <a:alpha val="0"/>
                              </a:schemeClr>
                            </a:solidFill>
                          </a:ln>
                          <a:solidFill>
                            <a:schemeClr val="bg1"/>
                          </a:solidFill>
                          <a:latin typeface="+mn-ea"/>
                          <a:ea typeface="+mn-ea"/>
                          <a:cs typeface="Times New Roman" panose="02020603050405020304" pitchFamily="18" charset="0"/>
                        </a:rPr>
                        <a:t>Cause</a:t>
                      </a:r>
                      <a:br>
                        <a:rPr lang="ko-KR" altLang="en-US" sz="1100" b="1" kern="100" spc="-70" baseline="0" dirty="0">
                          <a:ln>
                            <a:solidFill>
                              <a:schemeClr val="bg1">
                                <a:alpha val="0"/>
                              </a:schemeClr>
                            </a:solidFill>
                          </a:ln>
                          <a:solidFill>
                            <a:schemeClr val="bg1"/>
                          </a:solidFill>
                          <a:latin typeface="+mn-ea"/>
                          <a:ea typeface="+mn-ea"/>
                          <a:cs typeface="Times New Roman" panose="02020603050405020304" pitchFamily="18" charset="0"/>
                        </a:rPr>
                      </a:br>
                      <a:r>
                        <a:rPr lang="en-US" altLang="ko-KR" sz="950" b="0" kern="100" spc="-70" baseline="0" dirty="0">
                          <a:ln>
                            <a:solidFill>
                              <a:schemeClr val="bg1">
                                <a:alpha val="0"/>
                              </a:schemeClr>
                            </a:solidFill>
                          </a:ln>
                          <a:solidFill>
                            <a:schemeClr val="bg1"/>
                          </a:solidFill>
                          <a:latin typeface="+mn-ea"/>
                          <a:ea typeface="+mn-ea"/>
                          <a:cs typeface="Times New Roman" panose="02020603050405020304" pitchFamily="18" charset="0"/>
                        </a:rPr>
                        <a:t>(</a:t>
                      </a:r>
                      <a:r>
                        <a:rPr lang="en-US" sz="950" b="0" kern="100" spc="-70" baseline="0" dirty="0">
                          <a:ln>
                            <a:solidFill>
                              <a:schemeClr val="bg1">
                                <a:alpha val="0"/>
                              </a:schemeClr>
                            </a:solidFill>
                          </a:ln>
                          <a:solidFill>
                            <a:schemeClr val="bg1"/>
                          </a:solidFill>
                          <a:latin typeface="+mn-ea"/>
                          <a:ea typeface="+mn-ea"/>
                          <a:cs typeface="Times New Roman" panose="02020603050405020304" pitchFamily="18" charset="0"/>
                        </a:rPr>
                        <a:t>a)</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fontAlgn="ctr"/>
                      <a:r>
                        <a:rPr lang="en-US" altLang="ko-KR" sz="1100" b="1" kern="100" spc="-70" baseline="0" dirty="0">
                          <a:ln>
                            <a:solidFill>
                              <a:schemeClr val="bg1">
                                <a:alpha val="0"/>
                              </a:schemeClr>
                            </a:solidFill>
                          </a:ln>
                          <a:solidFill>
                            <a:schemeClr val="bg1"/>
                          </a:solidFill>
                          <a:latin typeface="+mn-ea"/>
                          <a:ea typeface="+mn-ea"/>
                          <a:cs typeface="Times New Roman" panose="02020603050405020304" pitchFamily="18" charset="0"/>
                        </a:rPr>
                        <a:t>Solution</a:t>
                      </a:r>
                      <a:br>
                        <a:rPr lang="ko-KR" altLang="en-US" sz="1100" b="1" kern="100" spc="-70" baseline="0" dirty="0">
                          <a:ln>
                            <a:solidFill>
                              <a:schemeClr val="bg1">
                                <a:alpha val="0"/>
                              </a:schemeClr>
                            </a:solidFill>
                          </a:ln>
                          <a:solidFill>
                            <a:schemeClr val="bg1"/>
                          </a:solidFill>
                          <a:latin typeface="+mn-ea"/>
                          <a:ea typeface="+mn-ea"/>
                          <a:cs typeface="Times New Roman" panose="02020603050405020304" pitchFamily="18" charset="0"/>
                        </a:rPr>
                      </a:br>
                      <a:r>
                        <a:rPr lang="en-US" altLang="ko-KR" sz="950" b="0" kern="100" spc="-70" baseline="0" dirty="0">
                          <a:ln>
                            <a:solidFill>
                              <a:schemeClr val="bg1">
                                <a:alpha val="0"/>
                              </a:schemeClr>
                            </a:solidFill>
                          </a:ln>
                          <a:solidFill>
                            <a:schemeClr val="bg1"/>
                          </a:solidFill>
                          <a:latin typeface="+mn-ea"/>
                          <a:ea typeface="+mn-ea"/>
                          <a:cs typeface="Times New Roman" panose="02020603050405020304" pitchFamily="18" charset="0"/>
                        </a:rPr>
                        <a:t>(</a:t>
                      </a:r>
                      <a:r>
                        <a:rPr lang="en-US" sz="950" b="0" kern="100" spc="-70" baseline="0" dirty="0">
                          <a:ln>
                            <a:solidFill>
                              <a:schemeClr val="bg1">
                                <a:alpha val="0"/>
                              </a:schemeClr>
                            </a:solidFill>
                          </a:ln>
                          <a:solidFill>
                            <a:schemeClr val="bg1"/>
                          </a:solidFill>
                          <a:latin typeface="+mn-ea"/>
                          <a:ea typeface="+mn-ea"/>
                          <a:cs typeface="Times New Roman" panose="02020603050405020304" pitchFamily="18" charset="0"/>
                        </a:rPr>
                        <a:t>b)</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fontAlgn="ctr"/>
                      <a:r>
                        <a:rPr lang="en-US" altLang="ko-KR" sz="1100" b="1" kern="100" spc="-70" baseline="0" dirty="0">
                          <a:ln>
                            <a:solidFill>
                              <a:schemeClr val="bg1">
                                <a:alpha val="0"/>
                              </a:schemeClr>
                            </a:solidFill>
                          </a:ln>
                          <a:solidFill>
                            <a:schemeClr val="bg1"/>
                          </a:solidFill>
                          <a:latin typeface="+mn-ea"/>
                          <a:ea typeface="+mn-ea"/>
                          <a:cs typeface="Times New Roman" panose="02020603050405020304" pitchFamily="18" charset="0"/>
                        </a:rPr>
                        <a:t>Expected time</a:t>
                      </a:r>
                      <a:br>
                        <a:rPr lang="ko-KR" altLang="en-US" sz="1100" b="1" kern="100" spc="-70" baseline="0" dirty="0">
                          <a:ln>
                            <a:solidFill>
                              <a:schemeClr val="bg1">
                                <a:alpha val="0"/>
                              </a:schemeClr>
                            </a:solidFill>
                          </a:ln>
                          <a:solidFill>
                            <a:schemeClr val="bg1"/>
                          </a:solidFill>
                          <a:latin typeface="+mn-ea"/>
                          <a:ea typeface="+mn-ea"/>
                          <a:cs typeface="Times New Roman" panose="02020603050405020304" pitchFamily="18" charset="0"/>
                        </a:rPr>
                      </a:br>
                      <a:r>
                        <a:rPr lang="en-US" altLang="ko-KR" sz="950" b="0" kern="100" spc="-70" baseline="0" dirty="0">
                          <a:ln>
                            <a:solidFill>
                              <a:schemeClr val="bg1">
                                <a:alpha val="0"/>
                              </a:schemeClr>
                            </a:solidFill>
                          </a:ln>
                          <a:solidFill>
                            <a:schemeClr val="bg1"/>
                          </a:solidFill>
                          <a:latin typeface="+mn-ea"/>
                          <a:ea typeface="+mn-ea"/>
                          <a:cs typeface="Times New Roman" panose="02020603050405020304" pitchFamily="18" charset="0"/>
                        </a:rPr>
                        <a:t>(</a:t>
                      </a:r>
                      <a:r>
                        <a:rPr lang="en-US" sz="950" b="0" kern="100" spc="-70" baseline="0" dirty="0">
                          <a:ln>
                            <a:solidFill>
                              <a:schemeClr val="bg1">
                                <a:alpha val="0"/>
                              </a:schemeClr>
                            </a:solidFill>
                          </a:ln>
                          <a:solidFill>
                            <a:schemeClr val="bg1"/>
                          </a:solidFill>
                          <a:latin typeface="+mn-ea"/>
                          <a:ea typeface="+mn-ea"/>
                          <a:cs typeface="Times New Roman" panose="02020603050405020304" pitchFamily="18" charset="0"/>
                        </a:rPr>
                        <a:t>c)</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fontAlgn="ctr"/>
                      <a:r>
                        <a:rPr lang="en-US" altLang="ko-KR" sz="1100" b="1" kern="100" spc="-70" baseline="0" dirty="0">
                          <a:ln>
                            <a:solidFill>
                              <a:schemeClr val="bg1">
                                <a:alpha val="0"/>
                              </a:schemeClr>
                            </a:solidFill>
                          </a:ln>
                          <a:solidFill>
                            <a:schemeClr val="bg1"/>
                          </a:solidFill>
                          <a:latin typeface="+mn-ea"/>
                          <a:ea typeface="+mn-ea"/>
                          <a:cs typeface="Times New Roman" panose="02020603050405020304" pitchFamily="18" charset="0"/>
                        </a:rPr>
                        <a:t>Expected cost</a:t>
                      </a:r>
                      <a:br>
                        <a:rPr lang="ko-KR" altLang="en-US" sz="1100" b="1" kern="100" spc="-70" baseline="0" dirty="0">
                          <a:ln>
                            <a:solidFill>
                              <a:schemeClr val="bg1">
                                <a:alpha val="0"/>
                              </a:schemeClr>
                            </a:solidFill>
                          </a:ln>
                          <a:solidFill>
                            <a:schemeClr val="bg1"/>
                          </a:solidFill>
                          <a:latin typeface="+mn-ea"/>
                          <a:ea typeface="+mn-ea"/>
                          <a:cs typeface="Times New Roman" panose="02020603050405020304" pitchFamily="18" charset="0"/>
                        </a:rPr>
                      </a:br>
                      <a:r>
                        <a:rPr lang="en-US" altLang="ko-KR" sz="950" b="0" kern="100" spc="-70" baseline="0" dirty="0">
                          <a:ln>
                            <a:solidFill>
                              <a:schemeClr val="bg1">
                                <a:alpha val="0"/>
                              </a:schemeClr>
                            </a:solidFill>
                          </a:ln>
                          <a:solidFill>
                            <a:schemeClr val="bg1"/>
                          </a:solidFill>
                          <a:latin typeface="+mn-ea"/>
                          <a:ea typeface="+mn-ea"/>
                          <a:cs typeface="Times New Roman" panose="02020603050405020304" pitchFamily="18" charset="0"/>
                        </a:rPr>
                        <a:t>(</a:t>
                      </a:r>
                      <a:r>
                        <a:rPr lang="en-US" sz="950" b="0" kern="100" spc="-70" baseline="0" dirty="0">
                          <a:ln>
                            <a:solidFill>
                              <a:schemeClr val="bg1">
                                <a:alpha val="0"/>
                              </a:schemeClr>
                            </a:solidFill>
                          </a:ln>
                          <a:solidFill>
                            <a:schemeClr val="bg1"/>
                          </a:solidFill>
                          <a:latin typeface="+mn-ea"/>
                          <a:ea typeface="+mn-ea"/>
                          <a:cs typeface="Times New Roman" panose="02020603050405020304" pitchFamily="18" charset="0"/>
                        </a:rPr>
                        <a:t>d)</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fontAlgn="ctr"/>
                      <a:r>
                        <a:rPr lang="en-US" altLang="ko-KR" sz="1100" b="1" kern="100" spc="-70" baseline="0" dirty="0">
                          <a:ln>
                            <a:solidFill>
                              <a:schemeClr val="bg1">
                                <a:alpha val="0"/>
                              </a:schemeClr>
                            </a:solidFill>
                          </a:ln>
                          <a:solidFill>
                            <a:schemeClr val="bg1"/>
                          </a:solidFill>
                          <a:latin typeface="+mn-ea"/>
                          <a:ea typeface="+mn-ea"/>
                          <a:cs typeface="Times New Roman" panose="02020603050405020304" pitchFamily="18" charset="0"/>
                        </a:rPr>
                        <a:t>Omittance Rate Avg.</a:t>
                      </a:r>
                      <a:br>
                        <a:rPr lang="ko-KR" altLang="en-US" sz="1100" b="1" kern="100" spc="-70" baseline="0" dirty="0">
                          <a:ln>
                            <a:solidFill>
                              <a:schemeClr val="bg1">
                                <a:alpha val="0"/>
                              </a:schemeClr>
                            </a:solidFill>
                          </a:ln>
                          <a:solidFill>
                            <a:schemeClr val="bg1"/>
                          </a:solidFill>
                          <a:latin typeface="+mn-ea"/>
                          <a:ea typeface="+mn-ea"/>
                          <a:cs typeface="Times New Roman" panose="02020603050405020304" pitchFamily="18" charset="0"/>
                        </a:rPr>
                      </a:br>
                      <a:r>
                        <a:rPr lang="en-US" altLang="ko-KR" sz="950" b="0" kern="100" spc="-70" baseline="0" dirty="0">
                          <a:ln>
                            <a:solidFill>
                              <a:schemeClr val="bg1">
                                <a:alpha val="0"/>
                              </a:schemeClr>
                            </a:solidFill>
                          </a:ln>
                          <a:solidFill>
                            <a:schemeClr val="bg1"/>
                          </a:solidFill>
                          <a:latin typeface="+mn-ea"/>
                          <a:ea typeface="+mn-ea"/>
                          <a:cs typeface="Times New Roman" panose="02020603050405020304" pitchFamily="18" charset="0"/>
                        </a:rPr>
                        <a:t>(</a:t>
                      </a:r>
                      <a:r>
                        <a:rPr lang="en-US" altLang="ko-KR" sz="950" b="0" kern="100" spc="-70" baseline="0" dirty="0" err="1">
                          <a:ln>
                            <a:solidFill>
                              <a:schemeClr val="bg1">
                                <a:alpha val="0"/>
                              </a:schemeClr>
                            </a:solidFill>
                          </a:ln>
                          <a:solidFill>
                            <a:schemeClr val="bg1"/>
                          </a:solidFill>
                          <a:latin typeface="+mn-ea"/>
                          <a:ea typeface="+mn-ea"/>
                          <a:cs typeface="Times New Roman" panose="02020603050405020304" pitchFamily="18" charset="0"/>
                        </a:rPr>
                        <a:t>a+b+c+d</a:t>
                      </a:r>
                      <a:r>
                        <a:rPr lang="en-US" altLang="ko-KR" sz="950" b="0" kern="100" spc="-70" baseline="0" dirty="0">
                          <a:ln>
                            <a:solidFill>
                              <a:schemeClr val="bg1">
                                <a:alpha val="0"/>
                              </a:schemeClr>
                            </a:solidFill>
                          </a:ln>
                          <a:solidFill>
                            <a:schemeClr val="bg1"/>
                          </a:solidFill>
                          <a:latin typeface="+mn-ea"/>
                          <a:ea typeface="+mn-ea"/>
                          <a:cs typeface="Times New Roman" panose="02020603050405020304" pitchFamily="18" charset="0"/>
                        </a:rPr>
                        <a:t>)/4</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4007510916"/>
                  </a:ext>
                </a:extLst>
              </a:tr>
              <a:tr h="288000">
                <a:tc>
                  <a:txBody>
                    <a:bodyPr/>
                    <a:lstStyle/>
                    <a:p>
                      <a:pPr marL="0" algn="ctr" defTabSz="685800" rtl="0" eaLnBrk="1" fontAlgn="ctr"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Volvo</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(267)</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50.4</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53.2</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6.1</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35.7</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36.4</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6350" cap="flat" cmpd="sng" algn="ctr">
                      <a:solidFill>
                        <a:schemeClr val="bg1">
                          <a:lumMod val="7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69972850"/>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2</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dirty="0" err="1">
                          <a:ln>
                            <a:solidFill>
                              <a:schemeClr val="bg1">
                                <a:alpha val="0"/>
                              </a:schemeClr>
                            </a:solidFill>
                          </a:ln>
                          <a:solidFill>
                            <a:schemeClr val="tx1"/>
                          </a:solidFill>
                          <a:latin typeface="+mn-ea"/>
                          <a:ea typeface="+mn-ea"/>
                          <a:cs typeface="Times New Roman" panose="02020603050405020304" pitchFamily="18" charset="0"/>
                        </a:rPr>
                        <a:t>Ssangyong</a:t>
                      </a:r>
                      <a:endPar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(764)</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45.4</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48.1</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19.7</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33.5</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36.7</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224820718"/>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3</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Renault Korea</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(221)</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48.7</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47.8</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22.9</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37.4</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39.2</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9195500"/>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4</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Ford</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(265)</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49.2</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52.8</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15.2</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40.2</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39.4</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867596263"/>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5</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Jaguar</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(48)</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47.4</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44.2</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20.8</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49.2</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40.4</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42393121"/>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6</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Volkswagen</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(569)</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58.1</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59.4</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12.7</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34.9</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41.3</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3107637131"/>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7</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Nissan</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(119)</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56.4</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61.1</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11.8</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40.9</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42.5</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0279358"/>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8</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Mercedes-Benz</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(1,306)</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53.7</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54.9</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15.5</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47.5</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42.9</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32262378"/>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9</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Peugeot</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(137)</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58.8</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53.5</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20.7</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39.5</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43.1</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1690043"/>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10</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Honda</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(279)</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59.5</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62.2</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13.4</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37.6</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43.2</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2524485347"/>
                  </a:ext>
                </a:extLst>
              </a:tr>
              <a:tr h="288000">
                <a:tc>
                  <a:txBody>
                    <a:bodyPr/>
                    <a:lstStyle/>
                    <a:p>
                      <a:pPr marL="0" algn="ctr" defTabSz="685800" rtl="0" eaLnBrk="1" fontAlgn="ctr" latinLnBrk="0" hangingPunct="1">
                        <a:lnSpc>
                          <a:spcPct val="100000"/>
                        </a:lnSpc>
                        <a:spcAft>
                          <a:spcPts val="0"/>
                        </a:spcAft>
                      </a:pPr>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11</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kern="100" spc="-70" baseline="0">
                          <a:ln>
                            <a:solidFill>
                              <a:schemeClr val="bg1">
                                <a:alpha val="0"/>
                              </a:schemeClr>
                            </a:solidFill>
                          </a:ln>
                          <a:solidFill>
                            <a:schemeClr val="tx1"/>
                          </a:solidFill>
                          <a:latin typeface="+mn-ea"/>
                          <a:ea typeface="+mn-ea"/>
                          <a:cs typeface="Times New Roman" panose="02020603050405020304" pitchFamily="18" charset="0"/>
                        </a:rPr>
                        <a:t>Lincoln</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(100)</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55.3</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58.5</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11.0</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48.4</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43.3</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noFill/>
                      <a:prstDash val="solid"/>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02507601"/>
                  </a:ext>
                </a:extLst>
              </a:tr>
              <a:tr h="288000">
                <a:tc>
                  <a:txBody>
                    <a:bodyPr/>
                    <a:lstStyle/>
                    <a:p>
                      <a:pPr marL="0" algn="ctr" defTabSz="685800" rtl="0" eaLnBrk="1" fontAlgn="ctr"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12</a:t>
                      </a:r>
                    </a:p>
                  </a:txBody>
                  <a:tcPr marL="9525" marR="9525" marT="9525" marB="0" anchor="ctr">
                    <a:lnL w="12700" cmpd="sng">
                      <a:noFill/>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sz="1100" b="0" kern="100" spc="-70" baseline="0" dirty="0">
                          <a:ln>
                            <a:solidFill>
                              <a:schemeClr val="bg1">
                                <a:alpha val="0"/>
                              </a:schemeClr>
                            </a:solidFill>
                          </a:ln>
                          <a:solidFill>
                            <a:schemeClr val="tx1"/>
                          </a:solidFill>
                          <a:latin typeface="+mn-ea"/>
                          <a:ea typeface="+mn-ea"/>
                          <a:cs typeface="Times New Roman" panose="02020603050405020304" pitchFamily="18" charset="0"/>
                        </a:rPr>
                        <a:t>Tesla</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(103)</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47.8</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39.9</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21.4</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a:ln>
                            <a:solidFill>
                              <a:schemeClr val="bg1">
                                <a:alpha val="0"/>
                              </a:schemeClr>
                            </a:solidFill>
                          </a:ln>
                          <a:solidFill>
                            <a:schemeClr val="tx1"/>
                          </a:solidFill>
                          <a:latin typeface="+mn-ea"/>
                          <a:ea typeface="+mn-ea"/>
                          <a:cs typeface="Times New Roman" panose="02020603050405020304" pitchFamily="18" charset="0"/>
                        </a:rPr>
                        <a:t>64.5</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tc>
                  <a:txBody>
                    <a:bodyPr/>
                    <a:lstStyle/>
                    <a:p>
                      <a:pPr algn="ctr" fontAlgn="ctr"/>
                      <a:r>
                        <a:rPr lang="en-US" altLang="ko-KR" sz="1100" kern="100" spc="-70" baseline="0" dirty="0">
                          <a:ln>
                            <a:solidFill>
                              <a:schemeClr val="bg1">
                                <a:alpha val="0"/>
                              </a:schemeClr>
                            </a:solidFill>
                          </a:ln>
                          <a:solidFill>
                            <a:schemeClr val="tx1"/>
                          </a:solidFill>
                          <a:latin typeface="+mn-ea"/>
                          <a:ea typeface="+mn-ea"/>
                          <a:cs typeface="Times New Roman" panose="02020603050405020304" pitchFamily="18" charset="0"/>
                        </a:rPr>
                        <a:t>43.4</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6350" cap="flat" cmpd="sng" algn="ctr">
                      <a:no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EEEEE"/>
                    </a:solidFill>
                  </a:tcPr>
                </a:tc>
                <a:extLst>
                  <a:ext uri="{0D108BD9-81ED-4DB2-BD59-A6C34878D82A}">
                    <a16:rowId xmlns:a16="http://schemas.microsoft.com/office/drawing/2014/main" val="2506036383"/>
                  </a:ext>
                </a:extLst>
              </a:tr>
              <a:tr h="335280">
                <a:tc rowSpan="3">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Average</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Total</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(8,623)</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55.8</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57.6</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17.2</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45.5</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44.0</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1805231"/>
                  </a:ext>
                </a:extLst>
              </a:tr>
              <a:tr h="335280">
                <a:tc vMerge="1">
                  <a:txBody>
                    <a:bodyPr/>
                    <a:lstStyle/>
                    <a:p>
                      <a:pPr latinLnBrk="1"/>
                      <a:endParaRPr lang="ko-KR" altLang="en-US"/>
                    </a:p>
                  </a:txBody>
                  <a:tcPr/>
                </a:tc>
                <a:tc>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Domestic Vehicle</a:t>
                      </a:r>
                    </a:p>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Owners</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(2,073)</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50.9</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53.4</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23.4</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45.1</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43.2</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6350" cap="flat" cmpd="sng" algn="ctr">
                      <a:solidFill>
                        <a:schemeClr val="bg1">
                          <a:lumMod val="50000"/>
                        </a:schemeClr>
                      </a:solidFill>
                      <a:prstDash val="dot"/>
                      <a:round/>
                      <a:headEnd type="none" w="med" len="med"/>
                      <a:tailEnd type="none" w="med" len="med"/>
                    </a:lnT>
                    <a:lnB w="6350" cap="flat" cmpd="sng" algn="ctr">
                      <a:solidFill>
                        <a:schemeClr val="bg1">
                          <a:lumMod val="50000"/>
                        </a:schemeClr>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7051553"/>
                  </a:ext>
                </a:extLst>
              </a:tr>
              <a:tr h="335280">
                <a:tc vMerge="1">
                  <a:txBody>
                    <a:bodyPr/>
                    <a:lstStyle/>
                    <a:p>
                      <a:pPr latinLnBrk="1"/>
                      <a:endParaRPr lang="ko-KR" altLang="en-US"/>
                    </a:p>
                  </a:txBody>
                  <a:tcPr>
                    <a:lnT w="9525" cap="flat" cmpd="sng" algn="ctr">
                      <a:solidFill>
                        <a:schemeClr val="bg1">
                          <a:lumMod val="75000"/>
                        </a:schemeClr>
                      </a:solidFill>
                      <a:prstDash val="solid"/>
                      <a:round/>
                      <a:headEnd type="none" w="med" len="med"/>
                      <a:tailEnd type="none" w="med" len="med"/>
                    </a:lnT>
                  </a:tcPr>
                </a:tc>
                <a:tc>
                  <a:txBody>
                    <a:bodyPr/>
                    <a:lstStyle/>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Imported Vehicle</a:t>
                      </a:r>
                    </a:p>
                    <a:p>
                      <a:pPr marL="0" algn="ctr" defTabSz="685800" rtl="0" eaLnBrk="1" latinLnBrk="0" hangingPunct="1">
                        <a:lnSpc>
                          <a:spcPct val="100000"/>
                        </a:lnSpc>
                        <a:spcAft>
                          <a:spcPts val="0"/>
                        </a:spcAft>
                      </a:pPr>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Owners</a:t>
                      </a:r>
                      <a:endParaRPr lang="ko-KR" altLang="en-US" sz="1100" b="1" kern="100" spc="-70" baseline="0" dirty="0">
                        <a:ln>
                          <a:solidFill>
                            <a:schemeClr val="bg1">
                              <a:alpha val="0"/>
                            </a:schemeClr>
                          </a:solidFill>
                        </a:ln>
                        <a:solidFill>
                          <a:schemeClr val="tx1"/>
                        </a:solidFill>
                        <a:latin typeface="+mn-ea"/>
                        <a:ea typeface="+mn-ea"/>
                        <a:cs typeface="Times New Roman" panose="02020603050405020304" pitchFamily="18" charset="0"/>
                      </a:endParaRPr>
                    </a:p>
                  </a:txBody>
                  <a:tcPr marL="0" marR="0" marT="0" marB="0" anchor="ctr">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ko-KR" sz="950" kern="100" spc="-70" baseline="0" dirty="0">
                          <a:ln>
                            <a:solidFill>
                              <a:schemeClr val="bg1">
                                <a:alpha val="0"/>
                              </a:schemeClr>
                            </a:solidFill>
                          </a:ln>
                          <a:solidFill>
                            <a:schemeClr val="tx1">
                              <a:lumMod val="65000"/>
                              <a:lumOff val="35000"/>
                            </a:schemeClr>
                          </a:solidFill>
                          <a:latin typeface="+mn-ea"/>
                          <a:ea typeface="+mn-ea"/>
                          <a:cs typeface="Times New Roman" panose="02020603050405020304" pitchFamily="18" charset="0"/>
                        </a:rPr>
                        <a:t>(6,550)</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a:ln>
                            <a:solidFill>
                              <a:schemeClr val="bg1">
                                <a:alpha val="0"/>
                              </a:schemeClr>
                            </a:solidFill>
                          </a:ln>
                          <a:solidFill>
                            <a:schemeClr val="tx1"/>
                          </a:solidFill>
                          <a:latin typeface="+mn-ea"/>
                          <a:ea typeface="+mn-ea"/>
                          <a:cs typeface="Times New Roman" panose="02020603050405020304" pitchFamily="18" charset="0"/>
                        </a:rPr>
                        <a:t>57.4</a:t>
                      </a:r>
                    </a:p>
                  </a:txBody>
                  <a:tcPr marL="9525" marR="9525" marT="9525"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59.0</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15.3</a:t>
                      </a:r>
                    </a:p>
                  </a:txBody>
                  <a:tcPr marL="9525" marR="9525" marT="9525" marB="0" anchor="ctr">
                    <a:lnL w="6350" cap="flat" cmpd="sng" algn="ctr">
                      <a:solidFill>
                        <a:schemeClr val="bg1">
                          <a:lumMod val="85000"/>
                        </a:schemeClr>
                      </a:solidFill>
                      <a:prstDash val="sysDot"/>
                      <a:round/>
                      <a:headEnd type="none" w="med" len="med"/>
                      <a:tailEnd type="none" w="med" len="med"/>
                    </a:lnL>
                    <a:lnR w="6350" cap="flat" cmpd="sng" algn="ctr">
                      <a:solidFill>
                        <a:schemeClr val="bg1">
                          <a:lumMod val="85000"/>
                        </a:schemeClr>
                      </a:solidFill>
                      <a:prstDash val="sysDot"/>
                      <a:round/>
                      <a:headEnd type="none" w="med" len="med"/>
                      <a:tailEnd type="none" w="med" len="med"/>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45.6</a:t>
                      </a:r>
                    </a:p>
                  </a:txBody>
                  <a:tcPr marL="9525" marR="9525" marT="9525" marB="0" anchor="ctr">
                    <a:lnL w="6350" cap="flat" cmpd="sng" algn="ctr">
                      <a:solidFill>
                        <a:schemeClr val="bg1">
                          <a:lumMod val="85000"/>
                        </a:schemeClr>
                      </a:solidFill>
                      <a:prstDash val="sysDot"/>
                      <a:round/>
                      <a:headEnd type="none" w="med" len="med"/>
                      <a:tailEnd type="none" w="med" len="med"/>
                    </a:lnL>
                    <a:lnR w="9525" cap="flat" cmpd="sng" algn="ctr">
                      <a:solidFill>
                        <a:schemeClr val="bg1">
                          <a:lumMod val="85000"/>
                        </a:schemeClr>
                      </a:solidFill>
                      <a:prstDash val="solid"/>
                      <a:round/>
                      <a:headEnd type="none" w="med" len="med"/>
                      <a:tailEnd type="none" w="med" len="med"/>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685800" rtl="0" eaLnBrk="1" fontAlgn="ctr" latinLnBrk="1" hangingPunct="1"/>
                      <a:r>
                        <a:rPr lang="en-US" altLang="ko-KR" sz="1100" b="1" kern="100" spc="-70" baseline="0" dirty="0">
                          <a:ln>
                            <a:solidFill>
                              <a:schemeClr val="bg1">
                                <a:alpha val="0"/>
                              </a:schemeClr>
                            </a:solidFill>
                          </a:ln>
                          <a:solidFill>
                            <a:schemeClr val="tx1"/>
                          </a:solidFill>
                          <a:latin typeface="+mn-ea"/>
                          <a:ea typeface="+mn-ea"/>
                          <a:cs typeface="Times New Roman" panose="02020603050405020304" pitchFamily="18" charset="0"/>
                        </a:rPr>
                        <a:t>44.3</a:t>
                      </a:r>
                    </a:p>
                  </a:txBody>
                  <a:tcPr marL="9525" marR="9525" marT="9525" marB="0" anchor="ctr">
                    <a:lnL w="9525" cap="flat" cmpd="sng" algn="ctr">
                      <a:solidFill>
                        <a:schemeClr val="bg1">
                          <a:lumMod val="85000"/>
                        </a:schemeClr>
                      </a:solidFill>
                      <a:prstDash val="solid"/>
                      <a:round/>
                      <a:headEnd type="none" w="med" len="med"/>
                      <a:tailEnd type="none" w="med" len="med"/>
                    </a:lnL>
                    <a:lnR w="12700" cmpd="sng">
                      <a:noFill/>
                    </a:lnR>
                    <a:lnT w="6350" cap="flat" cmpd="sng" algn="ctr">
                      <a:solidFill>
                        <a:schemeClr val="bg1">
                          <a:lumMod val="50000"/>
                        </a:schemeClr>
                      </a:solidFill>
                      <a:prstDash val="dot"/>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6566759"/>
                  </a:ext>
                </a:extLst>
              </a:tr>
            </a:tbl>
          </a:graphicData>
        </a:graphic>
      </p:graphicFrame>
      <p:sp>
        <p:nvSpPr>
          <p:cNvPr id="28" name="직사각형 27">
            <a:extLst>
              <a:ext uri="{FF2B5EF4-FFF2-40B4-BE49-F238E27FC236}">
                <a16:creationId xmlns:a16="http://schemas.microsoft.com/office/drawing/2014/main" id="{B48B8126-D072-4D82-8719-203597E93AD2}"/>
              </a:ext>
            </a:extLst>
          </p:cNvPr>
          <p:cNvSpPr/>
          <p:nvPr/>
        </p:nvSpPr>
        <p:spPr>
          <a:xfrm>
            <a:off x="692695" y="1110436"/>
            <a:ext cx="5889307" cy="906402"/>
          </a:xfrm>
          <a:prstGeom prst="rect">
            <a:avLst/>
          </a:prstGeom>
        </p:spPr>
        <p:txBody>
          <a:bodyPr wrap="square">
            <a:spAutoFit/>
          </a:bodyPr>
          <a:lstStyle/>
          <a:p>
            <a:pPr>
              <a:lnSpc>
                <a:spcPct val="130000"/>
              </a:lnSpc>
            </a:pPr>
            <a:r>
              <a:rPr lang="en-US" altLang="ko-KR" sz="1300" b="1" kern="100" spc="-70" dirty="0">
                <a:ln>
                  <a:solidFill>
                    <a:prstClr val="white">
                      <a:alpha val="0"/>
                    </a:prstClr>
                  </a:solidFill>
                </a:ln>
                <a:solidFill>
                  <a:prstClr val="black"/>
                </a:solidFill>
                <a:cs typeface="Times New Roman" panose="02020603050405020304" pitchFamily="18" charset="0"/>
              </a:rPr>
              <a:t>Key explanation missing rate during the pre-consultation </a:t>
            </a:r>
            <a:r>
              <a:rPr lang="en-US" altLang="ko-KR" sz="1300" b="1" kern="100" spc="-70" dirty="0">
                <a:ln>
                  <a:solidFill>
                    <a:prstClr val="white">
                      <a:alpha val="0"/>
                    </a:prstClr>
                  </a:solidFill>
                </a:ln>
                <a:cs typeface="Times New Roman" panose="02020603050405020304" pitchFamily="18" charset="0"/>
              </a:rPr>
              <a:t>was avg. </a:t>
            </a:r>
            <a:r>
              <a:rPr lang="en-US" altLang="ko-KR" sz="1300" b="1" u="sng" kern="100" spc="-70" dirty="0">
                <a:ln>
                  <a:solidFill>
                    <a:prstClr val="white">
                      <a:alpha val="0"/>
                    </a:prstClr>
                  </a:solidFill>
                </a:ln>
                <a:cs typeface="Times New Roman" panose="02020603050405020304" pitchFamily="18" charset="0"/>
              </a:rPr>
              <a:t>44.0%</a:t>
            </a:r>
          </a:p>
          <a:p>
            <a:r>
              <a:rPr lang="en-US" altLang="ko-KR" sz="1200" kern="100" spc="-70" dirty="0">
                <a:ln>
                  <a:solidFill>
                    <a:prstClr val="white">
                      <a:alpha val="0"/>
                    </a:prstClr>
                  </a:solidFill>
                </a:ln>
                <a:cs typeface="Times New Roman" panose="02020603050405020304" pitchFamily="18" charset="0"/>
              </a:rPr>
              <a:t>- Omitted explanation rate of the ‘expected maintenance time’ was low at 17%,</a:t>
            </a:r>
            <a:br>
              <a:rPr lang="en-US" altLang="ko-KR" sz="1200" kern="100" spc="-70" dirty="0">
                <a:ln>
                  <a:solidFill>
                    <a:prstClr val="white">
                      <a:alpha val="0"/>
                    </a:prstClr>
                  </a:solidFill>
                </a:ln>
                <a:cs typeface="Times New Roman" panose="02020603050405020304" pitchFamily="18" charset="0"/>
              </a:rPr>
            </a:br>
            <a:r>
              <a:rPr lang="en-US" altLang="ko-KR" sz="1200" kern="100" spc="-70" dirty="0">
                <a:ln>
                  <a:solidFill>
                    <a:prstClr val="white">
                      <a:alpha val="0"/>
                    </a:prstClr>
                  </a:solidFill>
                </a:ln>
                <a:solidFill>
                  <a:prstClr val="black"/>
                </a:solidFill>
                <a:cs typeface="Times New Roman" panose="02020603050405020304" pitchFamily="18" charset="0"/>
              </a:rPr>
              <a:t>but the rate of ‘the cause/solution to the problem’ was over 50%</a:t>
            </a:r>
          </a:p>
          <a:p>
            <a:r>
              <a:rPr lang="en-US" altLang="ko-KR" sz="1200" kern="100" spc="-70" dirty="0">
                <a:ln>
                  <a:solidFill>
                    <a:prstClr val="white">
                      <a:alpha val="0"/>
                    </a:prstClr>
                  </a:solidFill>
                </a:ln>
                <a:solidFill>
                  <a:prstClr val="black"/>
                </a:solidFill>
                <a:cs typeface="Times New Roman" panose="02020603050405020304" pitchFamily="18" charset="0"/>
              </a:rPr>
              <a:t>- The brands with the low missing rate were Volvo(36.4%) and </a:t>
            </a:r>
            <a:r>
              <a:rPr lang="en-US" altLang="ko-KR" sz="1200" kern="100" spc="-70" dirty="0" err="1">
                <a:ln>
                  <a:solidFill>
                    <a:prstClr val="white">
                      <a:alpha val="0"/>
                    </a:prstClr>
                  </a:solidFill>
                </a:ln>
                <a:solidFill>
                  <a:prstClr val="black"/>
                </a:solidFill>
                <a:cs typeface="Times New Roman" panose="02020603050405020304" pitchFamily="18" charset="0"/>
              </a:rPr>
              <a:t>Ssangyong</a:t>
            </a:r>
            <a:r>
              <a:rPr lang="en-US" altLang="ko-KR" sz="1200" kern="100" spc="-70" dirty="0">
                <a:ln>
                  <a:solidFill>
                    <a:prstClr val="white">
                      <a:alpha val="0"/>
                    </a:prstClr>
                  </a:solidFill>
                </a:ln>
                <a:solidFill>
                  <a:prstClr val="black"/>
                </a:solidFill>
                <a:cs typeface="Times New Roman" panose="02020603050405020304" pitchFamily="18" charset="0"/>
              </a:rPr>
              <a:t>(36.7%)</a:t>
            </a:r>
          </a:p>
        </p:txBody>
      </p:sp>
      <p:sp>
        <p:nvSpPr>
          <p:cNvPr id="8" name="사각형: 둥근 모서리 7">
            <a:extLst>
              <a:ext uri="{FF2B5EF4-FFF2-40B4-BE49-F238E27FC236}">
                <a16:creationId xmlns:a16="http://schemas.microsoft.com/office/drawing/2014/main" id="{366AFBE2-66C6-4167-96A9-52AF6BA006F3}"/>
              </a:ext>
            </a:extLst>
          </p:cNvPr>
          <p:cNvSpPr/>
          <p:nvPr/>
        </p:nvSpPr>
        <p:spPr>
          <a:xfrm>
            <a:off x="485032" y="1162597"/>
            <a:ext cx="196142" cy="223572"/>
          </a:xfrm>
          <a:prstGeom prst="roundRect">
            <a:avLst>
              <a:gd name="adj" fmla="val 0"/>
            </a:avLst>
          </a:prstGeom>
          <a:solidFill>
            <a:schemeClr val="bg1"/>
          </a:solidFill>
          <a:ln w="3175">
            <a:solidFill>
              <a:schemeClr val="bg1">
                <a:lumMod val="85000"/>
              </a:schemeClr>
            </a:solidFill>
          </a:ln>
          <a:effectLst>
            <a:outerShdw dist="31750" dir="2700000" algn="tl" rotWithShape="0">
              <a:schemeClr val="tx1">
                <a:lumMod val="65000"/>
                <a:lumOff val="35000"/>
              </a:schemeClr>
            </a:outerShdw>
          </a:effectLst>
        </p:spPr>
        <p:txBody>
          <a:bodyPr rot="0" spcFirstLastPara="0" vertOverflow="overflow" horzOverflow="overflow" vert="horz" wrap="square" lIns="0" tIns="36000" rIns="0" bIns="0" numCol="1" spcCol="0" rtlCol="0" fromWordArt="0" anchor="ctr" anchorCtr="0" forceAA="0" compatLnSpc="1">
            <a:prstTxWarp prst="textNoShape">
              <a:avLst/>
            </a:prstTxWarp>
            <a:noAutofit/>
          </a:bodyPr>
          <a:lstStyle/>
          <a:p>
            <a:pPr algn="ctr" defTabSz="914400" fontAlgn="ctr"/>
            <a:r>
              <a:rPr lang="en-US" altLang="ko-KR" sz="1300" b="1" kern="0" spc="-30" dirty="0">
                <a:ln>
                  <a:solidFill>
                    <a:srgbClr val="4472C4">
                      <a:alpha val="0"/>
                    </a:srgbClr>
                  </a:solidFill>
                </a:ln>
                <a:latin typeface="+mn-ea"/>
              </a:rPr>
              <a:t>3</a:t>
            </a:r>
            <a:endParaRPr lang="ko-KR" altLang="en-US" sz="1300" b="1" kern="0" spc="-30" dirty="0">
              <a:ln>
                <a:solidFill>
                  <a:srgbClr val="4472C4">
                    <a:alpha val="0"/>
                  </a:srgbClr>
                </a:solidFill>
              </a:ln>
              <a:latin typeface="+mn-ea"/>
            </a:endParaRPr>
          </a:p>
        </p:txBody>
      </p:sp>
      <p:grpSp>
        <p:nvGrpSpPr>
          <p:cNvPr id="2" name="그룹 1">
            <a:extLst>
              <a:ext uri="{FF2B5EF4-FFF2-40B4-BE49-F238E27FC236}">
                <a16:creationId xmlns:a16="http://schemas.microsoft.com/office/drawing/2014/main" id="{450F4F6A-E0F7-FD42-C188-F698FBBE6B1B}"/>
              </a:ext>
            </a:extLst>
          </p:cNvPr>
          <p:cNvGrpSpPr/>
          <p:nvPr/>
        </p:nvGrpSpPr>
        <p:grpSpPr>
          <a:xfrm>
            <a:off x="548680" y="8244408"/>
            <a:ext cx="6137870" cy="823392"/>
            <a:chOff x="548680" y="8625408"/>
            <a:chExt cx="6137870" cy="823392"/>
          </a:xfrm>
        </p:grpSpPr>
        <p:grpSp>
          <p:nvGrpSpPr>
            <p:cNvPr id="3" name="그룹 2">
              <a:extLst>
                <a:ext uri="{FF2B5EF4-FFF2-40B4-BE49-F238E27FC236}">
                  <a16:creationId xmlns:a16="http://schemas.microsoft.com/office/drawing/2014/main" id="{F623C6B2-7B07-2E11-AAA6-9580AA159C0C}"/>
                </a:ext>
              </a:extLst>
            </p:cNvPr>
            <p:cNvGrpSpPr/>
            <p:nvPr/>
          </p:nvGrpSpPr>
          <p:grpSpPr>
            <a:xfrm>
              <a:off x="548680" y="8625408"/>
              <a:ext cx="5760640" cy="823392"/>
              <a:chOff x="548680" y="8625408"/>
              <a:chExt cx="5760640" cy="823392"/>
            </a:xfrm>
          </p:grpSpPr>
          <p:sp>
            <p:nvSpPr>
              <p:cNvPr id="16" name="직사각형 15">
                <a:extLst>
                  <a:ext uri="{FF2B5EF4-FFF2-40B4-BE49-F238E27FC236}">
                    <a16:creationId xmlns:a16="http://schemas.microsoft.com/office/drawing/2014/main" id="{1807E17F-6E5E-95C0-9A00-0EA7524C96C7}"/>
                  </a:ext>
                </a:extLst>
              </p:cNvPr>
              <p:cNvSpPr/>
              <p:nvPr/>
            </p:nvSpPr>
            <p:spPr>
              <a:xfrm>
                <a:off x="548680" y="8625408"/>
                <a:ext cx="5760640" cy="823392"/>
              </a:xfrm>
              <a:prstGeom prst="rect">
                <a:avLst/>
              </a:prstGeom>
              <a:solidFill>
                <a:srgbClr val="E2E2E2"/>
              </a:solidFill>
              <a:ln>
                <a:noFill/>
              </a:ln>
            </p:spPr>
            <p:style>
              <a:lnRef idx="2">
                <a:schemeClr val="accent1">
                  <a:shade val="50000"/>
                </a:schemeClr>
              </a:lnRef>
              <a:fillRef idx="1">
                <a:schemeClr val="accent1"/>
              </a:fillRef>
              <a:effectRef idx="0">
                <a:schemeClr val="accent1"/>
              </a:effectRef>
              <a:fontRef idx="minor">
                <a:schemeClr val="lt1"/>
              </a:fontRef>
            </p:style>
            <p:txBody>
              <a:bodyPr lIns="288000" tIns="108000" rtlCol="0" anchor="t" anchorCtr="0"/>
              <a:lstStyle/>
              <a:p>
                <a:pPr>
                  <a:spcAft>
                    <a:spcPts val="600"/>
                  </a:spcAft>
                </a:pPr>
                <a:endParaRPr lang="ko-KR" altLang="en-US" sz="1300" spc="-60" dirty="0">
                  <a:ln>
                    <a:solidFill>
                      <a:schemeClr val="accent1">
                        <a:alpha val="0"/>
                      </a:schemeClr>
                    </a:solidFill>
                  </a:ln>
                  <a:solidFill>
                    <a:schemeClr val="tx1">
                      <a:lumMod val="85000"/>
                      <a:lumOff val="15000"/>
                    </a:schemeClr>
                  </a:solidFill>
                </a:endParaRPr>
              </a:p>
            </p:txBody>
          </p:sp>
          <p:sp>
            <p:nvSpPr>
              <p:cNvPr id="17" name="사각형: 둥근 모서리 16">
                <a:extLst>
                  <a:ext uri="{FF2B5EF4-FFF2-40B4-BE49-F238E27FC236}">
                    <a16:creationId xmlns:a16="http://schemas.microsoft.com/office/drawing/2014/main" id="{B7BEF535-7280-008A-7331-3ECFF5A041EF}"/>
                  </a:ext>
                </a:extLst>
              </p:cNvPr>
              <p:cNvSpPr/>
              <p:nvPr/>
            </p:nvSpPr>
            <p:spPr>
              <a:xfrm>
                <a:off x="548681" y="8741829"/>
                <a:ext cx="619896" cy="590550"/>
              </a:xfrm>
              <a:prstGeom prst="roundRect">
                <a:avLst>
                  <a:gd name="adj" fmla="val 699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lgn="ctr"/>
                <a:r>
                  <a:rPr lang="en-US" altLang="ko-KR" sz="1300" b="1" spc="-60" dirty="0">
                    <a:ln>
                      <a:solidFill>
                        <a:srgbClr val="4472C4">
                          <a:alpha val="0"/>
                        </a:srgbClr>
                      </a:solidFill>
                    </a:ln>
                    <a:solidFill>
                      <a:schemeClr val="tx1">
                        <a:lumMod val="85000"/>
                        <a:lumOff val="15000"/>
                      </a:schemeClr>
                    </a:solidFill>
                  </a:rPr>
                  <a:t>Inquiry</a:t>
                </a:r>
                <a:endParaRPr lang="ko-KR" altLang="en-US" sz="1300" spc="-60" dirty="0">
                  <a:ln>
                    <a:solidFill>
                      <a:srgbClr val="4472C4">
                        <a:alpha val="0"/>
                      </a:srgbClr>
                    </a:solidFill>
                  </a:ln>
                  <a:solidFill>
                    <a:schemeClr val="tx1">
                      <a:lumMod val="85000"/>
                      <a:lumOff val="15000"/>
                    </a:schemeClr>
                  </a:solidFill>
                </a:endParaRPr>
              </a:p>
            </p:txBody>
          </p:sp>
          <p:cxnSp>
            <p:nvCxnSpPr>
              <p:cNvPr id="18" name="직선 연결선 17">
                <a:extLst>
                  <a:ext uri="{FF2B5EF4-FFF2-40B4-BE49-F238E27FC236}">
                    <a16:creationId xmlns:a16="http://schemas.microsoft.com/office/drawing/2014/main" id="{23CF9799-0A73-F942-CB36-90F9BD510AEA}"/>
                  </a:ext>
                </a:extLst>
              </p:cNvPr>
              <p:cNvCxnSpPr/>
              <p:nvPr/>
            </p:nvCxnSpPr>
            <p:spPr>
              <a:xfrm>
                <a:off x="1176983" y="8778019"/>
                <a:ext cx="0" cy="518170"/>
              </a:xfrm>
              <a:prstGeom prst="line">
                <a:avLst/>
              </a:prstGeom>
              <a:ln w="9525" cap="rnd">
                <a:solidFill>
                  <a:schemeClr val="bg1">
                    <a:lumMod val="75000"/>
                  </a:schemeClr>
                </a:solidFill>
                <a:round/>
              </a:ln>
            </p:spPr>
            <p:style>
              <a:lnRef idx="1">
                <a:schemeClr val="accent1"/>
              </a:lnRef>
              <a:fillRef idx="0">
                <a:schemeClr val="accent1"/>
              </a:fillRef>
              <a:effectRef idx="0">
                <a:schemeClr val="accent1"/>
              </a:effectRef>
              <a:fontRef idx="minor">
                <a:schemeClr val="tx1"/>
              </a:fontRef>
            </p:style>
          </p:cxnSp>
        </p:grpSp>
        <p:sp>
          <p:nvSpPr>
            <p:cNvPr id="4" name="직사각형 3">
              <a:extLst>
                <a:ext uri="{FF2B5EF4-FFF2-40B4-BE49-F238E27FC236}">
                  <a16:creationId xmlns:a16="http://schemas.microsoft.com/office/drawing/2014/main" id="{B540D018-8A6C-3D7D-9909-FC2D09FE1F84}"/>
                </a:ext>
              </a:extLst>
            </p:cNvPr>
            <p:cNvSpPr/>
            <p:nvPr/>
          </p:nvSpPr>
          <p:spPr>
            <a:xfrm>
              <a:off x="1265940" y="8684963"/>
              <a:ext cx="1450942" cy="628377"/>
            </a:xfrm>
            <a:prstGeom prst="rect">
              <a:avLst/>
            </a:prstGeom>
          </p:spPr>
          <p:txBody>
            <a:bodyPr wrap="square" lIns="0">
              <a:spAutoFit/>
            </a:bodyPr>
            <a:lstStyle/>
            <a:p>
              <a:pPr lvl="0">
                <a:spcAft>
                  <a:spcPts val="200"/>
                </a:spcAft>
              </a:pPr>
              <a:r>
                <a:rPr lang="en-US" altLang="ko-KR" sz="1050" b="1" spc="-60" dirty="0">
                  <a:ln>
                    <a:solidFill>
                      <a:srgbClr val="4472C4">
                        <a:alpha val="0"/>
                      </a:srgbClr>
                    </a:solidFill>
                  </a:ln>
                  <a:solidFill>
                    <a:prstClr val="black">
                      <a:lumMod val="85000"/>
                      <a:lumOff val="15000"/>
                    </a:prstClr>
                  </a:solidFill>
                  <a:latin typeface="Arial" panose="020B0604020202020204" pitchFamily="34" charset="0"/>
                  <a:cs typeface="Arial" panose="020B0604020202020204" pitchFamily="34" charset="0"/>
                </a:rPr>
                <a:t>Hyun Kim (MD)</a:t>
              </a:r>
              <a:endParaRPr lang="en-US" altLang="ko-KR" sz="1050" spc="-60" dirty="0">
                <a:ln>
                  <a:solidFill>
                    <a:srgbClr val="4472C4">
                      <a:alpha val="0"/>
                    </a:srgbClr>
                  </a:solidFill>
                </a:ln>
                <a:solidFill>
                  <a:prstClr val="black">
                    <a:lumMod val="85000"/>
                    <a:lumOff val="15000"/>
                  </a:prstClr>
                </a:solidFill>
                <a:latin typeface="Arial" panose="020B0604020202020204" pitchFamily="34" charset="0"/>
                <a:cs typeface="Arial" panose="020B0604020202020204" pitchFamily="34" charset="0"/>
              </a:endParaRPr>
            </a:p>
            <a:p>
              <a:pPr lvl="0">
                <a:spcAft>
                  <a:spcPts val="200"/>
                </a:spcAft>
              </a:pPr>
              <a:r>
                <a:rPr lang="en-US" altLang="ko-KR" sz="1050" b="1" spc="-60" dirty="0">
                  <a:ln>
                    <a:solidFill>
                      <a:srgbClr val="4472C4">
                        <a:alpha val="0"/>
                      </a:srgbClr>
                    </a:solidFill>
                  </a:ln>
                  <a:solidFill>
                    <a:prstClr val="black">
                      <a:lumMod val="85000"/>
                      <a:lumOff val="15000"/>
                    </a:prstClr>
                  </a:solidFill>
                  <a:latin typeface="Arial" panose="020B0604020202020204" pitchFamily="34" charset="0"/>
                  <a:cs typeface="Arial" panose="020B0604020202020204" pitchFamily="34" charset="0"/>
                </a:rPr>
                <a:t>Park, </a:t>
              </a:r>
              <a:r>
                <a:rPr lang="en-US" altLang="ko-KR" sz="1050" b="1" spc="-60" dirty="0" err="1">
                  <a:ln>
                    <a:solidFill>
                      <a:srgbClr val="4472C4">
                        <a:alpha val="0"/>
                      </a:srgbClr>
                    </a:solidFill>
                  </a:ln>
                  <a:solidFill>
                    <a:prstClr val="black">
                      <a:lumMod val="85000"/>
                      <a:lumOff val="15000"/>
                    </a:prstClr>
                  </a:solidFill>
                  <a:latin typeface="Arial" panose="020B0604020202020204" pitchFamily="34" charset="0"/>
                  <a:cs typeface="Arial" panose="020B0604020202020204" pitchFamily="34" charset="0"/>
                </a:rPr>
                <a:t>Seungpyo</a:t>
              </a:r>
              <a:r>
                <a:rPr lang="en-US" altLang="ko-KR" sz="1050" b="1" spc="-60" dirty="0">
                  <a:ln>
                    <a:solidFill>
                      <a:srgbClr val="4472C4">
                        <a:alpha val="0"/>
                      </a:srgbClr>
                    </a:solidFill>
                  </a:ln>
                  <a:solidFill>
                    <a:prstClr val="black">
                      <a:lumMod val="85000"/>
                      <a:lumOff val="15000"/>
                    </a:prstClr>
                  </a:solidFill>
                  <a:latin typeface="Arial" panose="020B0604020202020204" pitchFamily="34" charset="0"/>
                  <a:cs typeface="Arial" panose="020B0604020202020204" pitchFamily="34" charset="0"/>
                </a:rPr>
                <a:t> (ED)</a:t>
              </a:r>
            </a:p>
            <a:p>
              <a:pPr>
                <a:spcAft>
                  <a:spcPts val="200"/>
                </a:spcAft>
              </a:pPr>
              <a:r>
                <a:rPr lang="en-US" altLang="ko-KR" sz="1050" b="1" spc="-60" dirty="0">
                  <a:ln>
                    <a:solidFill>
                      <a:srgbClr val="4472C4">
                        <a:alpha val="0"/>
                      </a:srgbClr>
                    </a:solidFill>
                  </a:ln>
                  <a:solidFill>
                    <a:prstClr val="black">
                      <a:lumMod val="85000"/>
                      <a:lumOff val="15000"/>
                    </a:prstClr>
                  </a:solidFill>
                  <a:latin typeface="Arial" panose="020B0604020202020204" pitchFamily="34" charset="0"/>
                  <a:cs typeface="Arial" panose="020B0604020202020204" pitchFamily="34" charset="0"/>
                </a:rPr>
                <a:t>Jung, Dongwon (GM)</a:t>
              </a:r>
            </a:p>
          </p:txBody>
        </p:sp>
        <p:sp>
          <p:nvSpPr>
            <p:cNvPr id="5" name="직사각형 4">
              <a:extLst>
                <a:ext uri="{FF2B5EF4-FFF2-40B4-BE49-F238E27FC236}">
                  <a16:creationId xmlns:a16="http://schemas.microsoft.com/office/drawing/2014/main" id="{D9FA173D-8F43-0BA0-F6A4-7DC1D51B2A13}"/>
                </a:ext>
              </a:extLst>
            </p:cNvPr>
            <p:cNvSpPr/>
            <p:nvPr/>
          </p:nvSpPr>
          <p:spPr>
            <a:xfrm>
              <a:off x="3094112" y="8684963"/>
              <a:ext cx="3592438" cy="720000"/>
            </a:xfrm>
            <a:prstGeom prst="rect">
              <a:avLst/>
            </a:prstGeom>
          </p:spPr>
          <p:txBody>
            <a:bodyPr wrap="square" lIns="0">
              <a:spAutoFit/>
            </a:bodyPr>
            <a:lstStyle/>
            <a:p>
              <a:pPr marL="0" lvl="1" defTabSz="628650">
                <a:spcAft>
                  <a:spcPts val="600"/>
                </a:spcAft>
              </a:pPr>
              <a:r>
                <a:rPr lang="en-US" altLang="ko-KR" sz="1050" spc="-60" dirty="0">
                  <a:ln>
                    <a:solidFill>
                      <a:srgbClr val="4472C4">
                        <a:alpha val="0"/>
                      </a:srgbClr>
                    </a:solidFill>
                  </a:ln>
                  <a:solidFill>
                    <a:prstClr val="black">
                      <a:lumMod val="85000"/>
                      <a:lumOff val="15000"/>
                    </a:prstClr>
                  </a:solidFill>
                </a:rPr>
                <a:t>02-6004-7665            	hyun.kim@consumerinsight.kr</a:t>
              </a:r>
            </a:p>
            <a:p>
              <a:pPr marL="0" lvl="1" defTabSz="628650">
                <a:spcAft>
                  <a:spcPts val="600"/>
                </a:spcAft>
              </a:pPr>
              <a:r>
                <a:rPr lang="en-US" altLang="ko-KR" sz="1050" spc="-60" dirty="0">
                  <a:ln>
                    <a:solidFill>
                      <a:srgbClr val="4472C4">
                        <a:alpha val="0"/>
                      </a:srgbClr>
                    </a:solidFill>
                  </a:ln>
                  <a:solidFill>
                    <a:prstClr val="black">
                      <a:lumMod val="85000"/>
                      <a:lumOff val="15000"/>
                    </a:prstClr>
                  </a:solidFill>
                </a:rPr>
                <a:t>02-6004-7661             sammy.park@consumerinsight.kr	</a:t>
              </a:r>
            </a:p>
            <a:p>
              <a:pPr marL="0" lvl="1" defTabSz="628650">
                <a:spcAft>
                  <a:spcPts val="600"/>
                </a:spcAft>
              </a:pPr>
              <a:r>
                <a:rPr lang="en-US" altLang="ko-KR" sz="1050" spc="-60" dirty="0">
                  <a:ln>
                    <a:solidFill>
                      <a:srgbClr val="4472C4">
                        <a:alpha val="0"/>
                      </a:srgbClr>
                    </a:solidFill>
                  </a:ln>
                  <a:solidFill>
                    <a:prstClr val="black">
                      <a:lumMod val="85000"/>
                      <a:lumOff val="15000"/>
                    </a:prstClr>
                  </a:solidFill>
                </a:rPr>
                <a:t>02-6004-7616             jungdw@consumerinsight.kr</a:t>
              </a:r>
            </a:p>
          </p:txBody>
        </p:sp>
        <p:grpSp>
          <p:nvGrpSpPr>
            <p:cNvPr id="6" name="그룹 5">
              <a:extLst>
                <a:ext uri="{FF2B5EF4-FFF2-40B4-BE49-F238E27FC236}">
                  <a16:creationId xmlns:a16="http://schemas.microsoft.com/office/drawing/2014/main" id="{BC35A02D-7460-A43C-A501-EA210720E1A0}"/>
                </a:ext>
              </a:extLst>
            </p:cNvPr>
            <p:cNvGrpSpPr/>
            <p:nvPr/>
          </p:nvGrpSpPr>
          <p:grpSpPr>
            <a:xfrm>
              <a:off x="2870299" y="8738291"/>
              <a:ext cx="161509" cy="613553"/>
              <a:chOff x="2870299" y="8738291"/>
              <a:chExt cx="161509" cy="613553"/>
            </a:xfrm>
          </p:grpSpPr>
          <p:sp>
            <p:nvSpPr>
              <p:cNvPr id="12" name="Freeform 5">
                <a:extLst>
                  <a:ext uri="{FF2B5EF4-FFF2-40B4-BE49-F238E27FC236}">
                    <a16:creationId xmlns:a16="http://schemas.microsoft.com/office/drawing/2014/main" id="{51AA62A5-9E16-B046-D1A0-B7B3757C2248}"/>
                  </a:ext>
                </a:extLst>
              </p:cNvPr>
              <p:cNvSpPr>
                <a:spLocks noEditPoints="1"/>
              </p:cNvSpPr>
              <p:nvPr/>
            </p:nvSpPr>
            <p:spPr bwMode="auto">
              <a:xfrm>
                <a:off x="2870299" y="8738291"/>
                <a:ext cx="153889" cy="148276"/>
              </a:xfrm>
              <a:custGeom>
                <a:avLst/>
                <a:gdLst>
                  <a:gd name="T0" fmla="*/ 282 w 413"/>
                  <a:gd name="T1" fmla="*/ 398 h 398"/>
                  <a:gd name="T2" fmla="*/ 169 w 413"/>
                  <a:gd name="T3" fmla="*/ 351 h 398"/>
                  <a:gd name="T4" fmla="*/ 62 w 413"/>
                  <a:gd name="T5" fmla="*/ 243 h 398"/>
                  <a:gd name="T6" fmla="*/ 63 w 413"/>
                  <a:gd name="T7" fmla="*/ 19 h 398"/>
                  <a:gd name="T8" fmla="*/ 77 w 413"/>
                  <a:gd name="T9" fmla="*/ 5 h 398"/>
                  <a:gd name="T10" fmla="*/ 97 w 413"/>
                  <a:gd name="T11" fmla="*/ 5 h 398"/>
                  <a:gd name="T12" fmla="*/ 174 w 413"/>
                  <a:gd name="T13" fmla="*/ 84 h 398"/>
                  <a:gd name="T14" fmla="*/ 174 w 413"/>
                  <a:gd name="T15" fmla="*/ 104 h 398"/>
                  <a:gd name="T16" fmla="*/ 157 w 413"/>
                  <a:gd name="T17" fmla="*/ 144 h 398"/>
                  <a:gd name="T18" fmla="*/ 174 w 413"/>
                  <a:gd name="T19" fmla="*/ 185 h 398"/>
                  <a:gd name="T20" fmla="*/ 229 w 413"/>
                  <a:gd name="T21" fmla="*/ 240 h 398"/>
                  <a:gd name="T22" fmla="*/ 269 w 413"/>
                  <a:gd name="T23" fmla="*/ 257 h 398"/>
                  <a:gd name="T24" fmla="*/ 310 w 413"/>
                  <a:gd name="T25" fmla="*/ 240 h 398"/>
                  <a:gd name="T26" fmla="*/ 329 w 413"/>
                  <a:gd name="T27" fmla="*/ 240 h 398"/>
                  <a:gd name="T28" fmla="*/ 407 w 413"/>
                  <a:gd name="T29" fmla="*/ 319 h 398"/>
                  <a:gd name="T30" fmla="*/ 407 w 413"/>
                  <a:gd name="T31" fmla="*/ 339 h 398"/>
                  <a:gd name="T32" fmla="*/ 393 w 413"/>
                  <a:gd name="T33" fmla="*/ 353 h 398"/>
                  <a:gd name="T34" fmla="*/ 282 w 413"/>
                  <a:gd name="T35" fmla="*/ 398 h 398"/>
                  <a:gd name="T36" fmla="*/ 87 w 413"/>
                  <a:gd name="T37" fmla="*/ 35 h 398"/>
                  <a:gd name="T38" fmla="*/ 83 w 413"/>
                  <a:gd name="T39" fmla="*/ 39 h 398"/>
                  <a:gd name="T40" fmla="*/ 82 w 413"/>
                  <a:gd name="T41" fmla="*/ 223 h 398"/>
                  <a:gd name="T42" fmla="*/ 189 w 413"/>
                  <a:gd name="T43" fmla="*/ 332 h 398"/>
                  <a:gd name="T44" fmla="*/ 282 w 413"/>
                  <a:gd name="T45" fmla="*/ 370 h 398"/>
                  <a:gd name="T46" fmla="*/ 374 w 413"/>
                  <a:gd name="T47" fmla="*/ 333 h 398"/>
                  <a:gd name="T48" fmla="*/ 377 w 413"/>
                  <a:gd name="T49" fmla="*/ 329 h 398"/>
                  <a:gd name="T50" fmla="*/ 318 w 413"/>
                  <a:gd name="T51" fmla="*/ 269 h 398"/>
                  <a:gd name="T52" fmla="*/ 269 w 413"/>
                  <a:gd name="T53" fmla="*/ 285 h 398"/>
                  <a:gd name="T54" fmla="*/ 209 w 413"/>
                  <a:gd name="T55" fmla="*/ 260 h 398"/>
                  <a:gd name="T56" fmla="*/ 154 w 413"/>
                  <a:gd name="T57" fmla="*/ 204 h 398"/>
                  <a:gd name="T58" fmla="*/ 129 w 413"/>
                  <a:gd name="T59" fmla="*/ 144 h 398"/>
                  <a:gd name="T60" fmla="*/ 145 w 413"/>
                  <a:gd name="T61" fmla="*/ 95 h 398"/>
                  <a:gd name="T62" fmla="*/ 87 w 413"/>
                  <a:gd name="T63" fmla="*/ 35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13" h="398">
                    <a:moveTo>
                      <a:pt x="282" y="398"/>
                    </a:moveTo>
                    <a:cubicBezTo>
                      <a:pt x="239" y="398"/>
                      <a:pt x="199" y="382"/>
                      <a:pt x="169" y="351"/>
                    </a:cubicBezTo>
                    <a:cubicBezTo>
                      <a:pt x="62" y="243"/>
                      <a:pt x="62" y="243"/>
                      <a:pt x="62" y="243"/>
                    </a:cubicBezTo>
                    <a:cubicBezTo>
                      <a:pt x="0" y="181"/>
                      <a:pt x="1" y="80"/>
                      <a:pt x="63" y="19"/>
                    </a:cubicBezTo>
                    <a:cubicBezTo>
                      <a:pt x="77" y="5"/>
                      <a:pt x="77" y="5"/>
                      <a:pt x="77" y="5"/>
                    </a:cubicBezTo>
                    <a:cubicBezTo>
                      <a:pt x="82" y="0"/>
                      <a:pt x="91" y="0"/>
                      <a:pt x="97" y="5"/>
                    </a:cubicBezTo>
                    <a:cubicBezTo>
                      <a:pt x="174" y="84"/>
                      <a:pt x="174" y="84"/>
                      <a:pt x="174" y="84"/>
                    </a:cubicBezTo>
                    <a:cubicBezTo>
                      <a:pt x="180" y="89"/>
                      <a:pt x="180" y="98"/>
                      <a:pt x="174" y="104"/>
                    </a:cubicBezTo>
                    <a:cubicBezTo>
                      <a:pt x="163" y="115"/>
                      <a:pt x="157" y="129"/>
                      <a:pt x="157" y="144"/>
                    </a:cubicBezTo>
                    <a:cubicBezTo>
                      <a:pt x="157" y="159"/>
                      <a:pt x="163" y="174"/>
                      <a:pt x="174" y="185"/>
                    </a:cubicBezTo>
                    <a:cubicBezTo>
                      <a:pt x="229" y="240"/>
                      <a:pt x="229" y="240"/>
                      <a:pt x="229" y="240"/>
                    </a:cubicBezTo>
                    <a:cubicBezTo>
                      <a:pt x="239" y="251"/>
                      <a:pt x="254" y="257"/>
                      <a:pt x="269" y="257"/>
                    </a:cubicBezTo>
                    <a:cubicBezTo>
                      <a:pt x="284" y="257"/>
                      <a:pt x="299" y="251"/>
                      <a:pt x="310" y="240"/>
                    </a:cubicBezTo>
                    <a:cubicBezTo>
                      <a:pt x="315" y="235"/>
                      <a:pt x="324" y="235"/>
                      <a:pt x="329" y="240"/>
                    </a:cubicBezTo>
                    <a:cubicBezTo>
                      <a:pt x="407" y="319"/>
                      <a:pt x="407" y="319"/>
                      <a:pt x="407" y="319"/>
                    </a:cubicBezTo>
                    <a:cubicBezTo>
                      <a:pt x="413" y="325"/>
                      <a:pt x="413" y="333"/>
                      <a:pt x="407" y="339"/>
                    </a:cubicBezTo>
                    <a:cubicBezTo>
                      <a:pt x="393" y="353"/>
                      <a:pt x="393" y="353"/>
                      <a:pt x="393" y="353"/>
                    </a:cubicBezTo>
                    <a:cubicBezTo>
                      <a:pt x="363" y="382"/>
                      <a:pt x="324" y="398"/>
                      <a:pt x="282" y="398"/>
                    </a:cubicBezTo>
                    <a:close/>
                    <a:moveTo>
                      <a:pt x="87" y="35"/>
                    </a:moveTo>
                    <a:cubicBezTo>
                      <a:pt x="83" y="39"/>
                      <a:pt x="83" y="39"/>
                      <a:pt x="83" y="39"/>
                    </a:cubicBezTo>
                    <a:cubicBezTo>
                      <a:pt x="32" y="89"/>
                      <a:pt x="31" y="172"/>
                      <a:pt x="82" y="223"/>
                    </a:cubicBezTo>
                    <a:cubicBezTo>
                      <a:pt x="189" y="332"/>
                      <a:pt x="189" y="332"/>
                      <a:pt x="189" y="332"/>
                    </a:cubicBezTo>
                    <a:cubicBezTo>
                      <a:pt x="214" y="357"/>
                      <a:pt x="247" y="370"/>
                      <a:pt x="282" y="370"/>
                    </a:cubicBezTo>
                    <a:cubicBezTo>
                      <a:pt x="316" y="370"/>
                      <a:pt x="349" y="357"/>
                      <a:pt x="374" y="333"/>
                    </a:cubicBezTo>
                    <a:cubicBezTo>
                      <a:pt x="377" y="329"/>
                      <a:pt x="377" y="329"/>
                      <a:pt x="377" y="329"/>
                    </a:cubicBezTo>
                    <a:cubicBezTo>
                      <a:pt x="318" y="269"/>
                      <a:pt x="318" y="269"/>
                      <a:pt x="318" y="269"/>
                    </a:cubicBezTo>
                    <a:cubicBezTo>
                      <a:pt x="304" y="279"/>
                      <a:pt x="287" y="285"/>
                      <a:pt x="269" y="285"/>
                    </a:cubicBezTo>
                    <a:cubicBezTo>
                      <a:pt x="246" y="285"/>
                      <a:pt x="225" y="276"/>
                      <a:pt x="209" y="260"/>
                    </a:cubicBezTo>
                    <a:cubicBezTo>
                      <a:pt x="154" y="204"/>
                      <a:pt x="154" y="204"/>
                      <a:pt x="154" y="204"/>
                    </a:cubicBezTo>
                    <a:cubicBezTo>
                      <a:pt x="138" y="188"/>
                      <a:pt x="129" y="167"/>
                      <a:pt x="129" y="144"/>
                    </a:cubicBezTo>
                    <a:cubicBezTo>
                      <a:pt x="129" y="126"/>
                      <a:pt x="135" y="109"/>
                      <a:pt x="145" y="95"/>
                    </a:cubicBezTo>
                    <a:lnTo>
                      <a:pt x="87" y="35"/>
                    </a:lnTo>
                    <a:close/>
                  </a:path>
                </a:pathLst>
              </a:custGeom>
              <a:solidFill>
                <a:srgbClr val="C00000"/>
              </a:solidFill>
              <a:ln>
                <a:noFill/>
              </a:ln>
            </p:spPr>
            <p:txBody>
              <a:bodyPr vert="horz" wrap="square" lIns="91440" tIns="45720" rIns="91440" bIns="45720" numCol="1" anchor="t" anchorCtr="0" compatLnSpc="1">
                <a:prstTxWarp prst="textNoShape">
                  <a:avLst/>
                </a:prstTxWarp>
              </a:bodyPr>
              <a:lstStyle/>
              <a:p>
                <a:endParaRPr lang="ko-KR" altLang="en-US" sz="1600"/>
              </a:p>
            </p:txBody>
          </p:sp>
          <p:sp>
            <p:nvSpPr>
              <p:cNvPr id="14" name="Freeform 5">
                <a:extLst>
                  <a:ext uri="{FF2B5EF4-FFF2-40B4-BE49-F238E27FC236}">
                    <a16:creationId xmlns:a16="http://schemas.microsoft.com/office/drawing/2014/main" id="{7DBD047C-C635-641E-1AB9-724C7C706118}"/>
                  </a:ext>
                </a:extLst>
              </p:cNvPr>
              <p:cNvSpPr>
                <a:spLocks noEditPoints="1"/>
              </p:cNvSpPr>
              <p:nvPr/>
            </p:nvSpPr>
            <p:spPr bwMode="auto">
              <a:xfrm>
                <a:off x="2877919" y="8968494"/>
                <a:ext cx="153889" cy="148276"/>
              </a:xfrm>
              <a:custGeom>
                <a:avLst/>
                <a:gdLst>
                  <a:gd name="T0" fmla="*/ 282 w 413"/>
                  <a:gd name="T1" fmla="*/ 398 h 398"/>
                  <a:gd name="T2" fmla="*/ 169 w 413"/>
                  <a:gd name="T3" fmla="*/ 351 h 398"/>
                  <a:gd name="T4" fmla="*/ 62 w 413"/>
                  <a:gd name="T5" fmla="*/ 243 h 398"/>
                  <a:gd name="T6" fmla="*/ 63 w 413"/>
                  <a:gd name="T7" fmla="*/ 19 h 398"/>
                  <a:gd name="T8" fmla="*/ 77 w 413"/>
                  <a:gd name="T9" fmla="*/ 5 h 398"/>
                  <a:gd name="T10" fmla="*/ 97 w 413"/>
                  <a:gd name="T11" fmla="*/ 5 h 398"/>
                  <a:gd name="T12" fmla="*/ 174 w 413"/>
                  <a:gd name="T13" fmla="*/ 84 h 398"/>
                  <a:gd name="T14" fmla="*/ 174 w 413"/>
                  <a:gd name="T15" fmla="*/ 104 h 398"/>
                  <a:gd name="T16" fmla="*/ 157 w 413"/>
                  <a:gd name="T17" fmla="*/ 144 h 398"/>
                  <a:gd name="T18" fmla="*/ 174 w 413"/>
                  <a:gd name="T19" fmla="*/ 185 h 398"/>
                  <a:gd name="T20" fmla="*/ 229 w 413"/>
                  <a:gd name="T21" fmla="*/ 240 h 398"/>
                  <a:gd name="T22" fmla="*/ 269 w 413"/>
                  <a:gd name="T23" fmla="*/ 257 h 398"/>
                  <a:gd name="T24" fmla="*/ 310 w 413"/>
                  <a:gd name="T25" fmla="*/ 240 h 398"/>
                  <a:gd name="T26" fmla="*/ 329 w 413"/>
                  <a:gd name="T27" fmla="*/ 240 h 398"/>
                  <a:gd name="T28" fmla="*/ 407 w 413"/>
                  <a:gd name="T29" fmla="*/ 319 h 398"/>
                  <a:gd name="T30" fmla="*/ 407 w 413"/>
                  <a:gd name="T31" fmla="*/ 339 h 398"/>
                  <a:gd name="T32" fmla="*/ 393 w 413"/>
                  <a:gd name="T33" fmla="*/ 353 h 398"/>
                  <a:gd name="T34" fmla="*/ 282 w 413"/>
                  <a:gd name="T35" fmla="*/ 398 h 398"/>
                  <a:gd name="T36" fmla="*/ 87 w 413"/>
                  <a:gd name="T37" fmla="*/ 35 h 398"/>
                  <a:gd name="T38" fmla="*/ 83 w 413"/>
                  <a:gd name="T39" fmla="*/ 39 h 398"/>
                  <a:gd name="T40" fmla="*/ 82 w 413"/>
                  <a:gd name="T41" fmla="*/ 223 h 398"/>
                  <a:gd name="T42" fmla="*/ 189 w 413"/>
                  <a:gd name="T43" fmla="*/ 332 h 398"/>
                  <a:gd name="T44" fmla="*/ 282 w 413"/>
                  <a:gd name="T45" fmla="*/ 370 h 398"/>
                  <a:gd name="T46" fmla="*/ 374 w 413"/>
                  <a:gd name="T47" fmla="*/ 333 h 398"/>
                  <a:gd name="T48" fmla="*/ 377 w 413"/>
                  <a:gd name="T49" fmla="*/ 329 h 398"/>
                  <a:gd name="T50" fmla="*/ 318 w 413"/>
                  <a:gd name="T51" fmla="*/ 269 h 398"/>
                  <a:gd name="T52" fmla="*/ 269 w 413"/>
                  <a:gd name="T53" fmla="*/ 285 h 398"/>
                  <a:gd name="T54" fmla="*/ 209 w 413"/>
                  <a:gd name="T55" fmla="*/ 260 h 398"/>
                  <a:gd name="T56" fmla="*/ 154 w 413"/>
                  <a:gd name="T57" fmla="*/ 204 h 398"/>
                  <a:gd name="T58" fmla="*/ 129 w 413"/>
                  <a:gd name="T59" fmla="*/ 144 h 398"/>
                  <a:gd name="T60" fmla="*/ 145 w 413"/>
                  <a:gd name="T61" fmla="*/ 95 h 398"/>
                  <a:gd name="T62" fmla="*/ 87 w 413"/>
                  <a:gd name="T63" fmla="*/ 35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13" h="398">
                    <a:moveTo>
                      <a:pt x="282" y="398"/>
                    </a:moveTo>
                    <a:cubicBezTo>
                      <a:pt x="239" y="398"/>
                      <a:pt x="199" y="382"/>
                      <a:pt x="169" y="351"/>
                    </a:cubicBezTo>
                    <a:cubicBezTo>
                      <a:pt x="62" y="243"/>
                      <a:pt x="62" y="243"/>
                      <a:pt x="62" y="243"/>
                    </a:cubicBezTo>
                    <a:cubicBezTo>
                      <a:pt x="0" y="181"/>
                      <a:pt x="1" y="80"/>
                      <a:pt x="63" y="19"/>
                    </a:cubicBezTo>
                    <a:cubicBezTo>
                      <a:pt x="77" y="5"/>
                      <a:pt x="77" y="5"/>
                      <a:pt x="77" y="5"/>
                    </a:cubicBezTo>
                    <a:cubicBezTo>
                      <a:pt x="82" y="0"/>
                      <a:pt x="91" y="0"/>
                      <a:pt x="97" y="5"/>
                    </a:cubicBezTo>
                    <a:cubicBezTo>
                      <a:pt x="174" y="84"/>
                      <a:pt x="174" y="84"/>
                      <a:pt x="174" y="84"/>
                    </a:cubicBezTo>
                    <a:cubicBezTo>
                      <a:pt x="180" y="89"/>
                      <a:pt x="180" y="98"/>
                      <a:pt x="174" y="104"/>
                    </a:cubicBezTo>
                    <a:cubicBezTo>
                      <a:pt x="163" y="115"/>
                      <a:pt x="157" y="129"/>
                      <a:pt x="157" y="144"/>
                    </a:cubicBezTo>
                    <a:cubicBezTo>
                      <a:pt x="157" y="159"/>
                      <a:pt x="163" y="174"/>
                      <a:pt x="174" y="185"/>
                    </a:cubicBezTo>
                    <a:cubicBezTo>
                      <a:pt x="229" y="240"/>
                      <a:pt x="229" y="240"/>
                      <a:pt x="229" y="240"/>
                    </a:cubicBezTo>
                    <a:cubicBezTo>
                      <a:pt x="239" y="251"/>
                      <a:pt x="254" y="257"/>
                      <a:pt x="269" y="257"/>
                    </a:cubicBezTo>
                    <a:cubicBezTo>
                      <a:pt x="284" y="257"/>
                      <a:pt x="299" y="251"/>
                      <a:pt x="310" y="240"/>
                    </a:cubicBezTo>
                    <a:cubicBezTo>
                      <a:pt x="315" y="235"/>
                      <a:pt x="324" y="235"/>
                      <a:pt x="329" y="240"/>
                    </a:cubicBezTo>
                    <a:cubicBezTo>
                      <a:pt x="407" y="319"/>
                      <a:pt x="407" y="319"/>
                      <a:pt x="407" y="319"/>
                    </a:cubicBezTo>
                    <a:cubicBezTo>
                      <a:pt x="413" y="325"/>
                      <a:pt x="413" y="333"/>
                      <a:pt x="407" y="339"/>
                    </a:cubicBezTo>
                    <a:cubicBezTo>
                      <a:pt x="393" y="353"/>
                      <a:pt x="393" y="353"/>
                      <a:pt x="393" y="353"/>
                    </a:cubicBezTo>
                    <a:cubicBezTo>
                      <a:pt x="363" y="382"/>
                      <a:pt x="324" y="398"/>
                      <a:pt x="282" y="398"/>
                    </a:cubicBezTo>
                    <a:close/>
                    <a:moveTo>
                      <a:pt x="87" y="35"/>
                    </a:moveTo>
                    <a:cubicBezTo>
                      <a:pt x="83" y="39"/>
                      <a:pt x="83" y="39"/>
                      <a:pt x="83" y="39"/>
                    </a:cubicBezTo>
                    <a:cubicBezTo>
                      <a:pt x="32" y="89"/>
                      <a:pt x="31" y="172"/>
                      <a:pt x="82" y="223"/>
                    </a:cubicBezTo>
                    <a:cubicBezTo>
                      <a:pt x="189" y="332"/>
                      <a:pt x="189" y="332"/>
                      <a:pt x="189" y="332"/>
                    </a:cubicBezTo>
                    <a:cubicBezTo>
                      <a:pt x="214" y="357"/>
                      <a:pt x="247" y="370"/>
                      <a:pt x="282" y="370"/>
                    </a:cubicBezTo>
                    <a:cubicBezTo>
                      <a:pt x="316" y="370"/>
                      <a:pt x="349" y="357"/>
                      <a:pt x="374" y="333"/>
                    </a:cubicBezTo>
                    <a:cubicBezTo>
                      <a:pt x="377" y="329"/>
                      <a:pt x="377" y="329"/>
                      <a:pt x="377" y="329"/>
                    </a:cubicBezTo>
                    <a:cubicBezTo>
                      <a:pt x="318" y="269"/>
                      <a:pt x="318" y="269"/>
                      <a:pt x="318" y="269"/>
                    </a:cubicBezTo>
                    <a:cubicBezTo>
                      <a:pt x="304" y="279"/>
                      <a:pt x="287" y="285"/>
                      <a:pt x="269" y="285"/>
                    </a:cubicBezTo>
                    <a:cubicBezTo>
                      <a:pt x="246" y="285"/>
                      <a:pt x="225" y="276"/>
                      <a:pt x="209" y="260"/>
                    </a:cubicBezTo>
                    <a:cubicBezTo>
                      <a:pt x="154" y="204"/>
                      <a:pt x="154" y="204"/>
                      <a:pt x="154" y="204"/>
                    </a:cubicBezTo>
                    <a:cubicBezTo>
                      <a:pt x="138" y="188"/>
                      <a:pt x="129" y="167"/>
                      <a:pt x="129" y="144"/>
                    </a:cubicBezTo>
                    <a:cubicBezTo>
                      <a:pt x="129" y="126"/>
                      <a:pt x="135" y="109"/>
                      <a:pt x="145" y="95"/>
                    </a:cubicBezTo>
                    <a:lnTo>
                      <a:pt x="87" y="35"/>
                    </a:lnTo>
                    <a:close/>
                  </a:path>
                </a:pathLst>
              </a:custGeom>
              <a:solidFill>
                <a:srgbClr val="C00000"/>
              </a:solidFill>
              <a:ln>
                <a:noFill/>
              </a:ln>
            </p:spPr>
            <p:txBody>
              <a:bodyPr vert="horz" wrap="square" lIns="91440" tIns="45720" rIns="91440" bIns="45720" numCol="1" anchor="t" anchorCtr="0" compatLnSpc="1">
                <a:prstTxWarp prst="textNoShape">
                  <a:avLst/>
                </a:prstTxWarp>
              </a:bodyPr>
              <a:lstStyle/>
              <a:p>
                <a:endParaRPr lang="ko-KR" altLang="en-US" sz="1600"/>
              </a:p>
            </p:txBody>
          </p:sp>
          <p:sp>
            <p:nvSpPr>
              <p:cNvPr id="15" name="Freeform 5">
                <a:extLst>
                  <a:ext uri="{FF2B5EF4-FFF2-40B4-BE49-F238E27FC236}">
                    <a16:creationId xmlns:a16="http://schemas.microsoft.com/office/drawing/2014/main" id="{41388946-46D7-BBAD-7B67-12BBEC066586}"/>
                  </a:ext>
                </a:extLst>
              </p:cNvPr>
              <p:cNvSpPr>
                <a:spLocks noEditPoints="1"/>
              </p:cNvSpPr>
              <p:nvPr/>
            </p:nvSpPr>
            <p:spPr bwMode="auto">
              <a:xfrm>
                <a:off x="2877919" y="9203568"/>
                <a:ext cx="153889" cy="148276"/>
              </a:xfrm>
              <a:custGeom>
                <a:avLst/>
                <a:gdLst>
                  <a:gd name="T0" fmla="*/ 282 w 413"/>
                  <a:gd name="T1" fmla="*/ 398 h 398"/>
                  <a:gd name="T2" fmla="*/ 169 w 413"/>
                  <a:gd name="T3" fmla="*/ 351 h 398"/>
                  <a:gd name="T4" fmla="*/ 62 w 413"/>
                  <a:gd name="T5" fmla="*/ 243 h 398"/>
                  <a:gd name="T6" fmla="*/ 63 w 413"/>
                  <a:gd name="T7" fmla="*/ 19 h 398"/>
                  <a:gd name="T8" fmla="*/ 77 w 413"/>
                  <a:gd name="T9" fmla="*/ 5 h 398"/>
                  <a:gd name="T10" fmla="*/ 97 w 413"/>
                  <a:gd name="T11" fmla="*/ 5 h 398"/>
                  <a:gd name="T12" fmla="*/ 174 w 413"/>
                  <a:gd name="T13" fmla="*/ 84 h 398"/>
                  <a:gd name="T14" fmla="*/ 174 w 413"/>
                  <a:gd name="T15" fmla="*/ 104 h 398"/>
                  <a:gd name="T16" fmla="*/ 157 w 413"/>
                  <a:gd name="T17" fmla="*/ 144 h 398"/>
                  <a:gd name="T18" fmla="*/ 174 w 413"/>
                  <a:gd name="T19" fmla="*/ 185 h 398"/>
                  <a:gd name="T20" fmla="*/ 229 w 413"/>
                  <a:gd name="T21" fmla="*/ 240 h 398"/>
                  <a:gd name="T22" fmla="*/ 269 w 413"/>
                  <a:gd name="T23" fmla="*/ 257 h 398"/>
                  <a:gd name="T24" fmla="*/ 310 w 413"/>
                  <a:gd name="T25" fmla="*/ 240 h 398"/>
                  <a:gd name="T26" fmla="*/ 329 w 413"/>
                  <a:gd name="T27" fmla="*/ 240 h 398"/>
                  <a:gd name="T28" fmla="*/ 407 w 413"/>
                  <a:gd name="T29" fmla="*/ 319 h 398"/>
                  <a:gd name="T30" fmla="*/ 407 w 413"/>
                  <a:gd name="T31" fmla="*/ 339 h 398"/>
                  <a:gd name="T32" fmla="*/ 393 w 413"/>
                  <a:gd name="T33" fmla="*/ 353 h 398"/>
                  <a:gd name="T34" fmla="*/ 282 w 413"/>
                  <a:gd name="T35" fmla="*/ 398 h 398"/>
                  <a:gd name="T36" fmla="*/ 87 w 413"/>
                  <a:gd name="T37" fmla="*/ 35 h 398"/>
                  <a:gd name="T38" fmla="*/ 83 w 413"/>
                  <a:gd name="T39" fmla="*/ 39 h 398"/>
                  <a:gd name="T40" fmla="*/ 82 w 413"/>
                  <a:gd name="T41" fmla="*/ 223 h 398"/>
                  <a:gd name="T42" fmla="*/ 189 w 413"/>
                  <a:gd name="T43" fmla="*/ 332 h 398"/>
                  <a:gd name="T44" fmla="*/ 282 w 413"/>
                  <a:gd name="T45" fmla="*/ 370 h 398"/>
                  <a:gd name="T46" fmla="*/ 374 w 413"/>
                  <a:gd name="T47" fmla="*/ 333 h 398"/>
                  <a:gd name="T48" fmla="*/ 377 w 413"/>
                  <a:gd name="T49" fmla="*/ 329 h 398"/>
                  <a:gd name="T50" fmla="*/ 318 w 413"/>
                  <a:gd name="T51" fmla="*/ 269 h 398"/>
                  <a:gd name="T52" fmla="*/ 269 w 413"/>
                  <a:gd name="T53" fmla="*/ 285 h 398"/>
                  <a:gd name="T54" fmla="*/ 209 w 413"/>
                  <a:gd name="T55" fmla="*/ 260 h 398"/>
                  <a:gd name="T56" fmla="*/ 154 w 413"/>
                  <a:gd name="T57" fmla="*/ 204 h 398"/>
                  <a:gd name="T58" fmla="*/ 129 w 413"/>
                  <a:gd name="T59" fmla="*/ 144 h 398"/>
                  <a:gd name="T60" fmla="*/ 145 w 413"/>
                  <a:gd name="T61" fmla="*/ 95 h 398"/>
                  <a:gd name="T62" fmla="*/ 87 w 413"/>
                  <a:gd name="T63" fmla="*/ 35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13" h="398">
                    <a:moveTo>
                      <a:pt x="282" y="398"/>
                    </a:moveTo>
                    <a:cubicBezTo>
                      <a:pt x="239" y="398"/>
                      <a:pt x="199" y="382"/>
                      <a:pt x="169" y="351"/>
                    </a:cubicBezTo>
                    <a:cubicBezTo>
                      <a:pt x="62" y="243"/>
                      <a:pt x="62" y="243"/>
                      <a:pt x="62" y="243"/>
                    </a:cubicBezTo>
                    <a:cubicBezTo>
                      <a:pt x="0" y="181"/>
                      <a:pt x="1" y="80"/>
                      <a:pt x="63" y="19"/>
                    </a:cubicBezTo>
                    <a:cubicBezTo>
                      <a:pt x="77" y="5"/>
                      <a:pt x="77" y="5"/>
                      <a:pt x="77" y="5"/>
                    </a:cubicBezTo>
                    <a:cubicBezTo>
                      <a:pt x="82" y="0"/>
                      <a:pt x="91" y="0"/>
                      <a:pt x="97" y="5"/>
                    </a:cubicBezTo>
                    <a:cubicBezTo>
                      <a:pt x="174" y="84"/>
                      <a:pt x="174" y="84"/>
                      <a:pt x="174" y="84"/>
                    </a:cubicBezTo>
                    <a:cubicBezTo>
                      <a:pt x="180" y="89"/>
                      <a:pt x="180" y="98"/>
                      <a:pt x="174" y="104"/>
                    </a:cubicBezTo>
                    <a:cubicBezTo>
                      <a:pt x="163" y="115"/>
                      <a:pt x="157" y="129"/>
                      <a:pt x="157" y="144"/>
                    </a:cubicBezTo>
                    <a:cubicBezTo>
                      <a:pt x="157" y="159"/>
                      <a:pt x="163" y="174"/>
                      <a:pt x="174" y="185"/>
                    </a:cubicBezTo>
                    <a:cubicBezTo>
                      <a:pt x="229" y="240"/>
                      <a:pt x="229" y="240"/>
                      <a:pt x="229" y="240"/>
                    </a:cubicBezTo>
                    <a:cubicBezTo>
                      <a:pt x="239" y="251"/>
                      <a:pt x="254" y="257"/>
                      <a:pt x="269" y="257"/>
                    </a:cubicBezTo>
                    <a:cubicBezTo>
                      <a:pt x="284" y="257"/>
                      <a:pt x="299" y="251"/>
                      <a:pt x="310" y="240"/>
                    </a:cubicBezTo>
                    <a:cubicBezTo>
                      <a:pt x="315" y="235"/>
                      <a:pt x="324" y="235"/>
                      <a:pt x="329" y="240"/>
                    </a:cubicBezTo>
                    <a:cubicBezTo>
                      <a:pt x="407" y="319"/>
                      <a:pt x="407" y="319"/>
                      <a:pt x="407" y="319"/>
                    </a:cubicBezTo>
                    <a:cubicBezTo>
                      <a:pt x="413" y="325"/>
                      <a:pt x="413" y="333"/>
                      <a:pt x="407" y="339"/>
                    </a:cubicBezTo>
                    <a:cubicBezTo>
                      <a:pt x="393" y="353"/>
                      <a:pt x="393" y="353"/>
                      <a:pt x="393" y="353"/>
                    </a:cubicBezTo>
                    <a:cubicBezTo>
                      <a:pt x="363" y="382"/>
                      <a:pt x="324" y="398"/>
                      <a:pt x="282" y="398"/>
                    </a:cubicBezTo>
                    <a:close/>
                    <a:moveTo>
                      <a:pt x="87" y="35"/>
                    </a:moveTo>
                    <a:cubicBezTo>
                      <a:pt x="83" y="39"/>
                      <a:pt x="83" y="39"/>
                      <a:pt x="83" y="39"/>
                    </a:cubicBezTo>
                    <a:cubicBezTo>
                      <a:pt x="32" y="89"/>
                      <a:pt x="31" y="172"/>
                      <a:pt x="82" y="223"/>
                    </a:cubicBezTo>
                    <a:cubicBezTo>
                      <a:pt x="189" y="332"/>
                      <a:pt x="189" y="332"/>
                      <a:pt x="189" y="332"/>
                    </a:cubicBezTo>
                    <a:cubicBezTo>
                      <a:pt x="214" y="357"/>
                      <a:pt x="247" y="370"/>
                      <a:pt x="282" y="370"/>
                    </a:cubicBezTo>
                    <a:cubicBezTo>
                      <a:pt x="316" y="370"/>
                      <a:pt x="349" y="357"/>
                      <a:pt x="374" y="333"/>
                    </a:cubicBezTo>
                    <a:cubicBezTo>
                      <a:pt x="377" y="329"/>
                      <a:pt x="377" y="329"/>
                      <a:pt x="377" y="329"/>
                    </a:cubicBezTo>
                    <a:cubicBezTo>
                      <a:pt x="318" y="269"/>
                      <a:pt x="318" y="269"/>
                      <a:pt x="318" y="269"/>
                    </a:cubicBezTo>
                    <a:cubicBezTo>
                      <a:pt x="304" y="279"/>
                      <a:pt x="287" y="285"/>
                      <a:pt x="269" y="285"/>
                    </a:cubicBezTo>
                    <a:cubicBezTo>
                      <a:pt x="246" y="285"/>
                      <a:pt x="225" y="276"/>
                      <a:pt x="209" y="260"/>
                    </a:cubicBezTo>
                    <a:cubicBezTo>
                      <a:pt x="154" y="204"/>
                      <a:pt x="154" y="204"/>
                      <a:pt x="154" y="204"/>
                    </a:cubicBezTo>
                    <a:cubicBezTo>
                      <a:pt x="138" y="188"/>
                      <a:pt x="129" y="167"/>
                      <a:pt x="129" y="144"/>
                    </a:cubicBezTo>
                    <a:cubicBezTo>
                      <a:pt x="129" y="126"/>
                      <a:pt x="135" y="109"/>
                      <a:pt x="145" y="95"/>
                    </a:cubicBezTo>
                    <a:lnTo>
                      <a:pt x="87" y="35"/>
                    </a:lnTo>
                    <a:close/>
                  </a:path>
                </a:pathLst>
              </a:custGeom>
              <a:solidFill>
                <a:srgbClr val="C00000"/>
              </a:solidFill>
              <a:ln>
                <a:noFill/>
              </a:ln>
            </p:spPr>
            <p:txBody>
              <a:bodyPr vert="horz" wrap="square" lIns="91440" tIns="45720" rIns="91440" bIns="45720" numCol="1" anchor="t" anchorCtr="0" compatLnSpc="1">
                <a:prstTxWarp prst="textNoShape">
                  <a:avLst/>
                </a:prstTxWarp>
              </a:bodyPr>
              <a:lstStyle/>
              <a:p>
                <a:endParaRPr lang="ko-KR" altLang="en-US" sz="1600"/>
              </a:p>
            </p:txBody>
          </p:sp>
        </p:grpSp>
        <p:grpSp>
          <p:nvGrpSpPr>
            <p:cNvPr id="7" name="그룹 6">
              <a:extLst>
                <a:ext uri="{FF2B5EF4-FFF2-40B4-BE49-F238E27FC236}">
                  <a16:creationId xmlns:a16="http://schemas.microsoft.com/office/drawing/2014/main" id="{D0423DDC-4933-0433-F0E1-01C8A68A72AF}"/>
                </a:ext>
              </a:extLst>
            </p:cNvPr>
            <p:cNvGrpSpPr/>
            <p:nvPr/>
          </p:nvGrpSpPr>
          <p:grpSpPr>
            <a:xfrm>
              <a:off x="4077722" y="8760914"/>
              <a:ext cx="185664" cy="587166"/>
              <a:chOff x="3991997" y="8760914"/>
              <a:chExt cx="185664" cy="587166"/>
            </a:xfrm>
          </p:grpSpPr>
          <p:sp>
            <p:nvSpPr>
              <p:cNvPr id="9" name="Freeform 213">
                <a:extLst>
                  <a:ext uri="{FF2B5EF4-FFF2-40B4-BE49-F238E27FC236}">
                    <a16:creationId xmlns:a16="http://schemas.microsoft.com/office/drawing/2014/main" id="{C0FB5B40-F849-ED23-C75E-590C0DC9E9BF}"/>
                  </a:ext>
                </a:extLst>
              </p:cNvPr>
              <p:cNvSpPr>
                <a:spLocks noEditPoints="1"/>
              </p:cNvSpPr>
              <p:nvPr/>
            </p:nvSpPr>
            <p:spPr bwMode="auto">
              <a:xfrm>
                <a:off x="3991997" y="8760914"/>
                <a:ext cx="178044" cy="121889"/>
              </a:xfrm>
              <a:custGeom>
                <a:avLst/>
                <a:gdLst>
                  <a:gd name="T0" fmla="*/ 1120 w 1141"/>
                  <a:gd name="T1" fmla="*/ 50 h 781"/>
                  <a:gd name="T2" fmla="*/ 1125 w 1141"/>
                  <a:gd name="T3" fmla="*/ 45 h 781"/>
                  <a:gd name="T4" fmla="*/ 1120 w 1141"/>
                  <a:gd name="T5" fmla="*/ 50 h 781"/>
                  <a:gd name="T6" fmla="*/ 1025 w 1141"/>
                  <a:gd name="T7" fmla="*/ 0 h 781"/>
                  <a:gd name="T8" fmla="*/ 116 w 1141"/>
                  <a:gd name="T9" fmla="*/ 0 h 781"/>
                  <a:gd name="T10" fmla="*/ 23 w 1141"/>
                  <a:gd name="T11" fmla="*/ 48 h 781"/>
                  <a:gd name="T12" fmla="*/ 19 w 1141"/>
                  <a:gd name="T13" fmla="*/ 45 h 781"/>
                  <a:gd name="T14" fmla="*/ 22 w 1141"/>
                  <a:gd name="T15" fmla="*/ 48 h 781"/>
                  <a:gd name="T16" fmla="*/ 0 w 1141"/>
                  <a:gd name="T17" fmla="*/ 116 h 781"/>
                  <a:gd name="T18" fmla="*/ 0 w 1141"/>
                  <a:gd name="T19" fmla="*/ 665 h 781"/>
                  <a:gd name="T20" fmla="*/ 116 w 1141"/>
                  <a:gd name="T21" fmla="*/ 781 h 781"/>
                  <a:gd name="T22" fmla="*/ 1025 w 1141"/>
                  <a:gd name="T23" fmla="*/ 781 h 781"/>
                  <a:gd name="T24" fmla="*/ 1141 w 1141"/>
                  <a:gd name="T25" fmla="*/ 665 h 781"/>
                  <a:gd name="T26" fmla="*/ 1141 w 1141"/>
                  <a:gd name="T27" fmla="*/ 116 h 781"/>
                  <a:gd name="T28" fmla="*/ 1120 w 1141"/>
                  <a:gd name="T29" fmla="*/ 50 h 781"/>
                  <a:gd name="T30" fmla="*/ 1069 w 1141"/>
                  <a:gd name="T31" fmla="*/ 116 h 781"/>
                  <a:gd name="T32" fmla="*/ 1069 w 1141"/>
                  <a:gd name="T33" fmla="*/ 665 h 781"/>
                  <a:gd name="T34" fmla="*/ 1035 w 1141"/>
                  <a:gd name="T35" fmla="*/ 708 h 781"/>
                  <a:gd name="T36" fmla="*/ 722 w 1141"/>
                  <a:gd name="T37" fmla="*/ 429 h 781"/>
                  <a:gd name="T38" fmla="*/ 1066 w 1141"/>
                  <a:gd name="T39" fmla="*/ 101 h 781"/>
                  <a:gd name="T40" fmla="*/ 1069 w 1141"/>
                  <a:gd name="T41" fmla="*/ 116 h 781"/>
                  <a:gd name="T42" fmla="*/ 631 w 1141"/>
                  <a:gd name="T43" fmla="*/ 409 h 781"/>
                  <a:gd name="T44" fmla="*/ 514 w 1141"/>
                  <a:gd name="T45" fmla="*/ 409 h 781"/>
                  <a:gd name="T46" fmla="*/ 164 w 1141"/>
                  <a:gd name="T47" fmla="*/ 71 h 781"/>
                  <a:gd name="T48" fmla="*/ 981 w 1141"/>
                  <a:gd name="T49" fmla="*/ 71 h 781"/>
                  <a:gd name="T50" fmla="*/ 631 w 1141"/>
                  <a:gd name="T51" fmla="*/ 409 h 781"/>
                  <a:gd name="T52" fmla="*/ 469 w 1141"/>
                  <a:gd name="T53" fmla="*/ 472 h 781"/>
                  <a:gd name="T54" fmla="*/ 572 w 1141"/>
                  <a:gd name="T55" fmla="*/ 507 h 781"/>
                  <a:gd name="T56" fmla="*/ 669 w 1141"/>
                  <a:gd name="T57" fmla="*/ 476 h 781"/>
                  <a:gd name="T58" fmla="*/ 930 w 1141"/>
                  <a:gd name="T59" fmla="*/ 710 h 781"/>
                  <a:gd name="T60" fmla="*/ 203 w 1141"/>
                  <a:gd name="T61" fmla="*/ 710 h 781"/>
                  <a:gd name="T62" fmla="*/ 469 w 1141"/>
                  <a:gd name="T63" fmla="*/ 472 h 781"/>
                  <a:gd name="T64" fmla="*/ 417 w 1141"/>
                  <a:gd name="T65" fmla="*/ 424 h 781"/>
                  <a:gd name="T66" fmla="*/ 100 w 1141"/>
                  <a:gd name="T67" fmla="*/ 707 h 781"/>
                  <a:gd name="T68" fmla="*/ 71 w 1141"/>
                  <a:gd name="T69" fmla="*/ 665 h 781"/>
                  <a:gd name="T70" fmla="*/ 71 w 1141"/>
                  <a:gd name="T71" fmla="*/ 116 h 781"/>
                  <a:gd name="T72" fmla="*/ 75 w 1141"/>
                  <a:gd name="T73" fmla="*/ 98 h 781"/>
                  <a:gd name="T74" fmla="*/ 417 w 1141"/>
                  <a:gd name="T75" fmla="*/ 424 h 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41" h="781">
                    <a:moveTo>
                      <a:pt x="1120" y="50"/>
                    </a:moveTo>
                    <a:cubicBezTo>
                      <a:pt x="1125" y="45"/>
                      <a:pt x="1125" y="45"/>
                      <a:pt x="1125" y="45"/>
                    </a:cubicBezTo>
                    <a:cubicBezTo>
                      <a:pt x="1123" y="47"/>
                      <a:pt x="1122" y="48"/>
                      <a:pt x="1120" y="50"/>
                    </a:cubicBezTo>
                    <a:cubicBezTo>
                      <a:pt x="1099" y="20"/>
                      <a:pt x="1064" y="0"/>
                      <a:pt x="1025" y="0"/>
                    </a:cubicBezTo>
                    <a:cubicBezTo>
                      <a:pt x="116" y="0"/>
                      <a:pt x="116" y="0"/>
                      <a:pt x="116" y="0"/>
                    </a:cubicBezTo>
                    <a:cubicBezTo>
                      <a:pt x="78" y="0"/>
                      <a:pt x="44" y="19"/>
                      <a:pt x="23" y="48"/>
                    </a:cubicBezTo>
                    <a:cubicBezTo>
                      <a:pt x="22" y="47"/>
                      <a:pt x="20" y="46"/>
                      <a:pt x="19" y="45"/>
                    </a:cubicBezTo>
                    <a:cubicBezTo>
                      <a:pt x="22" y="48"/>
                      <a:pt x="22" y="48"/>
                      <a:pt x="22" y="48"/>
                    </a:cubicBezTo>
                    <a:cubicBezTo>
                      <a:pt x="8" y="67"/>
                      <a:pt x="0" y="91"/>
                      <a:pt x="0" y="116"/>
                    </a:cubicBezTo>
                    <a:cubicBezTo>
                      <a:pt x="0" y="665"/>
                      <a:pt x="0" y="665"/>
                      <a:pt x="0" y="665"/>
                    </a:cubicBezTo>
                    <a:cubicBezTo>
                      <a:pt x="0" y="729"/>
                      <a:pt x="52" y="781"/>
                      <a:pt x="116" y="781"/>
                    </a:cubicBezTo>
                    <a:cubicBezTo>
                      <a:pt x="1025" y="781"/>
                      <a:pt x="1025" y="781"/>
                      <a:pt x="1025" y="781"/>
                    </a:cubicBezTo>
                    <a:cubicBezTo>
                      <a:pt x="1089" y="781"/>
                      <a:pt x="1141" y="729"/>
                      <a:pt x="1141" y="665"/>
                    </a:cubicBezTo>
                    <a:cubicBezTo>
                      <a:pt x="1141" y="116"/>
                      <a:pt x="1141" y="116"/>
                      <a:pt x="1141" y="116"/>
                    </a:cubicBezTo>
                    <a:cubicBezTo>
                      <a:pt x="1141" y="92"/>
                      <a:pt x="1133" y="69"/>
                      <a:pt x="1120" y="50"/>
                    </a:cubicBezTo>
                    <a:close/>
                    <a:moveTo>
                      <a:pt x="1069" y="116"/>
                    </a:moveTo>
                    <a:cubicBezTo>
                      <a:pt x="1069" y="665"/>
                      <a:pt x="1069" y="665"/>
                      <a:pt x="1069" y="665"/>
                    </a:cubicBezTo>
                    <a:cubicBezTo>
                      <a:pt x="1069" y="686"/>
                      <a:pt x="1054" y="703"/>
                      <a:pt x="1035" y="708"/>
                    </a:cubicBezTo>
                    <a:cubicBezTo>
                      <a:pt x="722" y="429"/>
                      <a:pt x="722" y="429"/>
                      <a:pt x="722" y="429"/>
                    </a:cubicBezTo>
                    <a:cubicBezTo>
                      <a:pt x="1066" y="101"/>
                      <a:pt x="1066" y="101"/>
                      <a:pt x="1066" y="101"/>
                    </a:cubicBezTo>
                    <a:cubicBezTo>
                      <a:pt x="1068" y="106"/>
                      <a:pt x="1069" y="111"/>
                      <a:pt x="1069" y="116"/>
                    </a:cubicBezTo>
                    <a:close/>
                    <a:moveTo>
                      <a:pt x="631" y="409"/>
                    </a:moveTo>
                    <a:cubicBezTo>
                      <a:pt x="599" y="437"/>
                      <a:pt x="546" y="437"/>
                      <a:pt x="514" y="409"/>
                    </a:cubicBezTo>
                    <a:cubicBezTo>
                      <a:pt x="164" y="71"/>
                      <a:pt x="164" y="71"/>
                      <a:pt x="164" y="71"/>
                    </a:cubicBezTo>
                    <a:cubicBezTo>
                      <a:pt x="981" y="71"/>
                      <a:pt x="981" y="71"/>
                      <a:pt x="981" y="71"/>
                    </a:cubicBezTo>
                    <a:lnTo>
                      <a:pt x="631" y="409"/>
                    </a:lnTo>
                    <a:close/>
                    <a:moveTo>
                      <a:pt x="469" y="472"/>
                    </a:moveTo>
                    <a:cubicBezTo>
                      <a:pt x="498" y="495"/>
                      <a:pt x="534" y="507"/>
                      <a:pt x="572" y="507"/>
                    </a:cubicBezTo>
                    <a:cubicBezTo>
                      <a:pt x="608" y="507"/>
                      <a:pt x="641" y="496"/>
                      <a:pt x="669" y="476"/>
                    </a:cubicBezTo>
                    <a:cubicBezTo>
                      <a:pt x="930" y="710"/>
                      <a:pt x="930" y="710"/>
                      <a:pt x="930" y="710"/>
                    </a:cubicBezTo>
                    <a:cubicBezTo>
                      <a:pt x="203" y="710"/>
                      <a:pt x="203" y="710"/>
                      <a:pt x="203" y="710"/>
                    </a:cubicBezTo>
                    <a:lnTo>
                      <a:pt x="469" y="472"/>
                    </a:lnTo>
                    <a:close/>
                    <a:moveTo>
                      <a:pt x="417" y="424"/>
                    </a:moveTo>
                    <a:cubicBezTo>
                      <a:pt x="100" y="707"/>
                      <a:pt x="100" y="707"/>
                      <a:pt x="100" y="707"/>
                    </a:cubicBezTo>
                    <a:cubicBezTo>
                      <a:pt x="83" y="700"/>
                      <a:pt x="71" y="684"/>
                      <a:pt x="71" y="665"/>
                    </a:cubicBezTo>
                    <a:cubicBezTo>
                      <a:pt x="71" y="116"/>
                      <a:pt x="71" y="116"/>
                      <a:pt x="71" y="116"/>
                    </a:cubicBezTo>
                    <a:cubicBezTo>
                      <a:pt x="71" y="110"/>
                      <a:pt x="73" y="104"/>
                      <a:pt x="75" y="98"/>
                    </a:cubicBezTo>
                    <a:lnTo>
                      <a:pt x="417" y="424"/>
                    </a:lnTo>
                    <a:close/>
                  </a:path>
                </a:pathLst>
              </a:custGeom>
              <a:solidFill>
                <a:srgbClr val="C00000"/>
              </a:solidFill>
              <a:ln>
                <a:noFill/>
              </a:ln>
            </p:spPr>
            <p:txBody>
              <a:bodyPr vert="horz" wrap="square" lIns="91440" tIns="45720" rIns="91440" bIns="45720" numCol="1" anchor="t" anchorCtr="0" compatLnSpc="1">
                <a:prstTxWarp prst="textNoShape">
                  <a:avLst/>
                </a:prstTxWarp>
              </a:bodyPr>
              <a:lstStyle/>
              <a:p>
                <a:endParaRPr lang="en-US" sz="1600" dirty="0"/>
              </a:p>
            </p:txBody>
          </p:sp>
          <p:sp>
            <p:nvSpPr>
              <p:cNvPr id="10" name="Freeform 213">
                <a:extLst>
                  <a:ext uri="{FF2B5EF4-FFF2-40B4-BE49-F238E27FC236}">
                    <a16:creationId xmlns:a16="http://schemas.microsoft.com/office/drawing/2014/main" id="{09A9AE72-57DF-E3A4-6B36-04648132CCAE}"/>
                  </a:ext>
                </a:extLst>
              </p:cNvPr>
              <p:cNvSpPr>
                <a:spLocks noEditPoints="1"/>
              </p:cNvSpPr>
              <p:nvPr/>
            </p:nvSpPr>
            <p:spPr bwMode="auto">
              <a:xfrm>
                <a:off x="3999617" y="8991117"/>
                <a:ext cx="178044" cy="121889"/>
              </a:xfrm>
              <a:custGeom>
                <a:avLst/>
                <a:gdLst>
                  <a:gd name="T0" fmla="*/ 1120 w 1141"/>
                  <a:gd name="T1" fmla="*/ 50 h 781"/>
                  <a:gd name="T2" fmla="*/ 1125 w 1141"/>
                  <a:gd name="T3" fmla="*/ 45 h 781"/>
                  <a:gd name="T4" fmla="*/ 1120 w 1141"/>
                  <a:gd name="T5" fmla="*/ 50 h 781"/>
                  <a:gd name="T6" fmla="*/ 1025 w 1141"/>
                  <a:gd name="T7" fmla="*/ 0 h 781"/>
                  <a:gd name="T8" fmla="*/ 116 w 1141"/>
                  <a:gd name="T9" fmla="*/ 0 h 781"/>
                  <a:gd name="T10" fmla="*/ 23 w 1141"/>
                  <a:gd name="T11" fmla="*/ 48 h 781"/>
                  <a:gd name="T12" fmla="*/ 19 w 1141"/>
                  <a:gd name="T13" fmla="*/ 45 h 781"/>
                  <a:gd name="T14" fmla="*/ 22 w 1141"/>
                  <a:gd name="T15" fmla="*/ 48 h 781"/>
                  <a:gd name="T16" fmla="*/ 0 w 1141"/>
                  <a:gd name="T17" fmla="*/ 116 h 781"/>
                  <a:gd name="T18" fmla="*/ 0 w 1141"/>
                  <a:gd name="T19" fmla="*/ 665 h 781"/>
                  <a:gd name="T20" fmla="*/ 116 w 1141"/>
                  <a:gd name="T21" fmla="*/ 781 h 781"/>
                  <a:gd name="T22" fmla="*/ 1025 w 1141"/>
                  <a:gd name="T23" fmla="*/ 781 h 781"/>
                  <a:gd name="T24" fmla="*/ 1141 w 1141"/>
                  <a:gd name="T25" fmla="*/ 665 h 781"/>
                  <a:gd name="T26" fmla="*/ 1141 w 1141"/>
                  <a:gd name="T27" fmla="*/ 116 h 781"/>
                  <a:gd name="T28" fmla="*/ 1120 w 1141"/>
                  <a:gd name="T29" fmla="*/ 50 h 781"/>
                  <a:gd name="T30" fmla="*/ 1069 w 1141"/>
                  <a:gd name="T31" fmla="*/ 116 h 781"/>
                  <a:gd name="T32" fmla="*/ 1069 w 1141"/>
                  <a:gd name="T33" fmla="*/ 665 h 781"/>
                  <a:gd name="T34" fmla="*/ 1035 w 1141"/>
                  <a:gd name="T35" fmla="*/ 708 h 781"/>
                  <a:gd name="T36" fmla="*/ 722 w 1141"/>
                  <a:gd name="T37" fmla="*/ 429 h 781"/>
                  <a:gd name="T38" fmla="*/ 1066 w 1141"/>
                  <a:gd name="T39" fmla="*/ 101 h 781"/>
                  <a:gd name="T40" fmla="*/ 1069 w 1141"/>
                  <a:gd name="T41" fmla="*/ 116 h 781"/>
                  <a:gd name="T42" fmla="*/ 631 w 1141"/>
                  <a:gd name="T43" fmla="*/ 409 h 781"/>
                  <a:gd name="T44" fmla="*/ 514 w 1141"/>
                  <a:gd name="T45" fmla="*/ 409 h 781"/>
                  <a:gd name="T46" fmla="*/ 164 w 1141"/>
                  <a:gd name="T47" fmla="*/ 71 h 781"/>
                  <a:gd name="T48" fmla="*/ 981 w 1141"/>
                  <a:gd name="T49" fmla="*/ 71 h 781"/>
                  <a:gd name="T50" fmla="*/ 631 w 1141"/>
                  <a:gd name="T51" fmla="*/ 409 h 781"/>
                  <a:gd name="T52" fmla="*/ 469 w 1141"/>
                  <a:gd name="T53" fmla="*/ 472 h 781"/>
                  <a:gd name="T54" fmla="*/ 572 w 1141"/>
                  <a:gd name="T55" fmla="*/ 507 h 781"/>
                  <a:gd name="T56" fmla="*/ 669 w 1141"/>
                  <a:gd name="T57" fmla="*/ 476 h 781"/>
                  <a:gd name="T58" fmla="*/ 930 w 1141"/>
                  <a:gd name="T59" fmla="*/ 710 h 781"/>
                  <a:gd name="T60" fmla="*/ 203 w 1141"/>
                  <a:gd name="T61" fmla="*/ 710 h 781"/>
                  <a:gd name="T62" fmla="*/ 469 w 1141"/>
                  <a:gd name="T63" fmla="*/ 472 h 781"/>
                  <a:gd name="T64" fmla="*/ 417 w 1141"/>
                  <a:gd name="T65" fmla="*/ 424 h 781"/>
                  <a:gd name="T66" fmla="*/ 100 w 1141"/>
                  <a:gd name="T67" fmla="*/ 707 h 781"/>
                  <a:gd name="T68" fmla="*/ 71 w 1141"/>
                  <a:gd name="T69" fmla="*/ 665 h 781"/>
                  <a:gd name="T70" fmla="*/ 71 w 1141"/>
                  <a:gd name="T71" fmla="*/ 116 h 781"/>
                  <a:gd name="T72" fmla="*/ 75 w 1141"/>
                  <a:gd name="T73" fmla="*/ 98 h 781"/>
                  <a:gd name="T74" fmla="*/ 417 w 1141"/>
                  <a:gd name="T75" fmla="*/ 424 h 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41" h="781">
                    <a:moveTo>
                      <a:pt x="1120" y="50"/>
                    </a:moveTo>
                    <a:cubicBezTo>
                      <a:pt x="1125" y="45"/>
                      <a:pt x="1125" y="45"/>
                      <a:pt x="1125" y="45"/>
                    </a:cubicBezTo>
                    <a:cubicBezTo>
                      <a:pt x="1123" y="47"/>
                      <a:pt x="1122" y="48"/>
                      <a:pt x="1120" y="50"/>
                    </a:cubicBezTo>
                    <a:cubicBezTo>
                      <a:pt x="1099" y="20"/>
                      <a:pt x="1064" y="0"/>
                      <a:pt x="1025" y="0"/>
                    </a:cubicBezTo>
                    <a:cubicBezTo>
                      <a:pt x="116" y="0"/>
                      <a:pt x="116" y="0"/>
                      <a:pt x="116" y="0"/>
                    </a:cubicBezTo>
                    <a:cubicBezTo>
                      <a:pt x="78" y="0"/>
                      <a:pt x="44" y="19"/>
                      <a:pt x="23" y="48"/>
                    </a:cubicBezTo>
                    <a:cubicBezTo>
                      <a:pt x="22" y="47"/>
                      <a:pt x="20" y="46"/>
                      <a:pt x="19" y="45"/>
                    </a:cubicBezTo>
                    <a:cubicBezTo>
                      <a:pt x="22" y="48"/>
                      <a:pt x="22" y="48"/>
                      <a:pt x="22" y="48"/>
                    </a:cubicBezTo>
                    <a:cubicBezTo>
                      <a:pt x="8" y="67"/>
                      <a:pt x="0" y="91"/>
                      <a:pt x="0" y="116"/>
                    </a:cubicBezTo>
                    <a:cubicBezTo>
                      <a:pt x="0" y="665"/>
                      <a:pt x="0" y="665"/>
                      <a:pt x="0" y="665"/>
                    </a:cubicBezTo>
                    <a:cubicBezTo>
                      <a:pt x="0" y="729"/>
                      <a:pt x="52" y="781"/>
                      <a:pt x="116" y="781"/>
                    </a:cubicBezTo>
                    <a:cubicBezTo>
                      <a:pt x="1025" y="781"/>
                      <a:pt x="1025" y="781"/>
                      <a:pt x="1025" y="781"/>
                    </a:cubicBezTo>
                    <a:cubicBezTo>
                      <a:pt x="1089" y="781"/>
                      <a:pt x="1141" y="729"/>
                      <a:pt x="1141" y="665"/>
                    </a:cubicBezTo>
                    <a:cubicBezTo>
                      <a:pt x="1141" y="116"/>
                      <a:pt x="1141" y="116"/>
                      <a:pt x="1141" y="116"/>
                    </a:cubicBezTo>
                    <a:cubicBezTo>
                      <a:pt x="1141" y="92"/>
                      <a:pt x="1133" y="69"/>
                      <a:pt x="1120" y="50"/>
                    </a:cubicBezTo>
                    <a:close/>
                    <a:moveTo>
                      <a:pt x="1069" y="116"/>
                    </a:moveTo>
                    <a:cubicBezTo>
                      <a:pt x="1069" y="665"/>
                      <a:pt x="1069" y="665"/>
                      <a:pt x="1069" y="665"/>
                    </a:cubicBezTo>
                    <a:cubicBezTo>
                      <a:pt x="1069" y="686"/>
                      <a:pt x="1054" y="703"/>
                      <a:pt x="1035" y="708"/>
                    </a:cubicBezTo>
                    <a:cubicBezTo>
                      <a:pt x="722" y="429"/>
                      <a:pt x="722" y="429"/>
                      <a:pt x="722" y="429"/>
                    </a:cubicBezTo>
                    <a:cubicBezTo>
                      <a:pt x="1066" y="101"/>
                      <a:pt x="1066" y="101"/>
                      <a:pt x="1066" y="101"/>
                    </a:cubicBezTo>
                    <a:cubicBezTo>
                      <a:pt x="1068" y="106"/>
                      <a:pt x="1069" y="111"/>
                      <a:pt x="1069" y="116"/>
                    </a:cubicBezTo>
                    <a:close/>
                    <a:moveTo>
                      <a:pt x="631" y="409"/>
                    </a:moveTo>
                    <a:cubicBezTo>
                      <a:pt x="599" y="437"/>
                      <a:pt x="546" y="437"/>
                      <a:pt x="514" y="409"/>
                    </a:cubicBezTo>
                    <a:cubicBezTo>
                      <a:pt x="164" y="71"/>
                      <a:pt x="164" y="71"/>
                      <a:pt x="164" y="71"/>
                    </a:cubicBezTo>
                    <a:cubicBezTo>
                      <a:pt x="981" y="71"/>
                      <a:pt x="981" y="71"/>
                      <a:pt x="981" y="71"/>
                    </a:cubicBezTo>
                    <a:lnTo>
                      <a:pt x="631" y="409"/>
                    </a:lnTo>
                    <a:close/>
                    <a:moveTo>
                      <a:pt x="469" y="472"/>
                    </a:moveTo>
                    <a:cubicBezTo>
                      <a:pt x="498" y="495"/>
                      <a:pt x="534" y="507"/>
                      <a:pt x="572" y="507"/>
                    </a:cubicBezTo>
                    <a:cubicBezTo>
                      <a:pt x="608" y="507"/>
                      <a:pt x="641" y="496"/>
                      <a:pt x="669" y="476"/>
                    </a:cubicBezTo>
                    <a:cubicBezTo>
                      <a:pt x="930" y="710"/>
                      <a:pt x="930" y="710"/>
                      <a:pt x="930" y="710"/>
                    </a:cubicBezTo>
                    <a:cubicBezTo>
                      <a:pt x="203" y="710"/>
                      <a:pt x="203" y="710"/>
                      <a:pt x="203" y="710"/>
                    </a:cubicBezTo>
                    <a:lnTo>
                      <a:pt x="469" y="472"/>
                    </a:lnTo>
                    <a:close/>
                    <a:moveTo>
                      <a:pt x="417" y="424"/>
                    </a:moveTo>
                    <a:cubicBezTo>
                      <a:pt x="100" y="707"/>
                      <a:pt x="100" y="707"/>
                      <a:pt x="100" y="707"/>
                    </a:cubicBezTo>
                    <a:cubicBezTo>
                      <a:pt x="83" y="700"/>
                      <a:pt x="71" y="684"/>
                      <a:pt x="71" y="665"/>
                    </a:cubicBezTo>
                    <a:cubicBezTo>
                      <a:pt x="71" y="116"/>
                      <a:pt x="71" y="116"/>
                      <a:pt x="71" y="116"/>
                    </a:cubicBezTo>
                    <a:cubicBezTo>
                      <a:pt x="71" y="110"/>
                      <a:pt x="73" y="104"/>
                      <a:pt x="75" y="98"/>
                    </a:cubicBezTo>
                    <a:lnTo>
                      <a:pt x="417" y="424"/>
                    </a:lnTo>
                    <a:close/>
                  </a:path>
                </a:pathLst>
              </a:custGeom>
              <a:solidFill>
                <a:srgbClr val="C00000"/>
              </a:solidFill>
              <a:ln>
                <a:noFill/>
              </a:ln>
            </p:spPr>
            <p:txBody>
              <a:bodyPr vert="horz" wrap="square" lIns="91440" tIns="45720" rIns="91440" bIns="45720" numCol="1" anchor="t" anchorCtr="0" compatLnSpc="1">
                <a:prstTxWarp prst="textNoShape">
                  <a:avLst/>
                </a:prstTxWarp>
              </a:bodyPr>
              <a:lstStyle/>
              <a:p>
                <a:endParaRPr lang="en-US" sz="1600" dirty="0"/>
              </a:p>
            </p:txBody>
          </p:sp>
          <p:sp>
            <p:nvSpPr>
              <p:cNvPr id="11" name="Freeform 213">
                <a:extLst>
                  <a:ext uri="{FF2B5EF4-FFF2-40B4-BE49-F238E27FC236}">
                    <a16:creationId xmlns:a16="http://schemas.microsoft.com/office/drawing/2014/main" id="{A0344789-06B3-E95E-E86E-808BF38C75A6}"/>
                  </a:ext>
                </a:extLst>
              </p:cNvPr>
              <p:cNvSpPr>
                <a:spLocks noEditPoints="1"/>
              </p:cNvSpPr>
              <p:nvPr/>
            </p:nvSpPr>
            <p:spPr bwMode="auto">
              <a:xfrm>
                <a:off x="3999617" y="9226191"/>
                <a:ext cx="178044" cy="121889"/>
              </a:xfrm>
              <a:custGeom>
                <a:avLst/>
                <a:gdLst>
                  <a:gd name="T0" fmla="*/ 1120 w 1141"/>
                  <a:gd name="T1" fmla="*/ 50 h 781"/>
                  <a:gd name="T2" fmla="*/ 1125 w 1141"/>
                  <a:gd name="T3" fmla="*/ 45 h 781"/>
                  <a:gd name="T4" fmla="*/ 1120 w 1141"/>
                  <a:gd name="T5" fmla="*/ 50 h 781"/>
                  <a:gd name="T6" fmla="*/ 1025 w 1141"/>
                  <a:gd name="T7" fmla="*/ 0 h 781"/>
                  <a:gd name="T8" fmla="*/ 116 w 1141"/>
                  <a:gd name="T9" fmla="*/ 0 h 781"/>
                  <a:gd name="T10" fmla="*/ 23 w 1141"/>
                  <a:gd name="T11" fmla="*/ 48 h 781"/>
                  <a:gd name="T12" fmla="*/ 19 w 1141"/>
                  <a:gd name="T13" fmla="*/ 45 h 781"/>
                  <a:gd name="T14" fmla="*/ 22 w 1141"/>
                  <a:gd name="T15" fmla="*/ 48 h 781"/>
                  <a:gd name="T16" fmla="*/ 0 w 1141"/>
                  <a:gd name="T17" fmla="*/ 116 h 781"/>
                  <a:gd name="T18" fmla="*/ 0 w 1141"/>
                  <a:gd name="T19" fmla="*/ 665 h 781"/>
                  <a:gd name="T20" fmla="*/ 116 w 1141"/>
                  <a:gd name="T21" fmla="*/ 781 h 781"/>
                  <a:gd name="T22" fmla="*/ 1025 w 1141"/>
                  <a:gd name="T23" fmla="*/ 781 h 781"/>
                  <a:gd name="T24" fmla="*/ 1141 w 1141"/>
                  <a:gd name="T25" fmla="*/ 665 h 781"/>
                  <a:gd name="T26" fmla="*/ 1141 w 1141"/>
                  <a:gd name="T27" fmla="*/ 116 h 781"/>
                  <a:gd name="T28" fmla="*/ 1120 w 1141"/>
                  <a:gd name="T29" fmla="*/ 50 h 781"/>
                  <a:gd name="T30" fmla="*/ 1069 w 1141"/>
                  <a:gd name="T31" fmla="*/ 116 h 781"/>
                  <a:gd name="T32" fmla="*/ 1069 w 1141"/>
                  <a:gd name="T33" fmla="*/ 665 h 781"/>
                  <a:gd name="T34" fmla="*/ 1035 w 1141"/>
                  <a:gd name="T35" fmla="*/ 708 h 781"/>
                  <a:gd name="T36" fmla="*/ 722 w 1141"/>
                  <a:gd name="T37" fmla="*/ 429 h 781"/>
                  <a:gd name="T38" fmla="*/ 1066 w 1141"/>
                  <a:gd name="T39" fmla="*/ 101 h 781"/>
                  <a:gd name="T40" fmla="*/ 1069 w 1141"/>
                  <a:gd name="T41" fmla="*/ 116 h 781"/>
                  <a:gd name="T42" fmla="*/ 631 w 1141"/>
                  <a:gd name="T43" fmla="*/ 409 h 781"/>
                  <a:gd name="T44" fmla="*/ 514 w 1141"/>
                  <a:gd name="T45" fmla="*/ 409 h 781"/>
                  <a:gd name="T46" fmla="*/ 164 w 1141"/>
                  <a:gd name="T47" fmla="*/ 71 h 781"/>
                  <a:gd name="T48" fmla="*/ 981 w 1141"/>
                  <a:gd name="T49" fmla="*/ 71 h 781"/>
                  <a:gd name="T50" fmla="*/ 631 w 1141"/>
                  <a:gd name="T51" fmla="*/ 409 h 781"/>
                  <a:gd name="T52" fmla="*/ 469 w 1141"/>
                  <a:gd name="T53" fmla="*/ 472 h 781"/>
                  <a:gd name="T54" fmla="*/ 572 w 1141"/>
                  <a:gd name="T55" fmla="*/ 507 h 781"/>
                  <a:gd name="T56" fmla="*/ 669 w 1141"/>
                  <a:gd name="T57" fmla="*/ 476 h 781"/>
                  <a:gd name="T58" fmla="*/ 930 w 1141"/>
                  <a:gd name="T59" fmla="*/ 710 h 781"/>
                  <a:gd name="T60" fmla="*/ 203 w 1141"/>
                  <a:gd name="T61" fmla="*/ 710 h 781"/>
                  <a:gd name="T62" fmla="*/ 469 w 1141"/>
                  <a:gd name="T63" fmla="*/ 472 h 781"/>
                  <a:gd name="T64" fmla="*/ 417 w 1141"/>
                  <a:gd name="T65" fmla="*/ 424 h 781"/>
                  <a:gd name="T66" fmla="*/ 100 w 1141"/>
                  <a:gd name="T67" fmla="*/ 707 h 781"/>
                  <a:gd name="T68" fmla="*/ 71 w 1141"/>
                  <a:gd name="T69" fmla="*/ 665 h 781"/>
                  <a:gd name="T70" fmla="*/ 71 w 1141"/>
                  <a:gd name="T71" fmla="*/ 116 h 781"/>
                  <a:gd name="T72" fmla="*/ 75 w 1141"/>
                  <a:gd name="T73" fmla="*/ 98 h 781"/>
                  <a:gd name="T74" fmla="*/ 417 w 1141"/>
                  <a:gd name="T75" fmla="*/ 424 h 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41" h="781">
                    <a:moveTo>
                      <a:pt x="1120" y="50"/>
                    </a:moveTo>
                    <a:cubicBezTo>
                      <a:pt x="1125" y="45"/>
                      <a:pt x="1125" y="45"/>
                      <a:pt x="1125" y="45"/>
                    </a:cubicBezTo>
                    <a:cubicBezTo>
                      <a:pt x="1123" y="47"/>
                      <a:pt x="1122" y="48"/>
                      <a:pt x="1120" y="50"/>
                    </a:cubicBezTo>
                    <a:cubicBezTo>
                      <a:pt x="1099" y="20"/>
                      <a:pt x="1064" y="0"/>
                      <a:pt x="1025" y="0"/>
                    </a:cubicBezTo>
                    <a:cubicBezTo>
                      <a:pt x="116" y="0"/>
                      <a:pt x="116" y="0"/>
                      <a:pt x="116" y="0"/>
                    </a:cubicBezTo>
                    <a:cubicBezTo>
                      <a:pt x="78" y="0"/>
                      <a:pt x="44" y="19"/>
                      <a:pt x="23" y="48"/>
                    </a:cubicBezTo>
                    <a:cubicBezTo>
                      <a:pt x="22" y="47"/>
                      <a:pt x="20" y="46"/>
                      <a:pt x="19" y="45"/>
                    </a:cubicBezTo>
                    <a:cubicBezTo>
                      <a:pt x="22" y="48"/>
                      <a:pt x="22" y="48"/>
                      <a:pt x="22" y="48"/>
                    </a:cubicBezTo>
                    <a:cubicBezTo>
                      <a:pt x="8" y="67"/>
                      <a:pt x="0" y="91"/>
                      <a:pt x="0" y="116"/>
                    </a:cubicBezTo>
                    <a:cubicBezTo>
                      <a:pt x="0" y="665"/>
                      <a:pt x="0" y="665"/>
                      <a:pt x="0" y="665"/>
                    </a:cubicBezTo>
                    <a:cubicBezTo>
                      <a:pt x="0" y="729"/>
                      <a:pt x="52" y="781"/>
                      <a:pt x="116" y="781"/>
                    </a:cubicBezTo>
                    <a:cubicBezTo>
                      <a:pt x="1025" y="781"/>
                      <a:pt x="1025" y="781"/>
                      <a:pt x="1025" y="781"/>
                    </a:cubicBezTo>
                    <a:cubicBezTo>
                      <a:pt x="1089" y="781"/>
                      <a:pt x="1141" y="729"/>
                      <a:pt x="1141" y="665"/>
                    </a:cubicBezTo>
                    <a:cubicBezTo>
                      <a:pt x="1141" y="116"/>
                      <a:pt x="1141" y="116"/>
                      <a:pt x="1141" y="116"/>
                    </a:cubicBezTo>
                    <a:cubicBezTo>
                      <a:pt x="1141" y="92"/>
                      <a:pt x="1133" y="69"/>
                      <a:pt x="1120" y="50"/>
                    </a:cubicBezTo>
                    <a:close/>
                    <a:moveTo>
                      <a:pt x="1069" y="116"/>
                    </a:moveTo>
                    <a:cubicBezTo>
                      <a:pt x="1069" y="665"/>
                      <a:pt x="1069" y="665"/>
                      <a:pt x="1069" y="665"/>
                    </a:cubicBezTo>
                    <a:cubicBezTo>
                      <a:pt x="1069" y="686"/>
                      <a:pt x="1054" y="703"/>
                      <a:pt x="1035" y="708"/>
                    </a:cubicBezTo>
                    <a:cubicBezTo>
                      <a:pt x="722" y="429"/>
                      <a:pt x="722" y="429"/>
                      <a:pt x="722" y="429"/>
                    </a:cubicBezTo>
                    <a:cubicBezTo>
                      <a:pt x="1066" y="101"/>
                      <a:pt x="1066" y="101"/>
                      <a:pt x="1066" y="101"/>
                    </a:cubicBezTo>
                    <a:cubicBezTo>
                      <a:pt x="1068" y="106"/>
                      <a:pt x="1069" y="111"/>
                      <a:pt x="1069" y="116"/>
                    </a:cubicBezTo>
                    <a:close/>
                    <a:moveTo>
                      <a:pt x="631" y="409"/>
                    </a:moveTo>
                    <a:cubicBezTo>
                      <a:pt x="599" y="437"/>
                      <a:pt x="546" y="437"/>
                      <a:pt x="514" y="409"/>
                    </a:cubicBezTo>
                    <a:cubicBezTo>
                      <a:pt x="164" y="71"/>
                      <a:pt x="164" y="71"/>
                      <a:pt x="164" y="71"/>
                    </a:cubicBezTo>
                    <a:cubicBezTo>
                      <a:pt x="981" y="71"/>
                      <a:pt x="981" y="71"/>
                      <a:pt x="981" y="71"/>
                    </a:cubicBezTo>
                    <a:lnTo>
                      <a:pt x="631" y="409"/>
                    </a:lnTo>
                    <a:close/>
                    <a:moveTo>
                      <a:pt x="469" y="472"/>
                    </a:moveTo>
                    <a:cubicBezTo>
                      <a:pt x="498" y="495"/>
                      <a:pt x="534" y="507"/>
                      <a:pt x="572" y="507"/>
                    </a:cubicBezTo>
                    <a:cubicBezTo>
                      <a:pt x="608" y="507"/>
                      <a:pt x="641" y="496"/>
                      <a:pt x="669" y="476"/>
                    </a:cubicBezTo>
                    <a:cubicBezTo>
                      <a:pt x="930" y="710"/>
                      <a:pt x="930" y="710"/>
                      <a:pt x="930" y="710"/>
                    </a:cubicBezTo>
                    <a:cubicBezTo>
                      <a:pt x="203" y="710"/>
                      <a:pt x="203" y="710"/>
                      <a:pt x="203" y="710"/>
                    </a:cubicBezTo>
                    <a:lnTo>
                      <a:pt x="469" y="472"/>
                    </a:lnTo>
                    <a:close/>
                    <a:moveTo>
                      <a:pt x="417" y="424"/>
                    </a:moveTo>
                    <a:cubicBezTo>
                      <a:pt x="100" y="707"/>
                      <a:pt x="100" y="707"/>
                      <a:pt x="100" y="707"/>
                    </a:cubicBezTo>
                    <a:cubicBezTo>
                      <a:pt x="83" y="700"/>
                      <a:pt x="71" y="684"/>
                      <a:pt x="71" y="665"/>
                    </a:cubicBezTo>
                    <a:cubicBezTo>
                      <a:pt x="71" y="116"/>
                      <a:pt x="71" y="116"/>
                      <a:pt x="71" y="116"/>
                    </a:cubicBezTo>
                    <a:cubicBezTo>
                      <a:pt x="71" y="110"/>
                      <a:pt x="73" y="104"/>
                      <a:pt x="75" y="98"/>
                    </a:cubicBezTo>
                    <a:lnTo>
                      <a:pt x="417" y="424"/>
                    </a:lnTo>
                    <a:close/>
                  </a:path>
                </a:pathLst>
              </a:custGeom>
              <a:solidFill>
                <a:srgbClr val="C00000"/>
              </a:solidFill>
              <a:ln>
                <a:noFill/>
              </a:ln>
            </p:spPr>
            <p:txBody>
              <a:bodyPr vert="horz" wrap="square" lIns="91440" tIns="45720" rIns="91440" bIns="45720" numCol="1" anchor="t" anchorCtr="0" compatLnSpc="1">
                <a:prstTxWarp prst="textNoShape">
                  <a:avLst/>
                </a:prstTxWarp>
              </a:bodyPr>
              <a:lstStyle/>
              <a:p>
                <a:endParaRPr lang="en-US" sz="1600" dirty="0"/>
              </a:p>
            </p:txBody>
          </p:sp>
        </p:grpSp>
      </p:grpSp>
    </p:spTree>
    <p:extLst>
      <p:ext uri="{BB962C8B-B14F-4D97-AF65-F5344CB8AC3E}">
        <p14:creationId xmlns:p14="http://schemas.microsoft.com/office/powerpoint/2010/main" val="1480247976"/>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나눔바른고딕">
      <a:majorFont>
        <a:latin typeface="나눔바른고딕"/>
        <a:ea typeface="나눔바른고딕"/>
        <a:cs typeface=""/>
      </a:majorFont>
      <a:minorFont>
        <a:latin typeface="나눔바른고딕"/>
        <a:ea typeface="나눔바른고딕"/>
        <a:cs typeface=""/>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1943</TotalTime>
  <Words>956</Words>
  <Application>Microsoft Office PowerPoint</Application>
  <PresentationFormat>A4 용지(210x297mm)</PresentationFormat>
  <Paragraphs>338</Paragraphs>
  <Slides>4</Slides>
  <Notes>0</Notes>
  <HiddenSlides>0</HiddenSlides>
  <MMClips>0</MMClips>
  <ScaleCrop>false</ScaleCrop>
  <HeadingPairs>
    <vt:vector size="6" baseType="variant">
      <vt:variant>
        <vt:lpstr>사용한 글꼴</vt:lpstr>
      </vt:variant>
      <vt:variant>
        <vt:i4>2</vt:i4>
      </vt:variant>
      <vt:variant>
        <vt:lpstr>테마</vt:lpstr>
      </vt:variant>
      <vt:variant>
        <vt:i4>1</vt:i4>
      </vt:variant>
      <vt:variant>
        <vt:lpstr>슬라이드 제목</vt:lpstr>
      </vt:variant>
      <vt:variant>
        <vt:i4>4</vt:i4>
      </vt:variant>
    </vt:vector>
  </HeadingPairs>
  <TitlesOfParts>
    <vt:vector size="7" baseType="lpstr">
      <vt:lpstr>나눔바른고딕</vt:lpstr>
      <vt:lpstr>Arial</vt:lpstr>
      <vt:lpstr>Office 테마</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kim</dc:creator>
  <cp:lastModifiedBy>Tracy Wright</cp:lastModifiedBy>
  <cp:revision>114</cp:revision>
  <cp:lastPrinted>2023-02-08T00:20:38Z</cp:lastPrinted>
  <dcterms:created xsi:type="dcterms:W3CDTF">2023-01-31T04:19:23Z</dcterms:created>
  <dcterms:modified xsi:type="dcterms:W3CDTF">2023-02-08T02:00:44Z</dcterms:modified>
</cp:coreProperties>
</file>