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9" r:id="rId3"/>
    <p:sldId id="264" r:id="rId4"/>
    <p:sldId id="263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52" userDrawn="1">
          <p15:clr>
            <a:srgbClr val="A4A3A4"/>
          </p15:clr>
        </p15:guide>
        <p15:guide id="2" pos="354" userDrawn="1">
          <p15:clr>
            <a:srgbClr val="A4A3A4"/>
          </p15:clr>
        </p15:guide>
        <p15:guide id="3" pos="238" userDrawn="1">
          <p15:clr>
            <a:srgbClr val="A4A3A4"/>
          </p15:clr>
        </p15:guide>
        <p15:guide id="4" pos="4087" userDrawn="1">
          <p15:clr>
            <a:srgbClr val="A4A3A4"/>
          </p15:clr>
        </p15:guide>
        <p15:guide id="5" pos="39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8888"/>
    <a:srgbClr val="E9A9A9"/>
    <a:srgbClr val="F9E7E7"/>
    <a:srgbClr val="EEEEEE"/>
    <a:srgbClr val="D7D7D7"/>
    <a:srgbClr val="220000"/>
    <a:srgbClr val="F2CCCC"/>
    <a:srgbClr val="F6DADA"/>
    <a:srgbClr val="EAEAEA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06" autoAdjust="0"/>
    <p:restoredTop sz="94660"/>
  </p:normalViewPr>
  <p:slideViewPr>
    <p:cSldViewPr snapToGrid="0">
      <p:cViewPr varScale="1">
        <p:scale>
          <a:sx n="75" d="100"/>
          <a:sy n="75" d="100"/>
        </p:scale>
        <p:origin x="3414" y="54"/>
      </p:cViewPr>
      <p:guideLst>
        <p:guide orient="horz" pos="5952"/>
        <p:guide pos="354"/>
        <p:guide pos="238"/>
        <p:guide pos="4087"/>
        <p:guide pos="39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322C3BB-CA1B-47FA-9813-265FE35DF766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50928"/>
            <a:ext cx="6426200" cy="10475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8999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78E287D-F0D4-4F88-9659-C8B5211CD44A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370114" y="390628"/>
            <a:ext cx="6117772" cy="26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02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017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065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8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67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558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866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898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21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454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D2A1E-1BCB-47A8-B7ED-918471D75CED}" type="datetimeFigureOut">
              <a:rPr lang="ko-KR" altLang="en-US" smtClean="0"/>
              <a:t>2023-02-08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011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그룹 53">
            <a:extLst>
              <a:ext uri="{FF2B5EF4-FFF2-40B4-BE49-F238E27FC236}">
                <a16:creationId xmlns:a16="http://schemas.microsoft.com/office/drawing/2014/main" id="{25247807-180A-46FD-B3B1-B1CFC9924685}"/>
              </a:ext>
            </a:extLst>
          </p:cNvPr>
          <p:cNvGrpSpPr/>
          <p:nvPr/>
        </p:nvGrpSpPr>
        <p:grpSpPr>
          <a:xfrm>
            <a:off x="384493" y="655380"/>
            <a:ext cx="5545455" cy="678180"/>
            <a:chOff x="498793" y="406930"/>
            <a:chExt cx="5545455" cy="678180"/>
          </a:xfrm>
        </p:grpSpPr>
        <p:sp>
          <p:nvSpPr>
            <p:cNvPr id="56" name="Text Box 1">
              <a:extLst>
                <a:ext uri="{FF2B5EF4-FFF2-40B4-BE49-F238E27FC236}">
                  <a16:creationId xmlns:a16="http://schemas.microsoft.com/office/drawing/2014/main" id="{F7C5194C-A89B-4413-A811-F49B051E3AF5}"/>
                </a:ext>
              </a:extLst>
            </p:cNvPr>
            <p:cNvSpPr txBox="1"/>
            <p:nvPr/>
          </p:nvSpPr>
          <p:spPr>
            <a:xfrm>
              <a:off x="498793" y="406930"/>
              <a:ext cx="4722495" cy="67818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lnSpc>
                  <a:spcPct val="107000"/>
                </a:lnSpc>
                <a:spcAft>
                  <a:spcPts val="0"/>
                </a:spcAft>
              </a:pPr>
              <a:r>
                <a:rPr lang="en-US" sz="3400" b="1" kern="100" spc="-70" dirty="0">
                  <a:solidFill>
                    <a:srgbClr val="FFFFFF"/>
                  </a:solidFill>
                  <a:effectLst/>
                  <a:latin typeface="+mn-ea"/>
                  <a:cs typeface="Times New Roman" panose="02020603050405020304" pitchFamily="18" charset="0"/>
                </a:rPr>
                <a:t>ACE</a:t>
              </a:r>
              <a:endParaRPr lang="ko-KR" sz="3400" kern="100" spc="-7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7" name="Text Box 20">
              <a:extLst>
                <a:ext uri="{FF2B5EF4-FFF2-40B4-BE49-F238E27FC236}">
                  <a16:creationId xmlns:a16="http://schemas.microsoft.com/office/drawing/2014/main" id="{9EC56123-6E1A-408E-9628-9B250CBE459A}"/>
                </a:ext>
              </a:extLst>
            </p:cNvPr>
            <p:cNvSpPr txBox="1"/>
            <p:nvPr/>
          </p:nvSpPr>
          <p:spPr>
            <a:xfrm>
              <a:off x="1321753" y="673630"/>
              <a:ext cx="4722495" cy="33528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lnSpc>
                  <a:spcPct val="107000"/>
                </a:lnSpc>
                <a:spcAft>
                  <a:spcPts val="0"/>
                </a:spcAft>
              </a:pPr>
              <a:r>
                <a:rPr lang="en-US" sz="1400" kern="100" spc="-70" dirty="0">
                  <a:solidFill>
                    <a:srgbClr val="FFFFFF"/>
                  </a:solidFill>
                  <a:effectLst/>
                  <a:latin typeface="+mn-ea"/>
                  <a:cs typeface="Times New Roman" panose="02020603050405020304" pitchFamily="18" charset="0"/>
                </a:rPr>
                <a:t> Automotive Consumer Experiences</a:t>
              </a:r>
              <a:endParaRPr lang="ko-KR" sz="900" kern="100" spc="-7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CF2A3D1E-E340-468B-B421-4FEB6C6311E8}"/>
              </a:ext>
            </a:extLst>
          </p:cNvPr>
          <p:cNvSpPr/>
          <p:nvPr/>
        </p:nvSpPr>
        <p:spPr>
          <a:xfrm>
            <a:off x="370115" y="568341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예약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059C3515-0DF7-4D81-A3BD-F8CE1EF25056}"/>
              </a:ext>
            </a:extLst>
          </p:cNvPr>
          <p:cNvSpPr/>
          <p:nvPr/>
        </p:nvSpPr>
        <p:spPr>
          <a:xfrm>
            <a:off x="370115" y="6191795"/>
            <a:ext cx="1368960" cy="317050"/>
          </a:xfrm>
          <a:prstGeom prst="round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방문</a:t>
            </a:r>
            <a:r>
              <a:rPr lang="en-US" altLang="ko-KR" sz="1200" b="1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200" b="1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입고</a:t>
            </a:r>
            <a:endParaRPr lang="en-US" altLang="ko-KR" sz="12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B7318002-175D-48C3-BD0F-0C7BD38EEA6A}"/>
              </a:ext>
            </a:extLst>
          </p:cNvPr>
          <p:cNvSpPr/>
          <p:nvPr/>
        </p:nvSpPr>
        <p:spPr>
          <a:xfrm>
            <a:off x="370115" y="720855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대기</a:t>
            </a:r>
            <a:r>
              <a:rPr lang="en-US" altLang="ko-KR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관찰</a:t>
            </a:r>
          </a:p>
        </p:txBody>
      </p:sp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8D8F0D8A-EFC3-479A-8CBA-C6F5F09BE034}"/>
              </a:ext>
            </a:extLst>
          </p:cNvPr>
          <p:cNvSpPr/>
          <p:nvPr/>
        </p:nvSpPr>
        <p:spPr>
          <a:xfrm>
            <a:off x="370115" y="771693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수리결과 확인</a:t>
            </a: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CD09ACFF-ADA9-4DDC-8BD3-37ED3B596B9F}"/>
              </a:ext>
            </a:extLst>
          </p:cNvPr>
          <p:cNvSpPr/>
          <p:nvPr/>
        </p:nvSpPr>
        <p:spPr>
          <a:xfrm>
            <a:off x="370115" y="822531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비용 결제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7AD124FE-E26D-4EF6-8C0F-868610522DAA}"/>
              </a:ext>
            </a:extLst>
          </p:cNvPr>
          <p:cNvSpPr/>
          <p:nvPr/>
        </p:nvSpPr>
        <p:spPr>
          <a:xfrm>
            <a:off x="370115" y="8733697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출고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D50BDF11-3A3F-4512-95F8-81FE6912EF03}"/>
              </a:ext>
            </a:extLst>
          </p:cNvPr>
          <p:cNvSpPr/>
          <p:nvPr/>
        </p:nvSpPr>
        <p:spPr>
          <a:xfrm>
            <a:off x="370115" y="6700175"/>
            <a:ext cx="1368960" cy="317050"/>
          </a:xfrm>
          <a:prstGeom prst="round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서비스 상담</a:t>
            </a: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18A478A9-DC23-4621-BBB8-ED58D1DCDEA2}"/>
              </a:ext>
            </a:extLst>
          </p:cNvPr>
          <p:cNvSpPr/>
          <p:nvPr/>
        </p:nvSpPr>
        <p:spPr>
          <a:xfrm>
            <a:off x="1888257" y="5683414"/>
            <a:ext cx="1520358" cy="54926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예약 용이성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E7DBA4C6-F762-43E6-BCCA-0FCF5FE40F1C}"/>
              </a:ext>
            </a:extLst>
          </p:cNvPr>
          <p:cNvSpPr/>
          <p:nvPr/>
        </p:nvSpPr>
        <p:spPr>
          <a:xfrm>
            <a:off x="1888257" y="6294537"/>
            <a:ext cx="1520358" cy="54926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서비스 </a:t>
            </a:r>
            <a:r>
              <a:rPr lang="ko-KR" altLang="en-US" sz="1100" b="1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처리 능력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b="1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상담 충실성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0FDFEBD9-AC2D-4714-A3BE-67D063501235}"/>
              </a:ext>
            </a:extLst>
          </p:cNvPr>
          <p:cNvSpPr/>
          <p:nvPr/>
        </p:nvSpPr>
        <p:spPr>
          <a:xfrm>
            <a:off x="1888257" y="6905660"/>
            <a:ext cx="1520358" cy="73605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신속성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고객 응대 수준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0FB59938-D2AC-48C8-BA6A-F523865DE86E}"/>
              </a:ext>
            </a:extLst>
          </p:cNvPr>
          <p:cNvSpPr/>
          <p:nvPr/>
        </p:nvSpPr>
        <p:spPr>
          <a:xfrm>
            <a:off x="1888257" y="7703572"/>
            <a:ext cx="1520358" cy="73605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경제성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품질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1396BC3A-AA41-4FEC-9923-4E42FA3C1F58}"/>
              </a:ext>
            </a:extLst>
          </p:cNvPr>
          <p:cNvSpPr/>
          <p:nvPr/>
        </p:nvSpPr>
        <p:spPr>
          <a:xfrm>
            <a:off x="1888257" y="8501484"/>
            <a:ext cx="1520358" cy="54926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수리후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 케어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79AA954F-B220-406A-B932-EE884DFE01FA}"/>
              </a:ext>
            </a:extLst>
          </p:cNvPr>
          <p:cNvSpPr/>
          <p:nvPr/>
        </p:nvSpPr>
        <p:spPr>
          <a:xfrm>
            <a:off x="3557797" y="5683414"/>
            <a:ext cx="2930086" cy="54926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온라인 예약 비율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전화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예약시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 통화 시도 횟수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첫 통화 예약 성공률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7D813654-661C-48E0-BA27-898366B689B7}"/>
              </a:ext>
            </a:extLst>
          </p:cNvPr>
          <p:cNvSpPr/>
          <p:nvPr/>
        </p:nvSpPr>
        <p:spPr>
          <a:xfrm>
            <a:off x="3557797" y="6294537"/>
            <a:ext cx="2930086" cy="54926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/>
              </a:buClr>
              <a:buFont typeface="+mj-ea"/>
              <a:buAutoNum type="circleNumDbPlain" startAt="4"/>
            </a:pPr>
            <a:r>
              <a:rPr lang="ko-KR" altLang="en-US" sz="1100" b="1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예약후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 대기기간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/>
              </a:buClr>
              <a:buFont typeface="+mj-ea"/>
              <a:buAutoNum type="circleNumDbPlain" startAt="4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사전 상담 대기 시간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/>
              </a:buClr>
              <a:buFont typeface="+mj-ea"/>
              <a:buAutoNum type="circleNumDbPlain" startAt="4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핵심 사항 설명 </a:t>
            </a:r>
            <a:r>
              <a:rPr lang="ko-KR" altLang="en-US" sz="1100" b="1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누락률</a:t>
            </a:r>
            <a:endParaRPr lang="ko-KR" altLang="en-US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3B7E6D74-0A09-43A1-8F8A-930F491B953C}"/>
              </a:ext>
            </a:extLst>
          </p:cNvPr>
          <p:cNvSpPr/>
          <p:nvPr/>
        </p:nvSpPr>
        <p:spPr>
          <a:xfrm>
            <a:off x="5395010" y="6272080"/>
            <a:ext cx="1092874" cy="2964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" rtlCol="0" anchor="ctr"/>
          <a:lstStyle/>
          <a:p>
            <a:pPr algn="ctr"/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2 . 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입고</a:t>
            </a:r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상담과정</a:t>
            </a:r>
          </a:p>
        </p:txBody>
      </p:sp>
      <p:sp>
        <p:nvSpPr>
          <p:cNvPr id="96" name="이등변 삼각형 95">
            <a:extLst>
              <a:ext uri="{FF2B5EF4-FFF2-40B4-BE49-F238E27FC236}">
                <a16:creationId xmlns:a16="http://schemas.microsoft.com/office/drawing/2014/main" id="{5228A3A0-019B-42A2-85BB-54547930B832}"/>
              </a:ext>
            </a:extLst>
          </p:cNvPr>
          <p:cNvSpPr/>
          <p:nvPr/>
        </p:nvSpPr>
        <p:spPr>
          <a:xfrm flipV="1">
            <a:off x="1009595" y="606013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97" name="이등변 삼각형 96">
            <a:extLst>
              <a:ext uri="{FF2B5EF4-FFF2-40B4-BE49-F238E27FC236}">
                <a16:creationId xmlns:a16="http://schemas.microsoft.com/office/drawing/2014/main" id="{CDC336C3-7C36-4E2B-B07B-BC05F7CCCA33}"/>
              </a:ext>
            </a:extLst>
          </p:cNvPr>
          <p:cNvSpPr/>
          <p:nvPr/>
        </p:nvSpPr>
        <p:spPr>
          <a:xfrm flipV="1">
            <a:off x="1009595" y="656851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98" name="이등변 삼각형 97">
            <a:extLst>
              <a:ext uri="{FF2B5EF4-FFF2-40B4-BE49-F238E27FC236}">
                <a16:creationId xmlns:a16="http://schemas.microsoft.com/office/drawing/2014/main" id="{89E53847-B127-41BD-9480-FF580D1B77F6}"/>
              </a:ext>
            </a:extLst>
          </p:cNvPr>
          <p:cNvSpPr/>
          <p:nvPr/>
        </p:nvSpPr>
        <p:spPr>
          <a:xfrm flipV="1">
            <a:off x="1009595" y="707689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99" name="이등변 삼각형 98">
            <a:extLst>
              <a:ext uri="{FF2B5EF4-FFF2-40B4-BE49-F238E27FC236}">
                <a16:creationId xmlns:a16="http://schemas.microsoft.com/office/drawing/2014/main" id="{14142DDF-5AC3-474A-AF3E-B4E05C513BD5}"/>
              </a:ext>
            </a:extLst>
          </p:cNvPr>
          <p:cNvSpPr/>
          <p:nvPr/>
        </p:nvSpPr>
        <p:spPr>
          <a:xfrm flipV="1">
            <a:off x="1009595" y="758527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100" name="이등변 삼각형 99">
            <a:extLst>
              <a:ext uri="{FF2B5EF4-FFF2-40B4-BE49-F238E27FC236}">
                <a16:creationId xmlns:a16="http://schemas.microsoft.com/office/drawing/2014/main" id="{2A1A9BF7-B428-47B7-8AF9-2C3CFD58F8CE}"/>
              </a:ext>
            </a:extLst>
          </p:cNvPr>
          <p:cNvSpPr/>
          <p:nvPr/>
        </p:nvSpPr>
        <p:spPr>
          <a:xfrm flipV="1">
            <a:off x="1009595" y="809365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101" name="이등변 삼각형 100">
            <a:extLst>
              <a:ext uri="{FF2B5EF4-FFF2-40B4-BE49-F238E27FC236}">
                <a16:creationId xmlns:a16="http://schemas.microsoft.com/office/drawing/2014/main" id="{21E5A318-3E9B-41E5-B567-C937558833E8}"/>
              </a:ext>
            </a:extLst>
          </p:cNvPr>
          <p:cNvSpPr/>
          <p:nvPr/>
        </p:nvSpPr>
        <p:spPr>
          <a:xfrm flipV="1">
            <a:off x="1009595" y="860203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041B7A82-4102-4534-A3E8-B1DB2D6AC27D}"/>
              </a:ext>
            </a:extLst>
          </p:cNvPr>
          <p:cNvSpPr/>
          <p:nvPr/>
        </p:nvSpPr>
        <p:spPr>
          <a:xfrm>
            <a:off x="1880828" y="6285148"/>
            <a:ext cx="4607285" cy="572851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>
              <a:latin typeface="+mn-ea"/>
            </a:endParaRPr>
          </a:p>
        </p:txBody>
      </p:sp>
      <p:sp>
        <p:nvSpPr>
          <p:cNvPr id="103" name="사각형: 둥근 위쪽 모서리 102">
            <a:extLst>
              <a:ext uri="{FF2B5EF4-FFF2-40B4-BE49-F238E27FC236}">
                <a16:creationId xmlns:a16="http://schemas.microsoft.com/office/drawing/2014/main" id="{0FE464EC-36DA-460E-9C86-226F148C026C}"/>
              </a:ext>
            </a:extLst>
          </p:cNvPr>
          <p:cNvSpPr/>
          <p:nvPr/>
        </p:nvSpPr>
        <p:spPr>
          <a:xfrm>
            <a:off x="377825" y="5008054"/>
            <a:ext cx="6110288" cy="288000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/>
            <a:r>
              <a:rPr lang="ko-KR" altLang="en-US" sz="14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체험 </a:t>
            </a:r>
            <a:r>
              <a:rPr lang="en-US" altLang="ko-KR" sz="14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AS </a:t>
            </a:r>
            <a:r>
              <a:rPr lang="ko-KR" altLang="en-US" sz="14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프로세스</a:t>
            </a: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E9919681-ACB3-4249-9049-6459B2174650}"/>
              </a:ext>
            </a:extLst>
          </p:cNvPr>
          <p:cNvSpPr/>
          <p:nvPr/>
        </p:nvSpPr>
        <p:spPr>
          <a:xfrm>
            <a:off x="370114" y="3015452"/>
            <a:ext cx="5889307" cy="357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romanUcPeriod"/>
            </a:pPr>
            <a:r>
              <a:rPr lang="en-US" altLang="ko-KR" sz="16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Experiences About AS process</a:t>
            </a:r>
            <a:endParaRPr lang="ko-KR" altLang="ko-KR" sz="16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4AE9E8C3-272E-49D0-B779-75AAC20305CD}"/>
              </a:ext>
            </a:extLst>
          </p:cNvPr>
          <p:cNvSpPr/>
          <p:nvPr/>
        </p:nvSpPr>
        <p:spPr>
          <a:xfrm>
            <a:off x="3557797" y="6905660"/>
            <a:ext cx="2930086" cy="73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7"/>
            </a:pPr>
            <a:r>
              <a:rPr lang="ko-KR" altLang="en-US" sz="1100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수리기간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당일 </a:t>
            </a:r>
            <a:r>
              <a:rPr lang="ko-KR" altLang="en-US" sz="1100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 완료율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부품수급 </a:t>
            </a:r>
            <a:r>
              <a:rPr lang="ko-KR" altLang="en-US" sz="1100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문제 경험률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고객 편의시설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구비율</a:t>
            </a:r>
            <a:endParaRPr lang="ko-KR" altLang="en-US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B4A95ECA-1C67-44E7-8FEA-43A9EA9D15F0}"/>
              </a:ext>
            </a:extLst>
          </p:cNvPr>
          <p:cNvSpPr/>
          <p:nvPr/>
        </p:nvSpPr>
        <p:spPr>
          <a:xfrm>
            <a:off x="3557797" y="7703572"/>
            <a:ext cx="2930086" cy="73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1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최근 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비용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1"/>
            </a:pP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오정비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과정비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임의정비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1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동일문제 재발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1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결과 불만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제기율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처리율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35AA5A7F-6408-4AB0-BCE1-2BA2E95BCABB}"/>
              </a:ext>
            </a:extLst>
          </p:cNvPr>
          <p:cNvSpPr/>
          <p:nvPr/>
        </p:nvSpPr>
        <p:spPr>
          <a:xfrm>
            <a:off x="3557797" y="8501484"/>
            <a:ext cx="2930086" cy="54926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5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경험한 무상 서비스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5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선호하는 무상 서비스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86D91529-7484-4A67-A2E0-03E90E82B8F5}"/>
              </a:ext>
            </a:extLst>
          </p:cNvPr>
          <p:cNvGrpSpPr/>
          <p:nvPr/>
        </p:nvGrpSpPr>
        <p:grpSpPr>
          <a:xfrm>
            <a:off x="377825" y="3457662"/>
            <a:ext cx="6110287" cy="1235693"/>
            <a:chOff x="377825" y="3279862"/>
            <a:chExt cx="6110287" cy="1235693"/>
          </a:xfrm>
        </p:grpSpPr>
        <p:sp>
          <p:nvSpPr>
            <p:cNvPr id="130" name="사각형: 둥근 모서리 129">
              <a:extLst>
                <a:ext uri="{FF2B5EF4-FFF2-40B4-BE49-F238E27FC236}">
                  <a16:creationId xmlns:a16="http://schemas.microsoft.com/office/drawing/2014/main" id="{6FA74F25-F311-4A57-85DF-F559C399692D}"/>
                </a:ext>
              </a:extLst>
            </p:cNvPr>
            <p:cNvSpPr/>
            <p:nvPr/>
          </p:nvSpPr>
          <p:spPr>
            <a:xfrm>
              <a:off x="377825" y="3279862"/>
              <a:ext cx="1003300" cy="576000"/>
            </a:xfrm>
            <a:prstGeom prst="roundRect">
              <a:avLst>
                <a:gd name="adj" fmla="val 8975"/>
              </a:avLst>
            </a:prstGeom>
            <a:solidFill>
              <a:srgbClr val="F9E7E7"/>
            </a:solidFill>
            <a:ln w="15875">
              <a:solidFill>
                <a:srgbClr val="C0000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/>
              <a:r>
                <a:rPr lang="ko-KR" altLang="en-US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개요</a:t>
              </a:r>
              <a:r>
                <a:rPr lang="en-US" altLang="ko-KR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</a:t>
              </a:r>
              <a:endParaRPr lang="ko-KR" altLang="en-US" sz="13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E1A9E82F-507A-4659-AF2D-DB2309EDE371}"/>
                </a:ext>
              </a:extLst>
            </p:cNvPr>
            <p:cNvSpPr/>
            <p:nvPr/>
          </p:nvSpPr>
          <p:spPr>
            <a:xfrm>
              <a:off x="1536700" y="3279862"/>
              <a:ext cx="4951412" cy="57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자동차 회사의 </a:t>
              </a:r>
              <a:r>
                <a: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직영 정비사업소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에서 소비자가 최근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(1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년 이내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)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체험한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AS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서비스를 예약부터 출고까지 단계별로 정리하여 제시</a:t>
              </a:r>
            </a:p>
          </p:txBody>
        </p:sp>
        <p:sp>
          <p:nvSpPr>
            <p:cNvPr id="132" name="사각형: 둥근 모서리 131">
              <a:extLst>
                <a:ext uri="{FF2B5EF4-FFF2-40B4-BE49-F238E27FC236}">
                  <a16:creationId xmlns:a16="http://schemas.microsoft.com/office/drawing/2014/main" id="{856AEFE0-6AF9-4B76-9C45-2D4957F6E15F}"/>
                </a:ext>
              </a:extLst>
            </p:cNvPr>
            <p:cNvSpPr/>
            <p:nvPr/>
          </p:nvSpPr>
          <p:spPr>
            <a:xfrm>
              <a:off x="377825" y="3939555"/>
              <a:ext cx="1003300" cy="576000"/>
            </a:xfrm>
            <a:prstGeom prst="roundRect">
              <a:avLst>
                <a:gd name="adj" fmla="val 8975"/>
              </a:avLst>
            </a:prstGeom>
            <a:solidFill>
              <a:srgbClr val="F9E7E7"/>
            </a:solidFill>
            <a:ln w="15875">
              <a:solidFill>
                <a:srgbClr val="C0000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r>
                <a:rPr lang="ko-KR" altLang="en-US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분석</a:t>
              </a:r>
              <a:endParaRPr lang="en-US" altLang="ko-KR" sz="13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  <a:p>
              <a:pPr algn="ctr" defTabSz="685800"/>
              <a:r>
                <a:rPr lang="ko-KR" altLang="en-US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데이터</a:t>
              </a:r>
            </a:p>
          </p:txBody>
        </p:sp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id="{AB4F19A7-9F7F-4F54-A005-7076DB0C34D6}"/>
                </a:ext>
              </a:extLst>
            </p:cNvPr>
            <p:cNvSpPr/>
            <p:nvPr/>
          </p:nvSpPr>
          <p:spPr>
            <a:xfrm>
              <a:off x="1536700" y="3939555"/>
              <a:ext cx="4951412" cy="57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-  </a:t>
              </a:r>
              <a:r>
                <a: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응답 대상 </a:t>
              </a:r>
              <a:r>
                <a:rPr lang="en-US" altLang="ko-KR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: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최근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(1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년 이내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)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직영사업소에서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AS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를 받은 소비자</a:t>
              </a:r>
            </a:p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-  </a:t>
              </a:r>
              <a:r>
                <a: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총 사례 수 </a:t>
              </a:r>
              <a:r>
                <a:rPr lang="en-US" altLang="ko-KR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: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8,921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명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(</a:t>
              </a:r>
              <a:r>
                <a:rPr lang="ko-KR" altLang="en-US" sz="1200" kern="100" spc="-7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국산차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보유자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2,151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명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, </a:t>
              </a:r>
              <a:r>
                <a:rPr lang="ko-KR" altLang="en-US" sz="1200" kern="100" spc="-7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수입차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보유자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6,770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명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)</a:t>
              </a:r>
              <a:endPara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7C7CC2FA-8F8F-48C5-B14A-E4E6FAE1D366}"/>
              </a:ext>
            </a:extLst>
          </p:cNvPr>
          <p:cNvGrpSpPr/>
          <p:nvPr/>
        </p:nvGrpSpPr>
        <p:grpSpPr>
          <a:xfrm>
            <a:off x="370114" y="5344437"/>
            <a:ext cx="6117771" cy="261610"/>
            <a:chOff x="370114" y="5344437"/>
            <a:chExt cx="6117771" cy="261610"/>
          </a:xfrm>
        </p:grpSpPr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E589C96A-6039-4FBE-853D-0566EC7D12A9}"/>
                </a:ext>
              </a:extLst>
            </p:cNvPr>
            <p:cNvGrpSpPr/>
            <p:nvPr/>
          </p:nvGrpSpPr>
          <p:grpSpPr>
            <a:xfrm>
              <a:off x="370114" y="5344437"/>
              <a:ext cx="1368960" cy="261610"/>
              <a:chOff x="629879" y="5490424"/>
              <a:chExt cx="1274322" cy="261610"/>
            </a:xfrm>
          </p:grpSpPr>
          <p:sp>
            <p:nvSpPr>
              <p:cNvPr id="151" name="사각형: 둥근 모서리 150">
                <a:extLst>
                  <a:ext uri="{FF2B5EF4-FFF2-40B4-BE49-F238E27FC236}">
                    <a16:creationId xmlns:a16="http://schemas.microsoft.com/office/drawing/2014/main" id="{C4843416-BCD5-4ABA-844E-FA2F0C2E6211}"/>
                  </a:ext>
                </a:extLst>
              </p:cNvPr>
              <p:cNvSpPr/>
              <p:nvPr/>
            </p:nvSpPr>
            <p:spPr>
              <a:xfrm>
                <a:off x="689461" y="5490424"/>
                <a:ext cx="1155160" cy="2616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PROCESS</a:t>
                </a:r>
                <a:endPara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2" name="직선 연결선 151">
                <a:extLst>
                  <a:ext uri="{FF2B5EF4-FFF2-40B4-BE49-F238E27FC236}">
                    <a16:creationId xmlns:a16="http://schemas.microsoft.com/office/drawing/2014/main" id="{C6FA2331-721F-4B5C-A04C-66E105A2AB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9879" y="5752034"/>
                <a:ext cx="1274322" cy="0"/>
              </a:xfrm>
              <a:prstGeom prst="line">
                <a:avLst/>
              </a:prstGeom>
              <a:ln w="2540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6" name="그룹 145">
              <a:extLst>
                <a:ext uri="{FF2B5EF4-FFF2-40B4-BE49-F238E27FC236}">
                  <a16:creationId xmlns:a16="http://schemas.microsoft.com/office/drawing/2014/main" id="{828DE6AA-E060-447C-9AF3-C51665F25A80}"/>
                </a:ext>
              </a:extLst>
            </p:cNvPr>
            <p:cNvGrpSpPr/>
            <p:nvPr/>
          </p:nvGrpSpPr>
          <p:grpSpPr>
            <a:xfrm>
              <a:off x="1840560" y="5344437"/>
              <a:ext cx="1615753" cy="261610"/>
              <a:chOff x="2460339" y="5490424"/>
              <a:chExt cx="1354279" cy="261610"/>
            </a:xfrm>
          </p:grpSpPr>
          <p:sp>
            <p:nvSpPr>
              <p:cNvPr id="149" name="사각형: 둥근 모서리 148">
                <a:extLst>
                  <a:ext uri="{FF2B5EF4-FFF2-40B4-BE49-F238E27FC236}">
                    <a16:creationId xmlns:a16="http://schemas.microsoft.com/office/drawing/2014/main" id="{BB3841F1-9FB8-4867-8C66-6CA12D50966A}"/>
                  </a:ext>
                </a:extLst>
              </p:cNvPr>
              <p:cNvSpPr/>
              <p:nvPr/>
            </p:nvSpPr>
            <p:spPr>
              <a:xfrm>
                <a:off x="2460339" y="5490424"/>
                <a:ext cx="1354279" cy="2616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조사</a:t>
                </a:r>
                <a:r>
                  <a:rPr lang="en-US" altLang="ko-KR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 </a:t>
                </a:r>
                <a:r>
                  <a:rPr lang="ko-KR" altLang="en-US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내용</a:t>
                </a:r>
              </a:p>
            </p:txBody>
          </p:sp>
          <p:cxnSp>
            <p:nvCxnSpPr>
              <p:cNvPr id="150" name="직선 연결선 149">
                <a:extLst>
                  <a:ext uri="{FF2B5EF4-FFF2-40B4-BE49-F238E27FC236}">
                    <a16:creationId xmlns:a16="http://schemas.microsoft.com/office/drawing/2014/main" id="{A815D1AD-49BB-4408-BEB5-9CBCFFD2B016}"/>
                  </a:ext>
                </a:extLst>
              </p:cNvPr>
              <p:cNvCxnSpPr/>
              <p:nvPr/>
            </p:nvCxnSpPr>
            <p:spPr>
              <a:xfrm>
                <a:off x="2500317" y="5752034"/>
                <a:ext cx="1274322" cy="0"/>
              </a:xfrm>
              <a:prstGeom prst="line">
                <a:avLst/>
              </a:prstGeom>
              <a:ln w="2540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7" name="사각형: 둥근 모서리 146">
              <a:extLst>
                <a:ext uri="{FF2B5EF4-FFF2-40B4-BE49-F238E27FC236}">
                  <a16:creationId xmlns:a16="http://schemas.microsoft.com/office/drawing/2014/main" id="{537AE857-90FB-495A-8E5D-7AEF55B2D905}"/>
                </a:ext>
              </a:extLst>
            </p:cNvPr>
            <p:cNvSpPr/>
            <p:nvPr/>
          </p:nvSpPr>
          <p:spPr>
            <a:xfrm>
              <a:off x="3815202" y="5344437"/>
              <a:ext cx="2415282" cy="26161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EXPERIENCES</a:t>
              </a:r>
              <a:endPara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48" name="직선 연결선 147">
              <a:extLst>
                <a:ext uri="{FF2B5EF4-FFF2-40B4-BE49-F238E27FC236}">
                  <a16:creationId xmlns:a16="http://schemas.microsoft.com/office/drawing/2014/main" id="{7A6A1D12-D3AC-4A0B-84FC-47E24D133CF9}"/>
                </a:ext>
              </a:extLst>
            </p:cNvPr>
            <p:cNvCxnSpPr/>
            <p:nvPr/>
          </p:nvCxnSpPr>
          <p:spPr>
            <a:xfrm>
              <a:off x="3557797" y="5606047"/>
              <a:ext cx="2930088" cy="0"/>
            </a:xfrm>
            <a:prstGeom prst="line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D3D3AD4F-7D5B-4BDC-B0A1-49F0E3338D2B}"/>
              </a:ext>
            </a:extLst>
          </p:cNvPr>
          <p:cNvSpPr/>
          <p:nvPr/>
        </p:nvSpPr>
        <p:spPr>
          <a:xfrm>
            <a:off x="5395009" y="969022"/>
            <a:ext cx="1225080" cy="258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685800" fontAlgn="base">
              <a:lnSpc>
                <a:spcPct val="107000"/>
              </a:lnSpc>
            </a:pP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Vol.2 [Feb. 9. 2023]</a:t>
            </a:r>
            <a:endParaRPr lang="ko-KR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1A8AFA0-B0C7-447E-9C1E-D7C93A15C007}"/>
              </a:ext>
            </a:extLst>
          </p:cNvPr>
          <p:cNvSpPr/>
          <p:nvPr/>
        </p:nvSpPr>
        <p:spPr>
          <a:xfrm>
            <a:off x="377824" y="1537716"/>
            <a:ext cx="6117772" cy="1274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just" defTabSz="6858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자동차 리서치 전문기업 </a:t>
            </a:r>
            <a:r>
              <a:rPr lang="en-US" altLang="ko-KR" sz="1050" b="1" u="sng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Consumer Insight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 소비자 경험을 </a:t>
            </a:r>
            <a:r>
              <a:rPr lang="ko-KR" altLang="ko-KR" sz="1050" kern="100" spc="-10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정량화한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050" b="1" u="sng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‘Automotive Consumer Experiences’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를 시작합니다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‘2022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자동차 기획조사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’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에서 얻은 소비자 체험 정보를 자동차 산업 관계자와 공유하는 프로젝트입니다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관련 산업의 발전과 소비자 만족도 향상을 위해 개선이 필요한 주제를 선택하고 해당 데이터를 분석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제공할 예정입니다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첫번째 주제는 </a:t>
            </a:r>
            <a:r>
              <a:rPr lang="ko-KR" altLang="ko-KR" sz="1050" b="1" u="sng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소비자가 체험한 </a:t>
            </a:r>
            <a:r>
              <a:rPr lang="en-US" altLang="ko-KR" sz="1050" b="1" u="sng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AS </a:t>
            </a:r>
            <a:r>
              <a:rPr lang="ko-KR" altLang="ko-KR" sz="1050" b="1" u="sng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서비스 프로세스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입니다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b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많은 관심과 편달 바랍니다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050" kern="100" spc="-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003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EC352969-115A-4862-BE07-8B55EC06F509}"/>
              </a:ext>
            </a:extLst>
          </p:cNvPr>
          <p:cNvSpPr/>
          <p:nvPr/>
        </p:nvSpPr>
        <p:spPr>
          <a:xfrm>
            <a:off x="485032" y="1674300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1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23DF27BE-35C6-4183-96B4-795E8CC56C0B}"/>
              </a:ext>
            </a:extLst>
          </p:cNvPr>
          <p:cNvSpPr/>
          <p:nvPr/>
        </p:nvSpPr>
        <p:spPr>
          <a:xfrm>
            <a:off x="484347" y="2354837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 5] </a:t>
            </a:r>
            <a:r>
              <a:rPr lang="ko-KR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정비서비스 예약 후 입고까지 대기 기간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 (</a:t>
            </a:r>
            <a:r>
              <a:rPr lang="ko-KR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짧은 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)</a:t>
            </a:r>
            <a:endParaRPr lang="ko-KR" altLang="ko-KR" sz="1200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60C9D83A-0C7E-474D-98EC-F8267E3C1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705094"/>
              </p:ext>
            </p:extLst>
          </p:nvPr>
        </p:nvGraphicFramePr>
        <p:xfrm>
          <a:off x="571501" y="2632210"/>
          <a:ext cx="5727700" cy="514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925">
                  <a:extLst>
                    <a:ext uri="{9D8B030D-6E8A-4147-A177-3AD203B41FA5}">
                      <a16:colId xmlns:a16="http://schemas.microsoft.com/office/drawing/2014/main" val="375294787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2160277957"/>
                    </a:ext>
                  </a:extLst>
                </a:gridCol>
                <a:gridCol w="569421">
                  <a:extLst>
                    <a:ext uri="{9D8B030D-6E8A-4147-A177-3AD203B41FA5}">
                      <a16:colId xmlns:a16="http://schemas.microsoft.com/office/drawing/2014/main" val="577226620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124618064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Rank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Brand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(N)</a:t>
                      </a:r>
                      <a:endParaRPr lang="ko-KR" altLang="en-US" sz="1000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대기 기간</a:t>
                      </a: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일</a:t>
                      </a: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1091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Ssangyong</a:t>
                      </a:r>
                      <a:endParaRPr lang="en-US" sz="1100" b="0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(326)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97285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Volvo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(258)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071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GM Korea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(146)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955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Jeep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(186)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9626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Lexus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(288)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39312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Tesla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(100)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3713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Nissan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(115)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7935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Audi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(464)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237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Cadillac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10.0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69004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Lincoln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(94)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4853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MINI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(189)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11.0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5076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Volkswagen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(541)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79314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Mercedes-Benz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(1,240)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159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Peugeot</a:t>
                      </a: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(129)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036383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평균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(7,581)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465469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(1,264)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12.0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805231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(6,307)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051553"/>
                  </a:ext>
                </a:extLst>
              </a:tr>
            </a:tbl>
          </a:graphicData>
        </a:graphic>
      </p:graphicFrame>
      <p:sp>
        <p:nvSpPr>
          <p:cNvPr id="15" name="직사각형 14">
            <a:extLst>
              <a:ext uri="{FF2B5EF4-FFF2-40B4-BE49-F238E27FC236}">
                <a16:creationId xmlns:a16="http://schemas.microsoft.com/office/drawing/2014/main" id="{88F3D9C1-6FEE-495E-A2F8-E6126ECAD2DA}"/>
              </a:ext>
            </a:extLst>
          </p:cNvPr>
          <p:cNvSpPr/>
          <p:nvPr/>
        </p:nvSpPr>
        <p:spPr>
          <a:xfrm>
            <a:off x="377825" y="927100"/>
            <a:ext cx="6110288" cy="396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975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입고</a:t>
            </a:r>
            <a:r>
              <a:rPr lang="en-US" altLang="ko-KR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상담 </a:t>
            </a:r>
            <a:r>
              <a:rPr lang="ko-KR" altLang="ko-KR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과정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48B8126-D072-4D82-8719-203597E93AD2}"/>
              </a:ext>
            </a:extLst>
          </p:cNvPr>
          <p:cNvSpPr/>
          <p:nvPr/>
        </p:nvSpPr>
        <p:spPr>
          <a:xfrm>
            <a:off x="692695" y="1614492"/>
            <a:ext cx="5616029" cy="57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ko-KR" sz="1300" b="1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예약후</a:t>
            </a:r>
            <a:r>
              <a:rPr lang="ko-KR" altLang="ko-KR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입고까지 대기 </a:t>
            </a:r>
            <a:r>
              <a:rPr lang="ko-KR" altLang="ko-KR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기간은 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평균 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11.9</a:t>
            </a:r>
            <a:r>
              <a:rPr lang="ko-KR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일</a:t>
            </a:r>
            <a:endParaRPr lang="en-US" altLang="ko-KR" sz="1300" b="1" u="sng" kern="100" spc="-70" dirty="0">
              <a:ln>
                <a:solidFill>
                  <a:prstClr val="white">
                    <a:alpha val="0"/>
                  </a:prstClr>
                </a:solidFill>
              </a:ln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대기 기간이 짧은 사업소는 쌍용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(2.9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일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이고 그 다음은 볼보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(6.2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일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임</a:t>
            </a:r>
            <a:endParaRPr lang="ko-KR" altLang="en-US" sz="13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13060027-E48E-4587-9D99-82D022C4FB7D}"/>
              </a:ext>
            </a:extLst>
          </p:cNvPr>
          <p:cNvSpPr/>
          <p:nvPr/>
        </p:nvSpPr>
        <p:spPr>
          <a:xfrm>
            <a:off x="451736" y="927100"/>
            <a:ext cx="411906" cy="3960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txBody>
          <a:bodyPr vert="horz" wrap="square" lIns="0" tIns="36000" rIns="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ctr">
              <a:defRPr/>
            </a:pPr>
            <a:r>
              <a:rPr lang="en-US" altLang="ko-KR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latin typeface="+mn-ea"/>
              </a:rPr>
              <a:t>02</a:t>
            </a:r>
            <a:endParaRPr lang="ko-KR" altLang="en-US" b="1" kern="0" spc="-30" dirty="0">
              <a:ln>
                <a:solidFill>
                  <a:srgbClr val="4472C4">
                    <a:alpha val="0"/>
                  </a:srgbClr>
                </a:solidFill>
              </a:ln>
              <a:solidFill>
                <a:prstClr val="whit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3697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>
            <a:extLst>
              <a:ext uri="{FF2B5EF4-FFF2-40B4-BE49-F238E27FC236}">
                <a16:creationId xmlns:a16="http://schemas.microsoft.com/office/drawing/2014/main" id="{23DF27BE-35C6-4183-96B4-795E8CC56C0B}"/>
              </a:ext>
            </a:extLst>
          </p:cNvPr>
          <p:cNvSpPr/>
          <p:nvPr/>
        </p:nvSpPr>
        <p:spPr>
          <a:xfrm>
            <a:off x="484347" y="1850781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 6] 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입고 전 사전 상담을 위한 대기 시간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짧은 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)</a:t>
            </a:r>
            <a:endParaRPr lang="ko-KR" altLang="ko-KR" sz="1200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60C9D83A-0C7E-474D-98EC-F8267E3C1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296540"/>
              </p:ext>
            </p:extLst>
          </p:nvPr>
        </p:nvGraphicFramePr>
        <p:xfrm>
          <a:off x="571501" y="2128154"/>
          <a:ext cx="5727700" cy="514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925">
                  <a:extLst>
                    <a:ext uri="{9D8B030D-6E8A-4147-A177-3AD203B41FA5}">
                      <a16:colId xmlns:a16="http://schemas.microsoft.com/office/drawing/2014/main" val="375294787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2160277957"/>
                    </a:ext>
                  </a:extLst>
                </a:gridCol>
                <a:gridCol w="569421">
                  <a:extLst>
                    <a:ext uri="{9D8B030D-6E8A-4147-A177-3AD203B41FA5}">
                      <a16:colId xmlns:a16="http://schemas.microsoft.com/office/drawing/2014/main" val="577226620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124618064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Rank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Brand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(N)</a:t>
                      </a:r>
                      <a:endParaRPr lang="ko-KR" altLang="en-US" sz="1000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대기 시간</a:t>
                      </a: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분</a:t>
                      </a: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1091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Lexus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(260)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97285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Toyota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(287)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071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Volvo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(200)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955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Honda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(236)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9626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Lincoln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(76)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39312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Ford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(189)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3713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Jeep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(140)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7935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Nissan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(99)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237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Tesla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(51)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69004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Peugeot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(96)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4853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Audi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(322)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5076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Infiniti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(48)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79314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Volkswagen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(410)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159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Porsche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(44)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036383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평균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전체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(5,672)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805231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(1,383)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12.2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051553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(4,289)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566759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B48B8126-D072-4D82-8719-203597E93AD2}"/>
              </a:ext>
            </a:extLst>
          </p:cNvPr>
          <p:cNvSpPr/>
          <p:nvPr/>
        </p:nvSpPr>
        <p:spPr>
          <a:xfrm>
            <a:off x="692695" y="1110436"/>
            <a:ext cx="5616029" cy="57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사업소 방문 후에 사전 상담을 위한 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대기시간은 평균 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10.5</a:t>
            </a:r>
            <a: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분</a:t>
            </a:r>
            <a:endParaRPr lang="en-US" altLang="ko-KR" sz="1300" b="1" u="sng" kern="100" spc="-70" dirty="0">
              <a:ln>
                <a:solidFill>
                  <a:prstClr val="white">
                    <a:alpha val="0"/>
                  </a:prstClr>
                </a:solidFill>
              </a:ln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사전 상담 대기시간이 짧은 사업소는 렉서스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(6.1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분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와 </a:t>
            </a:r>
            <a:r>
              <a:rPr lang="ko-KR" altLang="en-US" sz="1200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토요타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(6.5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분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임</a:t>
            </a:r>
            <a:endParaRPr lang="ko-KR" altLang="en-US" sz="13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F1720C1-9C1F-439C-A014-EDDBA1899707}"/>
              </a:ext>
            </a:extLst>
          </p:cNvPr>
          <p:cNvSpPr/>
          <p:nvPr/>
        </p:nvSpPr>
        <p:spPr>
          <a:xfrm>
            <a:off x="485032" y="1162597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2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780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A37F45C9-A68A-4937-AAD9-5B33E5454F21}"/>
              </a:ext>
            </a:extLst>
          </p:cNvPr>
          <p:cNvSpPr/>
          <p:nvPr/>
        </p:nvSpPr>
        <p:spPr>
          <a:xfrm>
            <a:off x="485032" y="1162597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3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23DF27BE-35C6-4183-96B4-795E8CC56C0B}"/>
              </a:ext>
            </a:extLst>
          </p:cNvPr>
          <p:cNvSpPr/>
          <p:nvPr/>
        </p:nvSpPr>
        <p:spPr>
          <a:xfrm>
            <a:off x="484347" y="2273784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 7] 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핵심내용 설명 </a:t>
            </a:r>
            <a:r>
              <a:rPr lang="ko-KR" altLang="en-US" sz="12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누락률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낮은 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)</a:t>
            </a:r>
            <a:endParaRPr lang="ko-KR" altLang="ko-KR" sz="1200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60C9D83A-0C7E-474D-98EC-F8267E3C1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244842"/>
              </p:ext>
            </p:extLst>
          </p:nvPr>
        </p:nvGraphicFramePr>
        <p:xfrm>
          <a:off x="571501" y="2551157"/>
          <a:ext cx="5753099" cy="471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034">
                  <a:extLst>
                    <a:ext uri="{9D8B030D-6E8A-4147-A177-3AD203B41FA5}">
                      <a16:colId xmlns:a16="http://schemas.microsoft.com/office/drawing/2014/main" val="375294787"/>
                    </a:ext>
                  </a:extLst>
                </a:gridCol>
                <a:gridCol w="1255490">
                  <a:extLst>
                    <a:ext uri="{9D8B030D-6E8A-4147-A177-3AD203B41FA5}">
                      <a16:colId xmlns:a16="http://schemas.microsoft.com/office/drawing/2014/main" val="2160277957"/>
                    </a:ext>
                  </a:extLst>
                </a:gridCol>
                <a:gridCol w="408034">
                  <a:extLst>
                    <a:ext uri="{9D8B030D-6E8A-4147-A177-3AD203B41FA5}">
                      <a16:colId xmlns:a16="http://schemas.microsoft.com/office/drawing/2014/main" val="577226620"/>
                    </a:ext>
                  </a:extLst>
                </a:gridCol>
                <a:gridCol w="738669">
                  <a:extLst>
                    <a:ext uri="{9D8B030D-6E8A-4147-A177-3AD203B41FA5}">
                      <a16:colId xmlns:a16="http://schemas.microsoft.com/office/drawing/2014/main" val="1246180645"/>
                    </a:ext>
                  </a:extLst>
                </a:gridCol>
                <a:gridCol w="738669">
                  <a:extLst>
                    <a:ext uri="{9D8B030D-6E8A-4147-A177-3AD203B41FA5}">
                      <a16:colId xmlns:a16="http://schemas.microsoft.com/office/drawing/2014/main" val="1863698497"/>
                    </a:ext>
                  </a:extLst>
                </a:gridCol>
                <a:gridCol w="738669">
                  <a:extLst>
                    <a:ext uri="{9D8B030D-6E8A-4147-A177-3AD203B41FA5}">
                      <a16:colId xmlns:a16="http://schemas.microsoft.com/office/drawing/2014/main" val="912752088"/>
                    </a:ext>
                  </a:extLst>
                </a:gridCol>
                <a:gridCol w="738669">
                  <a:extLst>
                    <a:ext uri="{9D8B030D-6E8A-4147-A177-3AD203B41FA5}">
                      <a16:colId xmlns:a16="http://schemas.microsoft.com/office/drawing/2014/main" val="2695862901"/>
                    </a:ext>
                  </a:extLst>
                </a:gridCol>
                <a:gridCol w="726865">
                  <a:extLst>
                    <a:ext uri="{9D8B030D-6E8A-4147-A177-3AD203B41FA5}">
                      <a16:colId xmlns:a16="http://schemas.microsoft.com/office/drawing/2014/main" val="3796308570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Rank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Brand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(N)</a:t>
                      </a:r>
                      <a:endParaRPr lang="ko-KR" altLang="en-US" sz="1000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문제 원인</a:t>
                      </a:r>
                      <a:b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ko-KR" sz="95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95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문제 해결책</a:t>
                      </a:r>
                      <a:b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ko-KR" sz="95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95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b)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예상 시간</a:t>
                      </a:r>
                      <a:b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ko-KR" sz="95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95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예상 비용</a:t>
                      </a:r>
                      <a:b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ko-KR" sz="95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95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누락률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평균</a:t>
                      </a:r>
                      <a:b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ko-KR" sz="95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ko-KR" sz="950" b="0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a+b+c+d</a:t>
                      </a:r>
                      <a:r>
                        <a:rPr lang="en-US" altLang="ko-KR" sz="95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)/4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1091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Volvo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(267)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50.4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53.2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35.7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36.4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97285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Ssangyong</a:t>
                      </a:r>
                      <a:endParaRPr lang="en-US" sz="1100" b="0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(764)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45.4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48.1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19.7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33.5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36.7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071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Renault Korea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(221)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48.7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47.8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22.9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37.4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39.2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955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Ford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(265)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49.2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52.8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40.2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39.4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9626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Jaguar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(48)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47.4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44.2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20.8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49.2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40.4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39312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Volkswagen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(569)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58.1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59.4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12.7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34.9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41.3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3713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Nissan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(119)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56.4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61.1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40.9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42.5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7935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Mercedes-Benz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(1,306)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53.7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54.9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47.5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42.9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237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Peugeot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(137)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58.8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53.5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20.7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39.5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43.1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69004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Honda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(279)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59.5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62.2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13.4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37.6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43.2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4853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Lincoln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(100)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55.3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58.5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48.4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43.3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5076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Tesla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(103)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47.8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39.9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21.4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64.5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43.4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036383"/>
                  </a:ext>
                </a:extLst>
              </a:tr>
              <a:tr h="288000">
                <a:tc rowSpan="3"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평균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전체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(8,623)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55.8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57.6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17.2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45.5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44.0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805231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(2,073)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50.9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53.4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23.4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45.1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43.2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051553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(6,550)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57.4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59.0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15.3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45.6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44.3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566759"/>
                  </a:ext>
                </a:extLst>
              </a:tr>
            </a:tbl>
          </a:graphicData>
        </a:graphic>
      </p:graphicFrame>
      <p:sp>
        <p:nvSpPr>
          <p:cNvPr id="28" name="직사각형 27">
            <a:extLst>
              <a:ext uri="{FF2B5EF4-FFF2-40B4-BE49-F238E27FC236}">
                <a16:creationId xmlns:a16="http://schemas.microsoft.com/office/drawing/2014/main" id="{B48B8126-D072-4D82-8719-203597E93AD2}"/>
              </a:ext>
            </a:extLst>
          </p:cNvPr>
          <p:cNvSpPr/>
          <p:nvPr/>
        </p:nvSpPr>
        <p:spPr>
          <a:xfrm>
            <a:off x="692695" y="1110436"/>
            <a:ext cx="5616029" cy="1046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사전 상담 시 핵심내용 설명 </a:t>
            </a:r>
            <a:r>
              <a:rPr lang="ko-KR" altLang="en-US" sz="1300" b="1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누락률은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 평균 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44.0%</a:t>
            </a:r>
          </a:p>
          <a:p>
            <a:pPr>
              <a:lnSpc>
                <a:spcPct val="130000"/>
              </a:lnSpc>
            </a:pP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예상시간 설명 </a:t>
            </a:r>
            <a:r>
              <a:rPr lang="ko-KR" altLang="en-US" sz="1200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누락률은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17%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로 낮지만 문제 원인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/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해결책에 대한 설명 누락은 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50%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를 상회</a:t>
            </a:r>
          </a:p>
          <a:p>
            <a:pPr>
              <a:lnSpc>
                <a:spcPct val="130000"/>
              </a:lnSpc>
            </a:pP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설명 </a:t>
            </a:r>
            <a:r>
              <a:rPr lang="ko-KR" altLang="en-US" sz="1200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누락률이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낮은 사업소는 볼보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(36.4%)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와 쌍용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(36.7%)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임</a:t>
            </a:r>
            <a:endParaRPr lang="ko-KR" altLang="en-US" sz="13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D3AEDA-3106-48F9-8832-AD728A6E026F}"/>
              </a:ext>
            </a:extLst>
          </p:cNvPr>
          <p:cNvGrpSpPr/>
          <p:nvPr/>
        </p:nvGrpSpPr>
        <p:grpSpPr>
          <a:xfrm>
            <a:off x="548680" y="8625408"/>
            <a:ext cx="5760640" cy="826061"/>
            <a:chOff x="548680" y="8625408"/>
            <a:chExt cx="5760640" cy="826061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EB95FD20-1E2C-4F83-8365-5D5CF55E8907}"/>
                </a:ext>
              </a:extLst>
            </p:cNvPr>
            <p:cNvGrpSpPr/>
            <p:nvPr/>
          </p:nvGrpSpPr>
          <p:grpSpPr>
            <a:xfrm>
              <a:off x="548680" y="8625408"/>
              <a:ext cx="5760640" cy="823392"/>
              <a:chOff x="548680" y="8625408"/>
              <a:chExt cx="5760640" cy="823392"/>
            </a:xfrm>
          </p:grpSpPr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id="{12EFD428-E0DA-4127-87D2-338D2BEFDEBF}"/>
                  </a:ext>
                </a:extLst>
              </p:cNvPr>
              <p:cNvSpPr/>
              <p:nvPr/>
            </p:nvSpPr>
            <p:spPr>
              <a:xfrm>
                <a:off x="548680" y="8625408"/>
                <a:ext cx="5760640" cy="82339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108000" rtlCol="0" anchor="t" anchorCtr="0"/>
              <a:lstStyle/>
              <a:p>
                <a:pPr>
                  <a:spcAft>
                    <a:spcPts val="600"/>
                  </a:spcAft>
                </a:pPr>
                <a:endParaRPr lang="ko-KR" altLang="en-US" sz="1300" spc="-6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2" name="사각형: 둥근 모서리 41">
                <a:extLst>
                  <a:ext uri="{FF2B5EF4-FFF2-40B4-BE49-F238E27FC236}">
                    <a16:creationId xmlns:a16="http://schemas.microsoft.com/office/drawing/2014/main" id="{159A174C-52C2-40B9-92EE-8E4A7EB1EFA8}"/>
                  </a:ext>
                </a:extLst>
              </p:cNvPr>
              <p:cNvSpPr/>
              <p:nvPr/>
            </p:nvSpPr>
            <p:spPr>
              <a:xfrm>
                <a:off x="548680" y="8741829"/>
                <a:ext cx="771525" cy="590550"/>
              </a:xfrm>
              <a:prstGeom prst="roundRect">
                <a:avLst>
                  <a:gd name="adj" fmla="val 699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lvl="0" algn="ctr"/>
                <a:r>
                  <a:rPr lang="ko-KR" altLang="en-US" sz="1300" b="1" spc="-60" dirty="0">
                    <a:ln>
                      <a:solidFill>
                        <a:srgbClr val="4472C4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문의</a:t>
                </a:r>
                <a:r>
                  <a:rPr lang="en-US" altLang="ko-KR" sz="1300" b="1" spc="-60" dirty="0">
                    <a:ln>
                      <a:solidFill>
                        <a:srgbClr val="4472C4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/</a:t>
                </a:r>
              </a:p>
              <a:p>
                <a:pPr lvl="0" algn="ctr"/>
                <a:r>
                  <a:rPr lang="ko-KR" altLang="en-US" sz="1300" b="1" spc="-60" dirty="0">
                    <a:ln>
                      <a:solidFill>
                        <a:srgbClr val="4472C4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연락처</a:t>
                </a:r>
                <a:endParaRPr lang="ko-KR" altLang="en-US" sz="130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E957AE78-09F7-4F8B-B228-7B5A0FC4B47C}"/>
                  </a:ext>
                </a:extLst>
              </p:cNvPr>
              <p:cNvCxnSpPr/>
              <p:nvPr/>
            </p:nvCxnSpPr>
            <p:spPr>
              <a:xfrm>
                <a:off x="1329383" y="8778019"/>
                <a:ext cx="0" cy="518170"/>
              </a:xfrm>
              <a:prstGeom prst="line">
                <a:avLst/>
              </a:prstGeom>
              <a:ln w="952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A0DCFD30-8A5B-4210-99F5-8D99AD55BE48}"/>
                </a:ext>
              </a:extLst>
            </p:cNvPr>
            <p:cNvSpPr/>
            <p:nvPr/>
          </p:nvSpPr>
          <p:spPr>
            <a:xfrm>
              <a:off x="1484784" y="8697416"/>
              <a:ext cx="872902" cy="754053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lvl="0" algn="dist">
                <a:spcAft>
                  <a:spcPts val="600"/>
                </a:spcAft>
              </a:pPr>
              <a:r>
                <a:rPr lang="ko-KR" altLang="en-US" sz="11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김   현 </a:t>
              </a:r>
              <a:r>
                <a:rPr lang="ko-KR" altLang="en-US" sz="10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상무</a:t>
              </a:r>
              <a:r>
                <a:rPr lang="ko-KR" altLang="en-US" sz="100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   </a:t>
              </a:r>
              <a:endParaRPr lang="en-US" altLang="ko-KR" sz="1000" spc="-6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  <a:p>
              <a:pPr lvl="0" algn="dist">
                <a:spcAft>
                  <a:spcPts val="600"/>
                </a:spcAft>
              </a:pPr>
              <a:r>
                <a:rPr lang="ko-KR" altLang="en-US" sz="11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박 승 표 </a:t>
              </a:r>
              <a:r>
                <a:rPr lang="ko-KR" altLang="en-US" sz="10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이사</a:t>
              </a:r>
              <a:endParaRPr lang="en-US" altLang="ko-KR" sz="1000" b="1" spc="-6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  <a:p>
              <a:pPr algn="dist">
                <a:spcAft>
                  <a:spcPts val="600"/>
                </a:spcAft>
              </a:pPr>
              <a:r>
                <a:rPr lang="ko-KR" altLang="en-US" sz="11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정 동 운 </a:t>
              </a:r>
              <a:r>
                <a:rPr lang="ko-KR" altLang="en-US" sz="10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부장</a:t>
              </a:r>
              <a:endParaRPr lang="en-US" altLang="ko-KR" sz="1000" b="1" spc="-6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D9106B2A-8F21-4EB3-AA27-76D84966C949}"/>
                </a:ext>
              </a:extLst>
            </p:cNvPr>
            <p:cNvSpPr/>
            <p:nvPr/>
          </p:nvSpPr>
          <p:spPr>
            <a:xfrm>
              <a:off x="2636912" y="8697416"/>
              <a:ext cx="3592438" cy="73096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lvl="1" defTabSz="628650">
                <a:spcAft>
                  <a:spcPts val="600"/>
                </a:spcAft>
              </a:pPr>
              <a:r>
                <a:rPr lang="en-US" altLang="ko-KR" sz="105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02-6004-7665            	hyun.kim@consumerinsight.kr</a:t>
              </a:r>
            </a:p>
            <a:p>
              <a:pPr marL="0" lvl="1" defTabSz="628650">
                <a:spcAft>
                  <a:spcPts val="600"/>
                </a:spcAft>
              </a:pPr>
              <a:r>
                <a:rPr lang="en-US" altLang="ko-KR" sz="105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02-6004-7661             sammy.park@consumerinsight.kr	</a:t>
              </a:r>
            </a:p>
            <a:p>
              <a:pPr marL="0" lvl="1" defTabSz="628650">
                <a:spcAft>
                  <a:spcPts val="600"/>
                </a:spcAft>
              </a:pPr>
              <a:r>
                <a:rPr lang="en-US" altLang="ko-KR" sz="105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02-6004-7616             jungdw@consumerinsight.kr</a:t>
              </a:r>
            </a:p>
          </p:txBody>
        </p: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7D8C5D88-4C5F-4B3B-B2A1-E3B6584CC147}"/>
                </a:ext>
              </a:extLst>
            </p:cNvPr>
            <p:cNvGrpSpPr/>
            <p:nvPr/>
          </p:nvGrpSpPr>
          <p:grpSpPr>
            <a:xfrm>
              <a:off x="2451199" y="8738291"/>
              <a:ext cx="153889" cy="613553"/>
              <a:chOff x="2451199" y="8738291"/>
              <a:chExt cx="153889" cy="613553"/>
            </a:xfrm>
          </p:grpSpPr>
          <p:sp>
            <p:nvSpPr>
              <p:cNvPr id="38" name="Freeform 5">
                <a:extLst>
                  <a:ext uri="{FF2B5EF4-FFF2-40B4-BE49-F238E27FC236}">
                    <a16:creationId xmlns:a16="http://schemas.microsoft.com/office/drawing/2014/main" id="{02D73789-0365-40C7-B709-2312F2B36D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199" y="8738291"/>
                <a:ext cx="153889" cy="148276"/>
              </a:xfrm>
              <a:custGeom>
                <a:avLst/>
                <a:gdLst>
                  <a:gd name="T0" fmla="*/ 282 w 413"/>
                  <a:gd name="T1" fmla="*/ 398 h 398"/>
                  <a:gd name="T2" fmla="*/ 169 w 413"/>
                  <a:gd name="T3" fmla="*/ 351 h 398"/>
                  <a:gd name="T4" fmla="*/ 62 w 413"/>
                  <a:gd name="T5" fmla="*/ 243 h 398"/>
                  <a:gd name="T6" fmla="*/ 63 w 413"/>
                  <a:gd name="T7" fmla="*/ 19 h 398"/>
                  <a:gd name="T8" fmla="*/ 77 w 413"/>
                  <a:gd name="T9" fmla="*/ 5 h 398"/>
                  <a:gd name="T10" fmla="*/ 97 w 413"/>
                  <a:gd name="T11" fmla="*/ 5 h 398"/>
                  <a:gd name="T12" fmla="*/ 174 w 413"/>
                  <a:gd name="T13" fmla="*/ 84 h 398"/>
                  <a:gd name="T14" fmla="*/ 174 w 413"/>
                  <a:gd name="T15" fmla="*/ 104 h 398"/>
                  <a:gd name="T16" fmla="*/ 157 w 413"/>
                  <a:gd name="T17" fmla="*/ 144 h 398"/>
                  <a:gd name="T18" fmla="*/ 174 w 413"/>
                  <a:gd name="T19" fmla="*/ 185 h 398"/>
                  <a:gd name="T20" fmla="*/ 229 w 413"/>
                  <a:gd name="T21" fmla="*/ 240 h 398"/>
                  <a:gd name="T22" fmla="*/ 269 w 413"/>
                  <a:gd name="T23" fmla="*/ 257 h 398"/>
                  <a:gd name="T24" fmla="*/ 310 w 413"/>
                  <a:gd name="T25" fmla="*/ 240 h 398"/>
                  <a:gd name="T26" fmla="*/ 329 w 413"/>
                  <a:gd name="T27" fmla="*/ 240 h 398"/>
                  <a:gd name="T28" fmla="*/ 407 w 413"/>
                  <a:gd name="T29" fmla="*/ 319 h 398"/>
                  <a:gd name="T30" fmla="*/ 407 w 413"/>
                  <a:gd name="T31" fmla="*/ 339 h 398"/>
                  <a:gd name="T32" fmla="*/ 393 w 413"/>
                  <a:gd name="T33" fmla="*/ 353 h 398"/>
                  <a:gd name="T34" fmla="*/ 282 w 413"/>
                  <a:gd name="T35" fmla="*/ 398 h 398"/>
                  <a:gd name="T36" fmla="*/ 87 w 413"/>
                  <a:gd name="T37" fmla="*/ 35 h 398"/>
                  <a:gd name="T38" fmla="*/ 83 w 413"/>
                  <a:gd name="T39" fmla="*/ 39 h 398"/>
                  <a:gd name="T40" fmla="*/ 82 w 413"/>
                  <a:gd name="T41" fmla="*/ 223 h 398"/>
                  <a:gd name="T42" fmla="*/ 189 w 413"/>
                  <a:gd name="T43" fmla="*/ 332 h 398"/>
                  <a:gd name="T44" fmla="*/ 282 w 413"/>
                  <a:gd name="T45" fmla="*/ 370 h 398"/>
                  <a:gd name="T46" fmla="*/ 374 w 413"/>
                  <a:gd name="T47" fmla="*/ 333 h 398"/>
                  <a:gd name="T48" fmla="*/ 377 w 413"/>
                  <a:gd name="T49" fmla="*/ 329 h 398"/>
                  <a:gd name="T50" fmla="*/ 318 w 413"/>
                  <a:gd name="T51" fmla="*/ 269 h 398"/>
                  <a:gd name="T52" fmla="*/ 269 w 413"/>
                  <a:gd name="T53" fmla="*/ 285 h 398"/>
                  <a:gd name="T54" fmla="*/ 209 w 413"/>
                  <a:gd name="T55" fmla="*/ 260 h 398"/>
                  <a:gd name="T56" fmla="*/ 154 w 413"/>
                  <a:gd name="T57" fmla="*/ 204 h 398"/>
                  <a:gd name="T58" fmla="*/ 129 w 413"/>
                  <a:gd name="T59" fmla="*/ 144 h 398"/>
                  <a:gd name="T60" fmla="*/ 145 w 413"/>
                  <a:gd name="T61" fmla="*/ 95 h 398"/>
                  <a:gd name="T62" fmla="*/ 87 w 413"/>
                  <a:gd name="T63" fmla="*/ 3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98">
                    <a:moveTo>
                      <a:pt x="282" y="398"/>
                    </a:moveTo>
                    <a:cubicBezTo>
                      <a:pt x="239" y="398"/>
                      <a:pt x="199" y="382"/>
                      <a:pt x="169" y="351"/>
                    </a:cubicBezTo>
                    <a:cubicBezTo>
                      <a:pt x="62" y="243"/>
                      <a:pt x="62" y="243"/>
                      <a:pt x="62" y="243"/>
                    </a:cubicBezTo>
                    <a:cubicBezTo>
                      <a:pt x="0" y="181"/>
                      <a:pt x="1" y="80"/>
                      <a:pt x="63" y="1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2" y="0"/>
                      <a:pt x="91" y="0"/>
                      <a:pt x="97" y="5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80" y="89"/>
                      <a:pt x="180" y="98"/>
                      <a:pt x="174" y="104"/>
                    </a:cubicBezTo>
                    <a:cubicBezTo>
                      <a:pt x="163" y="115"/>
                      <a:pt x="157" y="129"/>
                      <a:pt x="157" y="144"/>
                    </a:cubicBezTo>
                    <a:cubicBezTo>
                      <a:pt x="157" y="159"/>
                      <a:pt x="163" y="174"/>
                      <a:pt x="174" y="185"/>
                    </a:cubicBezTo>
                    <a:cubicBezTo>
                      <a:pt x="229" y="240"/>
                      <a:pt x="229" y="240"/>
                      <a:pt x="229" y="240"/>
                    </a:cubicBezTo>
                    <a:cubicBezTo>
                      <a:pt x="239" y="251"/>
                      <a:pt x="254" y="257"/>
                      <a:pt x="269" y="257"/>
                    </a:cubicBezTo>
                    <a:cubicBezTo>
                      <a:pt x="284" y="257"/>
                      <a:pt x="299" y="251"/>
                      <a:pt x="310" y="240"/>
                    </a:cubicBezTo>
                    <a:cubicBezTo>
                      <a:pt x="315" y="235"/>
                      <a:pt x="324" y="235"/>
                      <a:pt x="329" y="240"/>
                    </a:cubicBezTo>
                    <a:cubicBezTo>
                      <a:pt x="407" y="319"/>
                      <a:pt x="407" y="319"/>
                      <a:pt x="407" y="319"/>
                    </a:cubicBezTo>
                    <a:cubicBezTo>
                      <a:pt x="413" y="325"/>
                      <a:pt x="413" y="333"/>
                      <a:pt x="407" y="339"/>
                    </a:cubicBezTo>
                    <a:cubicBezTo>
                      <a:pt x="393" y="353"/>
                      <a:pt x="393" y="353"/>
                      <a:pt x="393" y="353"/>
                    </a:cubicBezTo>
                    <a:cubicBezTo>
                      <a:pt x="363" y="382"/>
                      <a:pt x="324" y="398"/>
                      <a:pt x="282" y="398"/>
                    </a:cubicBezTo>
                    <a:close/>
                    <a:moveTo>
                      <a:pt x="87" y="35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32" y="89"/>
                      <a:pt x="31" y="172"/>
                      <a:pt x="82" y="223"/>
                    </a:cubicBezTo>
                    <a:cubicBezTo>
                      <a:pt x="189" y="332"/>
                      <a:pt x="189" y="332"/>
                      <a:pt x="189" y="332"/>
                    </a:cubicBezTo>
                    <a:cubicBezTo>
                      <a:pt x="214" y="357"/>
                      <a:pt x="247" y="370"/>
                      <a:pt x="282" y="370"/>
                    </a:cubicBezTo>
                    <a:cubicBezTo>
                      <a:pt x="316" y="370"/>
                      <a:pt x="349" y="357"/>
                      <a:pt x="374" y="333"/>
                    </a:cubicBezTo>
                    <a:cubicBezTo>
                      <a:pt x="377" y="329"/>
                      <a:pt x="377" y="329"/>
                      <a:pt x="377" y="329"/>
                    </a:cubicBezTo>
                    <a:cubicBezTo>
                      <a:pt x="318" y="269"/>
                      <a:pt x="318" y="269"/>
                      <a:pt x="318" y="269"/>
                    </a:cubicBezTo>
                    <a:cubicBezTo>
                      <a:pt x="304" y="279"/>
                      <a:pt x="287" y="285"/>
                      <a:pt x="269" y="285"/>
                    </a:cubicBezTo>
                    <a:cubicBezTo>
                      <a:pt x="246" y="285"/>
                      <a:pt x="225" y="276"/>
                      <a:pt x="209" y="260"/>
                    </a:cubicBez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38" y="188"/>
                      <a:pt x="129" y="167"/>
                      <a:pt x="129" y="144"/>
                    </a:cubicBezTo>
                    <a:cubicBezTo>
                      <a:pt x="129" y="126"/>
                      <a:pt x="135" y="109"/>
                      <a:pt x="145" y="95"/>
                    </a:cubicBezTo>
                    <a:lnTo>
                      <a:pt x="87" y="3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/>
              </a:p>
            </p:txBody>
          </p:sp>
          <p:sp>
            <p:nvSpPr>
              <p:cNvPr id="39" name="Freeform 5">
                <a:extLst>
                  <a:ext uri="{FF2B5EF4-FFF2-40B4-BE49-F238E27FC236}">
                    <a16:creationId xmlns:a16="http://schemas.microsoft.com/office/drawing/2014/main" id="{7828FCD6-3256-4C3E-9858-DB62822954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199" y="8968494"/>
                <a:ext cx="153889" cy="148276"/>
              </a:xfrm>
              <a:custGeom>
                <a:avLst/>
                <a:gdLst>
                  <a:gd name="T0" fmla="*/ 282 w 413"/>
                  <a:gd name="T1" fmla="*/ 398 h 398"/>
                  <a:gd name="T2" fmla="*/ 169 w 413"/>
                  <a:gd name="T3" fmla="*/ 351 h 398"/>
                  <a:gd name="T4" fmla="*/ 62 w 413"/>
                  <a:gd name="T5" fmla="*/ 243 h 398"/>
                  <a:gd name="T6" fmla="*/ 63 w 413"/>
                  <a:gd name="T7" fmla="*/ 19 h 398"/>
                  <a:gd name="T8" fmla="*/ 77 w 413"/>
                  <a:gd name="T9" fmla="*/ 5 h 398"/>
                  <a:gd name="T10" fmla="*/ 97 w 413"/>
                  <a:gd name="T11" fmla="*/ 5 h 398"/>
                  <a:gd name="T12" fmla="*/ 174 w 413"/>
                  <a:gd name="T13" fmla="*/ 84 h 398"/>
                  <a:gd name="T14" fmla="*/ 174 w 413"/>
                  <a:gd name="T15" fmla="*/ 104 h 398"/>
                  <a:gd name="T16" fmla="*/ 157 w 413"/>
                  <a:gd name="T17" fmla="*/ 144 h 398"/>
                  <a:gd name="T18" fmla="*/ 174 w 413"/>
                  <a:gd name="T19" fmla="*/ 185 h 398"/>
                  <a:gd name="T20" fmla="*/ 229 w 413"/>
                  <a:gd name="T21" fmla="*/ 240 h 398"/>
                  <a:gd name="T22" fmla="*/ 269 w 413"/>
                  <a:gd name="T23" fmla="*/ 257 h 398"/>
                  <a:gd name="T24" fmla="*/ 310 w 413"/>
                  <a:gd name="T25" fmla="*/ 240 h 398"/>
                  <a:gd name="T26" fmla="*/ 329 w 413"/>
                  <a:gd name="T27" fmla="*/ 240 h 398"/>
                  <a:gd name="T28" fmla="*/ 407 w 413"/>
                  <a:gd name="T29" fmla="*/ 319 h 398"/>
                  <a:gd name="T30" fmla="*/ 407 w 413"/>
                  <a:gd name="T31" fmla="*/ 339 h 398"/>
                  <a:gd name="T32" fmla="*/ 393 w 413"/>
                  <a:gd name="T33" fmla="*/ 353 h 398"/>
                  <a:gd name="T34" fmla="*/ 282 w 413"/>
                  <a:gd name="T35" fmla="*/ 398 h 398"/>
                  <a:gd name="T36" fmla="*/ 87 w 413"/>
                  <a:gd name="T37" fmla="*/ 35 h 398"/>
                  <a:gd name="T38" fmla="*/ 83 w 413"/>
                  <a:gd name="T39" fmla="*/ 39 h 398"/>
                  <a:gd name="T40" fmla="*/ 82 w 413"/>
                  <a:gd name="T41" fmla="*/ 223 h 398"/>
                  <a:gd name="T42" fmla="*/ 189 w 413"/>
                  <a:gd name="T43" fmla="*/ 332 h 398"/>
                  <a:gd name="T44" fmla="*/ 282 w 413"/>
                  <a:gd name="T45" fmla="*/ 370 h 398"/>
                  <a:gd name="T46" fmla="*/ 374 w 413"/>
                  <a:gd name="T47" fmla="*/ 333 h 398"/>
                  <a:gd name="T48" fmla="*/ 377 w 413"/>
                  <a:gd name="T49" fmla="*/ 329 h 398"/>
                  <a:gd name="T50" fmla="*/ 318 w 413"/>
                  <a:gd name="T51" fmla="*/ 269 h 398"/>
                  <a:gd name="T52" fmla="*/ 269 w 413"/>
                  <a:gd name="T53" fmla="*/ 285 h 398"/>
                  <a:gd name="T54" fmla="*/ 209 w 413"/>
                  <a:gd name="T55" fmla="*/ 260 h 398"/>
                  <a:gd name="T56" fmla="*/ 154 w 413"/>
                  <a:gd name="T57" fmla="*/ 204 h 398"/>
                  <a:gd name="T58" fmla="*/ 129 w 413"/>
                  <a:gd name="T59" fmla="*/ 144 h 398"/>
                  <a:gd name="T60" fmla="*/ 145 w 413"/>
                  <a:gd name="T61" fmla="*/ 95 h 398"/>
                  <a:gd name="T62" fmla="*/ 87 w 413"/>
                  <a:gd name="T63" fmla="*/ 3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98">
                    <a:moveTo>
                      <a:pt x="282" y="398"/>
                    </a:moveTo>
                    <a:cubicBezTo>
                      <a:pt x="239" y="398"/>
                      <a:pt x="199" y="382"/>
                      <a:pt x="169" y="351"/>
                    </a:cubicBezTo>
                    <a:cubicBezTo>
                      <a:pt x="62" y="243"/>
                      <a:pt x="62" y="243"/>
                      <a:pt x="62" y="243"/>
                    </a:cubicBezTo>
                    <a:cubicBezTo>
                      <a:pt x="0" y="181"/>
                      <a:pt x="1" y="80"/>
                      <a:pt x="63" y="1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2" y="0"/>
                      <a:pt x="91" y="0"/>
                      <a:pt x="97" y="5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80" y="89"/>
                      <a:pt x="180" y="98"/>
                      <a:pt x="174" y="104"/>
                    </a:cubicBezTo>
                    <a:cubicBezTo>
                      <a:pt x="163" y="115"/>
                      <a:pt x="157" y="129"/>
                      <a:pt x="157" y="144"/>
                    </a:cubicBezTo>
                    <a:cubicBezTo>
                      <a:pt x="157" y="159"/>
                      <a:pt x="163" y="174"/>
                      <a:pt x="174" y="185"/>
                    </a:cubicBezTo>
                    <a:cubicBezTo>
                      <a:pt x="229" y="240"/>
                      <a:pt x="229" y="240"/>
                      <a:pt x="229" y="240"/>
                    </a:cubicBezTo>
                    <a:cubicBezTo>
                      <a:pt x="239" y="251"/>
                      <a:pt x="254" y="257"/>
                      <a:pt x="269" y="257"/>
                    </a:cubicBezTo>
                    <a:cubicBezTo>
                      <a:pt x="284" y="257"/>
                      <a:pt x="299" y="251"/>
                      <a:pt x="310" y="240"/>
                    </a:cubicBezTo>
                    <a:cubicBezTo>
                      <a:pt x="315" y="235"/>
                      <a:pt x="324" y="235"/>
                      <a:pt x="329" y="240"/>
                    </a:cubicBezTo>
                    <a:cubicBezTo>
                      <a:pt x="407" y="319"/>
                      <a:pt x="407" y="319"/>
                      <a:pt x="407" y="319"/>
                    </a:cubicBezTo>
                    <a:cubicBezTo>
                      <a:pt x="413" y="325"/>
                      <a:pt x="413" y="333"/>
                      <a:pt x="407" y="339"/>
                    </a:cubicBezTo>
                    <a:cubicBezTo>
                      <a:pt x="393" y="353"/>
                      <a:pt x="393" y="353"/>
                      <a:pt x="393" y="353"/>
                    </a:cubicBezTo>
                    <a:cubicBezTo>
                      <a:pt x="363" y="382"/>
                      <a:pt x="324" y="398"/>
                      <a:pt x="282" y="398"/>
                    </a:cubicBezTo>
                    <a:close/>
                    <a:moveTo>
                      <a:pt x="87" y="35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32" y="89"/>
                      <a:pt x="31" y="172"/>
                      <a:pt x="82" y="223"/>
                    </a:cubicBezTo>
                    <a:cubicBezTo>
                      <a:pt x="189" y="332"/>
                      <a:pt x="189" y="332"/>
                      <a:pt x="189" y="332"/>
                    </a:cubicBezTo>
                    <a:cubicBezTo>
                      <a:pt x="214" y="357"/>
                      <a:pt x="247" y="370"/>
                      <a:pt x="282" y="370"/>
                    </a:cubicBezTo>
                    <a:cubicBezTo>
                      <a:pt x="316" y="370"/>
                      <a:pt x="349" y="357"/>
                      <a:pt x="374" y="333"/>
                    </a:cubicBezTo>
                    <a:cubicBezTo>
                      <a:pt x="377" y="329"/>
                      <a:pt x="377" y="329"/>
                      <a:pt x="377" y="329"/>
                    </a:cubicBezTo>
                    <a:cubicBezTo>
                      <a:pt x="318" y="269"/>
                      <a:pt x="318" y="269"/>
                      <a:pt x="318" y="269"/>
                    </a:cubicBezTo>
                    <a:cubicBezTo>
                      <a:pt x="304" y="279"/>
                      <a:pt x="287" y="285"/>
                      <a:pt x="269" y="285"/>
                    </a:cubicBezTo>
                    <a:cubicBezTo>
                      <a:pt x="246" y="285"/>
                      <a:pt x="225" y="276"/>
                      <a:pt x="209" y="260"/>
                    </a:cubicBez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38" y="188"/>
                      <a:pt x="129" y="167"/>
                      <a:pt x="129" y="144"/>
                    </a:cubicBezTo>
                    <a:cubicBezTo>
                      <a:pt x="129" y="126"/>
                      <a:pt x="135" y="109"/>
                      <a:pt x="145" y="95"/>
                    </a:cubicBezTo>
                    <a:lnTo>
                      <a:pt x="87" y="3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/>
              </a:p>
            </p:txBody>
          </p:sp>
          <p:sp>
            <p:nvSpPr>
              <p:cNvPr id="40" name="Freeform 5">
                <a:extLst>
                  <a:ext uri="{FF2B5EF4-FFF2-40B4-BE49-F238E27FC236}">
                    <a16:creationId xmlns:a16="http://schemas.microsoft.com/office/drawing/2014/main" id="{54A48844-1F55-4057-A803-A3005797EC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199" y="9203568"/>
                <a:ext cx="153889" cy="148276"/>
              </a:xfrm>
              <a:custGeom>
                <a:avLst/>
                <a:gdLst>
                  <a:gd name="T0" fmla="*/ 282 w 413"/>
                  <a:gd name="T1" fmla="*/ 398 h 398"/>
                  <a:gd name="T2" fmla="*/ 169 w 413"/>
                  <a:gd name="T3" fmla="*/ 351 h 398"/>
                  <a:gd name="T4" fmla="*/ 62 w 413"/>
                  <a:gd name="T5" fmla="*/ 243 h 398"/>
                  <a:gd name="T6" fmla="*/ 63 w 413"/>
                  <a:gd name="T7" fmla="*/ 19 h 398"/>
                  <a:gd name="T8" fmla="*/ 77 w 413"/>
                  <a:gd name="T9" fmla="*/ 5 h 398"/>
                  <a:gd name="T10" fmla="*/ 97 w 413"/>
                  <a:gd name="T11" fmla="*/ 5 h 398"/>
                  <a:gd name="T12" fmla="*/ 174 w 413"/>
                  <a:gd name="T13" fmla="*/ 84 h 398"/>
                  <a:gd name="T14" fmla="*/ 174 w 413"/>
                  <a:gd name="T15" fmla="*/ 104 h 398"/>
                  <a:gd name="T16" fmla="*/ 157 w 413"/>
                  <a:gd name="T17" fmla="*/ 144 h 398"/>
                  <a:gd name="T18" fmla="*/ 174 w 413"/>
                  <a:gd name="T19" fmla="*/ 185 h 398"/>
                  <a:gd name="T20" fmla="*/ 229 w 413"/>
                  <a:gd name="T21" fmla="*/ 240 h 398"/>
                  <a:gd name="T22" fmla="*/ 269 w 413"/>
                  <a:gd name="T23" fmla="*/ 257 h 398"/>
                  <a:gd name="T24" fmla="*/ 310 w 413"/>
                  <a:gd name="T25" fmla="*/ 240 h 398"/>
                  <a:gd name="T26" fmla="*/ 329 w 413"/>
                  <a:gd name="T27" fmla="*/ 240 h 398"/>
                  <a:gd name="T28" fmla="*/ 407 w 413"/>
                  <a:gd name="T29" fmla="*/ 319 h 398"/>
                  <a:gd name="T30" fmla="*/ 407 w 413"/>
                  <a:gd name="T31" fmla="*/ 339 h 398"/>
                  <a:gd name="T32" fmla="*/ 393 w 413"/>
                  <a:gd name="T33" fmla="*/ 353 h 398"/>
                  <a:gd name="T34" fmla="*/ 282 w 413"/>
                  <a:gd name="T35" fmla="*/ 398 h 398"/>
                  <a:gd name="T36" fmla="*/ 87 w 413"/>
                  <a:gd name="T37" fmla="*/ 35 h 398"/>
                  <a:gd name="T38" fmla="*/ 83 w 413"/>
                  <a:gd name="T39" fmla="*/ 39 h 398"/>
                  <a:gd name="T40" fmla="*/ 82 w 413"/>
                  <a:gd name="T41" fmla="*/ 223 h 398"/>
                  <a:gd name="T42" fmla="*/ 189 w 413"/>
                  <a:gd name="T43" fmla="*/ 332 h 398"/>
                  <a:gd name="T44" fmla="*/ 282 w 413"/>
                  <a:gd name="T45" fmla="*/ 370 h 398"/>
                  <a:gd name="T46" fmla="*/ 374 w 413"/>
                  <a:gd name="T47" fmla="*/ 333 h 398"/>
                  <a:gd name="T48" fmla="*/ 377 w 413"/>
                  <a:gd name="T49" fmla="*/ 329 h 398"/>
                  <a:gd name="T50" fmla="*/ 318 w 413"/>
                  <a:gd name="T51" fmla="*/ 269 h 398"/>
                  <a:gd name="T52" fmla="*/ 269 w 413"/>
                  <a:gd name="T53" fmla="*/ 285 h 398"/>
                  <a:gd name="T54" fmla="*/ 209 w 413"/>
                  <a:gd name="T55" fmla="*/ 260 h 398"/>
                  <a:gd name="T56" fmla="*/ 154 w 413"/>
                  <a:gd name="T57" fmla="*/ 204 h 398"/>
                  <a:gd name="T58" fmla="*/ 129 w 413"/>
                  <a:gd name="T59" fmla="*/ 144 h 398"/>
                  <a:gd name="T60" fmla="*/ 145 w 413"/>
                  <a:gd name="T61" fmla="*/ 95 h 398"/>
                  <a:gd name="T62" fmla="*/ 87 w 413"/>
                  <a:gd name="T63" fmla="*/ 3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98">
                    <a:moveTo>
                      <a:pt x="282" y="398"/>
                    </a:moveTo>
                    <a:cubicBezTo>
                      <a:pt x="239" y="398"/>
                      <a:pt x="199" y="382"/>
                      <a:pt x="169" y="351"/>
                    </a:cubicBezTo>
                    <a:cubicBezTo>
                      <a:pt x="62" y="243"/>
                      <a:pt x="62" y="243"/>
                      <a:pt x="62" y="243"/>
                    </a:cubicBezTo>
                    <a:cubicBezTo>
                      <a:pt x="0" y="181"/>
                      <a:pt x="1" y="80"/>
                      <a:pt x="63" y="1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2" y="0"/>
                      <a:pt x="91" y="0"/>
                      <a:pt x="97" y="5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80" y="89"/>
                      <a:pt x="180" y="98"/>
                      <a:pt x="174" y="104"/>
                    </a:cubicBezTo>
                    <a:cubicBezTo>
                      <a:pt x="163" y="115"/>
                      <a:pt x="157" y="129"/>
                      <a:pt x="157" y="144"/>
                    </a:cubicBezTo>
                    <a:cubicBezTo>
                      <a:pt x="157" y="159"/>
                      <a:pt x="163" y="174"/>
                      <a:pt x="174" y="185"/>
                    </a:cubicBezTo>
                    <a:cubicBezTo>
                      <a:pt x="229" y="240"/>
                      <a:pt x="229" y="240"/>
                      <a:pt x="229" y="240"/>
                    </a:cubicBezTo>
                    <a:cubicBezTo>
                      <a:pt x="239" y="251"/>
                      <a:pt x="254" y="257"/>
                      <a:pt x="269" y="257"/>
                    </a:cubicBezTo>
                    <a:cubicBezTo>
                      <a:pt x="284" y="257"/>
                      <a:pt x="299" y="251"/>
                      <a:pt x="310" y="240"/>
                    </a:cubicBezTo>
                    <a:cubicBezTo>
                      <a:pt x="315" y="235"/>
                      <a:pt x="324" y="235"/>
                      <a:pt x="329" y="240"/>
                    </a:cubicBezTo>
                    <a:cubicBezTo>
                      <a:pt x="407" y="319"/>
                      <a:pt x="407" y="319"/>
                      <a:pt x="407" y="319"/>
                    </a:cubicBezTo>
                    <a:cubicBezTo>
                      <a:pt x="413" y="325"/>
                      <a:pt x="413" y="333"/>
                      <a:pt x="407" y="339"/>
                    </a:cubicBezTo>
                    <a:cubicBezTo>
                      <a:pt x="393" y="353"/>
                      <a:pt x="393" y="353"/>
                      <a:pt x="393" y="353"/>
                    </a:cubicBezTo>
                    <a:cubicBezTo>
                      <a:pt x="363" y="382"/>
                      <a:pt x="324" y="398"/>
                      <a:pt x="282" y="398"/>
                    </a:cubicBezTo>
                    <a:close/>
                    <a:moveTo>
                      <a:pt x="87" y="35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32" y="89"/>
                      <a:pt x="31" y="172"/>
                      <a:pt x="82" y="223"/>
                    </a:cubicBezTo>
                    <a:cubicBezTo>
                      <a:pt x="189" y="332"/>
                      <a:pt x="189" y="332"/>
                      <a:pt x="189" y="332"/>
                    </a:cubicBezTo>
                    <a:cubicBezTo>
                      <a:pt x="214" y="357"/>
                      <a:pt x="247" y="370"/>
                      <a:pt x="282" y="370"/>
                    </a:cubicBezTo>
                    <a:cubicBezTo>
                      <a:pt x="316" y="370"/>
                      <a:pt x="349" y="357"/>
                      <a:pt x="374" y="333"/>
                    </a:cubicBezTo>
                    <a:cubicBezTo>
                      <a:pt x="377" y="329"/>
                      <a:pt x="377" y="329"/>
                      <a:pt x="377" y="329"/>
                    </a:cubicBezTo>
                    <a:cubicBezTo>
                      <a:pt x="318" y="269"/>
                      <a:pt x="318" y="269"/>
                      <a:pt x="318" y="269"/>
                    </a:cubicBezTo>
                    <a:cubicBezTo>
                      <a:pt x="304" y="279"/>
                      <a:pt x="287" y="285"/>
                      <a:pt x="269" y="285"/>
                    </a:cubicBezTo>
                    <a:cubicBezTo>
                      <a:pt x="246" y="285"/>
                      <a:pt x="225" y="276"/>
                      <a:pt x="209" y="260"/>
                    </a:cubicBez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38" y="188"/>
                      <a:pt x="129" y="167"/>
                      <a:pt x="129" y="144"/>
                    </a:cubicBezTo>
                    <a:cubicBezTo>
                      <a:pt x="129" y="126"/>
                      <a:pt x="135" y="109"/>
                      <a:pt x="145" y="95"/>
                    </a:cubicBezTo>
                    <a:lnTo>
                      <a:pt x="87" y="3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/>
              </a:p>
            </p:txBody>
          </p: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297F4847-1BC0-4597-93F6-49B838906D39}"/>
                </a:ext>
              </a:extLst>
            </p:cNvPr>
            <p:cNvGrpSpPr/>
            <p:nvPr/>
          </p:nvGrpSpPr>
          <p:grpSpPr>
            <a:xfrm>
              <a:off x="3658622" y="8760914"/>
              <a:ext cx="178044" cy="587166"/>
              <a:chOff x="3572897" y="8760914"/>
              <a:chExt cx="178044" cy="587166"/>
            </a:xfrm>
          </p:grpSpPr>
          <p:sp>
            <p:nvSpPr>
              <p:cNvPr id="35" name="Freeform 213">
                <a:extLst>
                  <a:ext uri="{FF2B5EF4-FFF2-40B4-BE49-F238E27FC236}">
                    <a16:creationId xmlns:a16="http://schemas.microsoft.com/office/drawing/2014/main" id="{89A1E00C-074E-432B-AC0B-794E8A3B38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2897" y="8760914"/>
                <a:ext cx="178044" cy="121889"/>
              </a:xfrm>
              <a:custGeom>
                <a:avLst/>
                <a:gdLst>
                  <a:gd name="T0" fmla="*/ 1120 w 1141"/>
                  <a:gd name="T1" fmla="*/ 50 h 781"/>
                  <a:gd name="T2" fmla="*/ 1125 w 1141"/>
                  <a:gd name="T3" fmla="*/ 45 h 781"/>
                  <a:gd name="T4" fmla="*/ 1120 w 1141"/>
                  <a:gd name="T5" fmla="*/ 50 h 781"/>
                  <a:gd name="T6" fmla="*/ 1025 w 1141"/>
                  <a:gd name="T7" fmla="*/ 0 h 781"/>
                  <a:gd name="T8" fmla="*/ 116 w 1141"/>
                  <a:gd name="T9" fmla="*/ 0 h 781"/>
                  <a:gd name="T10" fmla="*/ 23 w 1141"/>
                  <a:gd name="T11" fmla="*/ 48 h 781"/>
                  <a:gd name="T12" fmla="*/ 19 w 1141"/>
                  <a:gd name="T13" fmla="*/ 45 h 781"/>
                  <a:gd name="T14" fmla="*/ 22 w 1141"/>
                  <a:gd name="T15" fmla="*/ 48 h 781"/>
                  <a:gd name="T16" fmla="*/ 0 w 1141"/>
                  <a:gd name="T17" fmla="*/ 116 h 781"/>
                  <a:gd name="T18" fmla="*/ 0 w 1141"/>
                  <a:gd name="T19" fmla="*/ 665 h 781"/>
                  <a:gd name="T20" fmla="*/ 116 w 1141"/>
                  <a:gd name="T21" fmla="*/ 781 h 781"/>
                  <a:gd name="T22" fmla="*/ 1025 w 1141"/>
                  <a:gd name="T23" fmla="*/ 781 h 781"/>
                  <a:gd name="T24" fmla="*/ 1141 w 1141"/>
                  <a:gd name="T25" fmla="*/ 665 h 781"/>
                  <a:gd name="T26" fmla="*/ 1141 w 1141"/>
                  <a:gd name="T27" fmla="*/ 116 h 781"/>
                  <a:gd name="T28" fmla="*/ 1120 w 1141"/>
                  <a:gd name="T29" fmla="*/ 50 h 781"/>
                  <a:gd name="T30" fmla="*/ 1069 w 1141"/>
                  <a:gd name="T31" fmla="*/ 116 h 781"/>
                  <a:gd name="T32" fmla="*/ 1069 w 1141"/>
                  <a:gd name="T33" fmla="*/ 665 h 781"/>
                  <a:gd name="T34" fmla="*/ 1035 w 1141"/>
                  <a:gd name="T35" fmla="*/ 708 h 781"/>
                  <a:gd name="T36" fmla="*/ 722 w 1141"/>
                  <a:gd name="T37" fmla="*/ 429 h 781"/>
                  <a:gd name="T38" fmla="*/ 1066 w 1141"/>
                  <a:gd name="T39" fmla="*/ 101 h 781"/>
                  <a:gd name="T40" fmla="*/ 1069 w 1141"/>
                  <a:gd name="T41" fmla="*/ 116 h 781"/>
                  <a:gd name="T42" fmla="*/ 631 w 1141"/>
                  <a:gd name="T43" fmla="*/ 409 h 781"/>
                  <a:gd name="T44" fmla="*/ 514 w 1141"/>
                  <a:gd name="T45" fmla="*/ 409 h 781"/>
                  <a:gd name="T46" fmla="*/ 164 w 1141"/>
                  <a:gd name="T47" fmla="*/ 71 h 781"/>
                  <a:gd name="T48" fmla="*/ 981 w 1141"/>
                  <a:gd name="T49" fmla="*/ 71 h 781"/>
                  <a:gd name="T50" fmla="*/ 631 w 1141"/>
                  <a:gd name="T51" fmla="*/ 409 h 781"/>
                  <a:gd name="T52" fmla="*/ 469 w 1141"/>
                  <a:gd name="T53" fmla="*/ 472 h 781"/>
                  <a:gd name="T54" fmla="*/ 572 w 1141"/>
                  <a:gd name="T55" fmla="*/ 507 h 781"/>
                  <a:gd name="T56" fmla="*/ 669 w 1141"/>
                  <a:gd name="T57" fmla="*/ 476 h 781"/>
                  <a:gd name="T58" fmla="*/ 930 w 1141"/>
                  <a:gd name="T59" fmla="*/ 710 h 781"/>
                  <a:gd name="T60" fmla="*/ 203 w 1141"/>
                  <a:gd name="T61" fmla="*/ 710 h 781"/>
                  <a:gd name="T62" fmla="*/ 469 w 1141"/>
                  <a:gd name="T63" fmla="*/ 472 h 781"/>
                  <a:gd name="T64" fmla="*/ 417 w 1141"/>
                  <a:gd name="T65" fmla="*/ 424 h 781"/>
                  <a:gd name="T66" fmla="*/ 100 w 1141"/>
                  <a:gd name="T67" fmla="*/ 707 h 781"/>
                  <a:gd name="T68" fmla="*/ 71 w 1141"/>
                  <a:gd name="T69" fmla="*/ 665 h 781"/>
                  <a:gd name="T70" fmla="*/ 71 w 1141"/>
                  <a:gd name="T71" fmla="*/ 116 h 781"/>
                  <a:gd name="T72" fmla="*/ 75 w 1141"/>
                  <a:gd name="T73" fmla="*/ 98 h 781"/>
                  <a:gd name="T74" fmla="*/ 417 w 1141"/>
                  <a:gd name="T75" fmla="*/ 42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1" h="781">
                    <a:moveTo>
                      <a:pt x="1120" y="50"/>
                    </a:moveTo>
                    <a:cubicBezTo>
                      <a:pt x="1125" y="45"/>
                      <a:pt x="1125" y="45"/>
                      <a:pt x="1125" y="45"/>
                    </a:cubicBezTo>
                    <a:cubicBezTo>
                      <a:pt x="1123" y="47"/>
                      <a:pt x="1122" y="48"/>
                      <a:pt x="1120" y="50"/>
                    </a:cubicBezTo>
                    <a:cubicBezTo>
                      <a:pt x="1099" y="20"/>
                      <a:pt x="1064" y="0"/>
                      <a:pt x="1025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8" y="0"/>
                      <a:pt x="44" y="19"/>
                      <a:pt x="23" y="48"/>
                    </a:cubicBezTo>
                    <a:cubicBezTo>
                      <a:pt x="22" y="47"/>
                      <a:pt x="20" y="46"/>
                      <a:pt x="19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8" y="67"/>
                      <a:pt x="0" y="91"/>
                      <a:pt x="0" y="116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729"/>
                      <a:pt x="52" y="781"/>
                      <a:pt x="116" y="781"/>
                    </a:cubicBezTo>
                    <a:cubicBezTo>
                      <a:pt x="1025" y="781"/>
                      <a:pt x="1025" y="781"/>
                      <a:pt x="1025" y="781"/>
                    </a:cubicBezTo>
                    <a:cubicBezTo>
                      <a:pt x="1089" y="781"/>
                      <a:pt x="1141" y="729"/>
                      <a:pt x="1141" y="665"/>
                    </a:cubicBezTo>
                    <a:cubicBezTo>
                      <a:pt x="1141" y="116"/>
                      <a:pt x="1141" y="116"/>
                      <a:pt x="1141" y="116"/>
                    </a:cubicBezTo>
                    <a:cubicBezTo>
                      <a:pt x="1141" y="92"/>
                      <a:pt x="1133" y="69"/>
                      <a:pt x="1120" y="50"/>
                    </a:cubicBezTo>
                    <a:close/>
                    <a:moveTo>
                      <a:pt x="1069" y="116"/>
                    </a:move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86"/>
                      <a:pt x="1054" y="703"/>
                      <a:pt x="1035" y="708"/>
                    </a:cubicBezTo>
                    <a:cubicBezTo>
                      <a:pt x="722" y="429"/>
                      <a:pt x="722" y="429"/>
                      <a:pt x="722" y="429"/>
                    </a:cubicBezTo>
                    <a:cubicBezTo>
                      <a:pt x="1066" y="101"/>
                      <a:pt x="1066" y="101"/>
                      <a:pt x="1066" y="101"/>
                    </a:cubicBezTo>
                    <a:cubicBezTo>
                      <a:pt x="1068" y="106"/>
                      <a:pt x="1069" y="111"/>
                      <a:pt x="1069" y="116"/>
                    </a:cubicBezTo>
                    <a:close/>
                    <a:moveTo>
                      <a:pt x="631" y="409"/>
                    </a:moveTo>
                    <a:cubicBezTo>
                      <a:pt x="599" y="437"/>
                      <a:pt x="546" y="437"/>
                      <a:pt x="514" y="409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981" y="71"/>
                      <a:pt x="981" y="71"/>
                      <a:pt x="981" y="71"/>
                    </a:cubicBezTo>
                    <a:lnTo>
                      <a:pt x="631" y="409"/>
                    </a:lnTo>
                    <a:close/>
                    <a:moveTo>
                      <a:pt x="469" y="472"/>
                    </a:moveTo>
                    <a:cubicBezTo>
                      <a:pt x="498" y="495"/>
                      <a:pt x="534" y="507"/>
                      <a:pt x="572" y="507"/>
                    </a:cubicBezTo>
                    <a:cubicBezTo>
                      <a:pt x="608" y="507"/>
                      <a:pt x="641" y="496"/>
                      <a:pt x="669" y="476"/>
                    </a:cubicBezTo>
                    <a:cubicBezTo>
                      <a:pt x="930" y="710"/>
                      <a:pt x="930" y="710"/>
                      <a:pt x="930" y="710"/>
                    </a:cubicBezTo>
                    <a:cubicBezTo>
                      <a:pt x="203" y="710"/>
                      <a:pt x="203" y="710"/>
                      <a:pt x="203" y="710"/>
                    </a:cubicBezTo>
                    <a:lnTo>
                      <a:pt x="469" y="472"/>
                    </a:lnTo>
                    <a:close/>
                    <a:moveTo>
                      <a:pt x="417" y="424"/>
                    </a:moveTo>
                    <a:cubicBezTo>
                      <a:pt x="100" y="707"/>
                      <a:pt x="100" y="707"/>
                      <a:pt x="100" y="707"/>
                    </a:cubicBezTo>
                    <a:cubicBezTo>
                      <a:pt x="83" y="700"/>
                      <a:pt x="71" y="684"/>
                      <a:pt x="71" y="66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0"/>
                      <a:pt x="73" y="104"/>
                      <a:pt x="75" y="98"/>
                    </a:cubicBezTo>
                    <a:lnTo>
                      <a:pt x="417" y="42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dirty="0"/>
              </a:p>
            </p:txBody>
          </p:sp>
          <p:sp>
            <p:nvSpPr>
              <p:cNvPr id="36" name="Freeform 213">
                <a:extLst>
                  <a:ext uri="{FF2B5EF4-FFF2-40B4-BE49-F238E27FC236}">
                    <a16:creationId xmlns:a16="http://schemas.microsoft.com/office/drawing/2014/main" id="{8847E6A5-2457-4DFF-B122-48FCC8802A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2897" y="8991117"/>
                <a:ext cx="178044" cy="121889"/>
              </a:xfrm>
              <a:custGeom>
                <a:avLst/>
                <a:gdLst>
                  <a:gd name="T0" fmla="*/ 1120 w 1141"/>
                  <a:gd name="T1" fmla="*/ 50 h 781"/>
                  <a:gd name="T2" fmla="*/ 1125 w 1141"/>
                  <a:gd name="T3" fmla="*/ 45 h 781"/>
                  <a:gd name="T4" fmla="*/ 1120 w 1141"/>
                  <a:gd name="T5" fmla="*/ 50 h 781"/>
                  <a:gd name="T6" fmla="*/ 1025 w 1141"/>
                  <a:gd name="T7" fmla="*/ 0 h 781"/>
                  <a:gd name="T8" fmla="*/ 116 w 1141"/>
                  <a:gd name="T9" fmla="*/ 0 h 781"/>
                  <a:gd name="T10" fmla="*/ 23 w 1141"/>
                  <a:gd name="T11" fmla="*/ 48 h 781"/>
                  <a:gd name="T12" fmla="*/ 19 w 1141"/>
                  <a:gd name="T13" fmla="*/ 45 h 781"/>
                  <a:gd name="T14" fmla="*/ 22 w 1141"/>
                  <a:gd name="T15" fmla="*/ 48 h 781"/>
                  <a:gd name="T16" fmla="*/ 0 w 1141"/>
                  <a:gd name="T17" fmla="*/ 116 h 781"/>
                  <a:gd name="T18" fmla="*/ 0 w 1141"/>
                  <a:gd name="T19" fmla="*/ 665 h 781"/>
                  <a:gd name="T20" fmla="*/ 116 w 1141"/>
                  <a:gd name="T21" fmla="*/ 781 h 781"/>
                  <a:gd name="T22" fmla="*/ 1025 w 1141"/>
                  <a:gd name="T23" fmla="*/ 781 h 781"/>
                  <a:gd name="T24" fmla="*/ 1141 w 1141"/>
                  <a:gd name="T25" fmla="*/ 665 h 781"/>
                  <a:gd name="T26" fmla="*/ 1141 w 1141"/>
                  <a:gd name="T27" fmla="*/ 116 h 781"/>
                  <a:gd name="T28" fmla="*/ 1120 w 1141"/>
                  <a:gd name="T29" fmla="*/ 50 h 781"/>
                  <a:gd name="T30" fmla="*/ 1069 w 1141"/>
                  <a:gd name="T31" fmla="*/ 116 h 781"/>
                  <a:gd name="T32" fmla="*/ 1069 w 1141"/>
                  <a:gd name="T33" fmla="*/ 665 h 781"/>
                  <a:gd name="T34" fmla="*/ 1035 w 1141"/>
                  <a:gd name="T35" fmla="*/ 708 h 781"/>
                  <a:gd name="T36" fmla="*/ 722 w 1141"/>
                  <a:gd name="T37" fmla="*/ 429 h 781"/>
                  <a:gd name="T38" fmla="*/ 1066 w 1141"/>
                  <a:gd name="T39" fmla="*/ 101 h 781"/>
                  <a:gd name="T40" fmla="*/ 1069 w 1141"/>
                  <a:gd name="T41" fmla="*/ 116 h 781"/>
                  <a:gd name="T42" fmla="*/ 631 w 1141"/>
                  <a:gd name="T43" fmla="*/ 409 h 781"/>
                  <a:gd name="T44" fmla="*/ 514 w 1141"/>
                  <a:gd name="T45" fmla="*/ 409 h 781"/>
                  <a:gd name="T46" fmla="*/ 164 w 1141"/>
                  <a:gd name="T47" fmla="*/ 71 h 781"/>
                  <a:gd name="T48" fmla="*/ 981 w 1141"/>
                  <a:gd name="T49" fmla="*/ 71 h 781"/>
                  <a:gd name="T50" fmla="*/ 631 w 1141"/>
                  <a:gd name="T51" fmla="*/ 409 h 781"/>
                  <a:gd name="T52" fmla="*/ 469 w 1141"/>
                  <a:gd name="T53" fmla="*/ 472 h 781"/>
                  <a:gd name="T54" fmla="*/ 572 w 1141"/>
                  <a:gd name="T55" fmla="*/ 507 h 781"/>
                  <a:gd name="T56" fmla="*/ 669 w 1141"/>
                  <a:gd name="T57" fmla="*/ 476 h 781"/>
                  <a:gd name="T58" fmla="*/ 930 w 1141"/>
                  <a:gd name="T59" fmla="*/ 710 h 781"/>
                  <a:gd name="T60" fmla="*/ 203 w 1141"/>
                  <a:gd name="T61" fmla="*/ 710 h 781"/>
                  <a:gd name="T62" fmla="*/ 469 w 1141"/>
                  <a:gd name="T63" fmla="*/ 472 h 781"/>
                  <a:gd name="T64" fmla="*/ 417 w 1141"/>
                  <a:gd name="T65" fmla="*/ 424 h 781"/>
                  <a:gd name="T66" fmla="*/ 100 w 1141"/>
                  <a:gd name="T67" fmla="*/ 707 h 781"/>
                  <a:gd name="T68" fmla="*/ 71 w 1141"/>
                  <a:gd name="T69" fmla="*/ 665 h 781"/>
                  <a:gd name="T70" fmla="*/ 71 w 1141"/>
                  <a:gd name="T71" fmla="*/ 116 h 781"/>
                  <a:gd name="T72" fmla="*/ 75 w 1141"/>
                  <a:gd name="T73" fmla="*/ 98 h 781"/>
                  <a:gd name="T74" fmla="*/ 417 w 1141"/>
                  <a:gd name="T75" fmla="*/ 42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1" h="781">
                    <a:moveTo>
                      <a:pt x="1120" y="50"/>
                    </a:moveTo>
                    <a:cubicBezTo>
                      <a:pt x="1125" y="45"/>
                      <a:pt x="1125" y="45"/>
                      <a:pt x="1125" y="45"/>
                    </a:cubicBezTo>
                    <a:cubicBezTo>
                      <a:pt x="1123" y="47"/>
                      <a:pt x="1122" y="48"/>
                      <a:pt x="1120" y="50"/>
                    </a:cubicBezTo>
                    <a:cubicBezTo>
                      <a:pt x="1099" y="20"/>
                      <a:pt x="1064" y="0"/>
                      <a:pt x="1025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8" y="0"/>
                      <a:pt x="44" y="19"/>
                      <a:pt x="23" y="48"/>
                    </a:cubicBezTo>
                    <a:cubicBezTo>
                      <a:pt x="22" y="47"/>
                      <a:pt x="20" y="46"/>
                      <a:pt x="19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8" y="67"/>
                      <a:pt x="0" y="91"/>
                      <a:pt x="0" y="116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729"/>
                      <a:pt x="52" y="781"/>
                      <a:pt x="116" y="781"/>
                    </a:cubicBezTo>
                    <a:cubicBezTo>
                      <a:pt x="1025" y="781"/>
                      <a:pt x="1025" y="781"/>
                      <a:pt x="1025" y="781"/>
                    </a:cubicBezTo>
                    <a:cubicBezTo>
                      <a:pt x="1089" y="781"/>
                      <a:pt x="1141" y="729"/>
                      <a:pt x="1141" y="665"/>
                    </a:cubicBezTo>
                    <a:cubicBezTo>
                      <a:pt x="1141" y="116"/>
                      <a:pt x="1141" y="116"/>
                      <a:pt x="1141" y="116"/>
                    </a:cubicBezTo>
                    <a:cubicBezTo>
                      <a:pt x="1141" y="92"/>
                      <a:pt x="1133" y="69"/>
                      <a:pt x="1120" y="50"/>
                    </a:cubicBezTo>
                    <a:close/>
                    <a:moveTo>
                      <a:pt x="1069" y="116"/>
                    </a:move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86"/>
                      <a:pt x="1054" y="703"/>
                      <a:pt x="1035" y="708"/>
                    </a:cubicBezTo>
                    <a:cubicBezTo>
                      <a:pt x="722" y="429"/>
                      <a:pt x="722" y="429"/>
                      <a:pt x="722" y="429"/>
                    </a:cubicBezTo>
                    <a:cubicBezTo>
                      <a:pt x="1066" y="101"/>
                      <a:pt x="1066" y="101"/>
                      <a:pt x="1066" y="101"/>
                    </a:cubicBezTo>
                    <a:cubicBezTo>
                      <a:pt x="1068" y="106"/>
                      <a:pt x="1069" y="111"/>
                      <a:pt x="1069" y="116"/>
                    </a:cubicBezTo>
                    <a:close/>
                    <a:moveTo>
                      <a:pt x="631" y="409"/>
                    </a:moveTo>
                    <a:cubicBezTo>
                      <a:pt x="599" y="437"/>
                      <a:pt x="546" y="437"/>
                      <a:pt x="514" y="409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981" y="71"/>
                      <a:pt x="981" y="71"/>
                      <a:pt x="981" y="71"/>
                    </a:cubicBezTo>
                    <a:lnTo>
                      <a:pt x="631" y="409"/>
                    </a:lnTo>
                    <a:close/>
                    <a:moveTo>
                      <a:pt x="469" y="472"/>
                    </a:moveTo>
                    <a:cubicBezTo>
                      <a:pt x="498" y="495"/>
                      <a:pt x="534" y="507"/>
                      <a:pt x="572" y="507"/>
                    </a:cubicBezTo>
                    <a:cubicBezTo>
                      <a:pt x="608" y="507"/>
                      <a:pt x="641" y="496"/>
                      <a:pt x="669" y="476"/>
                    </a:cubicBezTo>
                    <a:cubicBezTo>
                      <a:pt x="930" y="710"/>
                      <a:pt x="930" y="710"/>
                      <a:pt x="930" y="710"/>
                    </a:cubicBezTo>
                    <a:cubicBezTo>
                      <a:pt x="203" y="710"/>
                      <a:pt x="203" y="710"/>
                      <a:pt x="203" y="710"/>
                    </a:cubicBezTo>
                    <a:lnTo>
                      <a:pt x="469" y="472"/>
                    </a:lnTo>
                    <a:close/>
                    <a:moveTo>
                      <a:pt x="417" y="424"/>
                    </a:moveTo>
                    <a:cubicBezTo>
                      <a:pt x="100" y="707"/>
                      <a:pt x="100" y="707"/>
                      <a:pt x="100" y="707"/>
                    </a:cubicBezTo>
                    <a:cubicBezTo>
                      <a:pt x="83" y="700"/>
                      <a:pt x="71" y="684"/>
                      <a:pt x="71" y="66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0"/>
                      <a:pt x="73" y="104"/>
                      <a:pt x="75" y="98"/>
                    </a:cubicBezTo>
                    <a:lnTo>
                      <a:pt x="417" y="42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dirty="0"/>
              </a:p>
            </p:txBody>
          </p:sp>
          <p:sp>
            <p:nvSpPr>
              <p:cNvPr id="37" name="Freeform 213">
                <a:extLst>
                  <a:ext uri="{FF2B5EF4-FFF2-40B4-BE49-F238E27FC236}">
                    <a16:creationId xmlns:a16="http://schemas.microsoft.com/office/drawing/2014/main" id="{A89F66D9-509D-4C3D-AF74-F4A89962FB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2897" y="9226191"/>
                <a:ext cx="178044" cy="121889"/>
              </a:xfrm>
              <a:custGeom>
                <a:avLst/>
                <a:gdLst>
                  <a:gd name="T0" fmla="*/ 1120 w 1141"/>
                  <a:gd name="T1" fmla="*/ 50 h 781"/>
                  <a:gd name="T2" fmla="*/ 1125 w 1141"/>
                  <a:gd name="T3" fmla="*/ 45 h 781"/>
                  <a:gd name="T4" fmla="*/ 1120 w 1141"/>
                  <a:gd name="T5" fmla="*/ 50 h 781"/>
                  <a:gd name="T6" fmla="*/ 1025 w 1141"/>
                  <a:gd name="T7" fmla="*/ 0 h 781"/>
                  <a:gd name="T8" fmla="*/ 116 w 1141"/>
                  <a:gd name="T9" fmla="*/ 0 h 781"/>
                  <a:gd name="T10" fmla="*/ 23 w 1141"/>
                  <a:gd name="T11" fmla="*/ 48 h 781"/>
                  <a:gd name="T12" fmla="*/ 19 w 1141"/>
                  <a:gd name="T13" fmla="*/ 45 h 781"/>
                  <a:gd name="T14" fmla="*/ 22 w 1141"/>
                  <a:gd name="T15" fmla="*/ 48 h 781"/>
                  <a:gd name="T16" fmla="*/ 0 w 1141"/>
                  <a:gd name="T17" fmla="*/ 116 h 781"/>
                  <a:gd name="T18" fmla="*/ 0 w 1141"/>
                  <a:gd name="T19" fmla="*/ 665 h 781"/>
                  <a:gd name="T20" fmla="*/ 116 w 1141"/>
                  <a:gd name="T21" fmla="*/ 781 h 781"/>
                  <a:gd name="T22" fmla="*/ 1025 w 1141"/>
                  <a:gd name="T23" fmla="*/ 781 h 781"/>
                  <a:gd name="T24" fmla="*/ 1141 w 1141"/>
                  <a:gd name="T25" fmla="*/ 665 h 781"/>
                  <a:gd name="T26" fmla="*/ 1141 w 1141"/>
                  <a:gd name="T27" fmla="*/ 116 h 781"/>
                  <a:gd name="T28" fmla="*/ 1120 w 1141"/>
                  <a:gd name="T29" fmla="*/ 50 h 781"/>
                  <a:gd name="T30" fmla="*/ 1069 w 1141"/>
                  <a:gd name="T31" fmla="*/ 116 h 781"/>
                  <a:gd name="T32" fmla="*/ 1069 w 1141"/>
                  <a:gd name="T33" fmla="*/ 665 h 781"/>
                  <a:gd name="T34" fmla="*/ 1035 w 1141"/>
                  <a:gd name="T35" fmla="*/ 708 h 781"/>
                  <a:gd name="T36" fmla="*/ 722 w 1141"/>
                  <a:gd name="T37" fmla="*/ 429 h 781"/>
                  <a:gd name="T38" fmla="*/ 1066 w 1141"/>
                  <a:gd name="T39" fmla="*/ 101 h 781"/>
                  <a:gd name="T40" fmla="*/ 1069 w 1141"/>
                  <a:gd name="T41" fmla="*/ 116 h 781"/>
                  <a:gd name="T42" fmla="*/ 631 w 1141"/>
                  <a:gd name="T43" fmla="*/ 409 h 781"/>
                  <a:gd name="T44" fmla="*/ 514 w 1141"/>
                  <a:gd name="T45" fmla="*/ 409 h 781"/>
                  <a:gd name="T46" fmla="*/ 164 w 1141"/>
                  <a:gd name="T47" fmla="*/ 71 h 781"/>
                  <a:gd name="T48" fmla="*/ 981 w 1141"/>
                  <a:gd name="T49" fmla="*/ 71 h 781"/>
                  <a:gd name="T50" fmla="*/ 631 w 1141"/>
                  <a:gd name="T51" fmla="*/ 409 h 781"/>
                  <a:gd name="T52" fmla="*/ 469 w 1141"/>
                  <a:gd name="T53" fmla="*/ 472 h 781"/>
                  <a:gd name="T54" fmla="*/ 572 w 1141"/>
                  <a:gd name="T55" fmla="*/ 507 h 781"/>
                  <a:gd name="T56" fmla="*/ 669 w 1141"/>
                  <a:gd name="T57" fmla="*/ 476 h 781"/>
                  <a:gd name="T58" fmla="*/ 930 w 1141"/>
                  <a:gd name="T59" fmla="*/ 710 h 781"/>
                  <a:gd name="T60" fmla="*/ 203 w 1141"/>
                  <a:gd name="T61" fmla="*/ 710 h 781"/>
                  <a:gd name="T62" fmla="*/ 469 w 1141"/>
                  <a:gd name="T63" fmla="*/ 472 h 781"/>
                  <a:gd name="T64" fmla="*/ 417 w 1141"/>
                  <a:gd name="T65" fmla="*/ 424 h 781"/>
                  <a:gd name="T66" fmla="*/ 100 w 1141"/>
                  <a:gd name="T67" fmla="*/ 707 h 781"/>
                  <a:gd name="T68" fmla="*/ 71 w 1141"/>
                  <a:gd name="T69" fmla="*/ 665 h 781"/>
                  <a:gd name="T70" fmla="*/ 71 w 1141"/>
                  <a:gd name="T71" fmla="*/ 116 h 781"/>
                  <a:gd name="T72" fmla="*/ 75 w 1141"/>
                  <a:gd name="T73" fmla="*/ 98 h 781"/>
                  <a:gd name="T74" fmla="*/ 417 w 1141"/>
                  <a:gd name="T75" fmla="*/ 42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1" h="781">
                    <a:moveTo>
                      <a:pt x="1120" y="50"/>
                    </a:moveTo>
                    <a:cubicBezTo>
                      <a:pt x="1125" y="45"/>
                      <a:pt x="1125" y="45"/>
                      <a:pt x="1125" y="45"/>
                    </a:cubicBezTo>
                    <a:cubicBezTo>
                      <a:pt x="1123" y="47"/>
                      <a:pt x="1122" y="48"/>
                      <a:pt x="1120" y="50"/>
                    </a:cubicBezTo>
                    <a:cubicBezTo>
                      <a:pt x="1099" y="20"/>
                      <a:pt x="1064" y="0"/>
                      <a:pt x="1025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8" y="0"/>
                      <a:pt x="44" y="19"/>
                      <a:pt x="23" y="48"/>
                    </a:cubicBezTo>
                    <a:cubicBezTo>
                      <a:pt x="22" y="47"/>
                      <a:pt x="20" y="46"/>
                      <a:pt x="19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8" y="67"/>
                      <a:pt x="0" y="91"/>
                      <a:pt x="0" y="116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729"/>
                      <a:pt x="52" y="781"/>
                      <a:pt x="116" y="781"/>
                    </a:cubicBezTo>
                    <a:cubicBezTo>
                      <a:pt x="1025" y="781"/>
                      <a:pt x="1025" y="781"/>
                      <a:pt x="1025" y="781"/>
                    </a:cubicBezTo>
                    <a:cubicBezTo>
                      <a:pt x="1089" y="781"/>
                      <a:pt x="1141" y="729"/>
                      <a:pt x="1141" y="665"/>
                    </a:cubicBezTo>
                    <a:cubicBezTo>
                      <a:pt x="1141" y="116"/>
                      <a:pt x="1141" y="116"/>
                      <a:pt x="1141" y="116"/>
                    </a:cubicBezTo>
                    <a:cubicBezTo>
                      <a:pt x="1141" y="92"/>
                      <a:pt x="1133" y="69"/>
                      <a:pt x="1120" y="50"/>
                    </a:cubicBezTo>
                    <a:close/>
                    <a:moveTo>
                      <a:pt x="1069" y="116"/>
                    </a:move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86"/>
                      <a:pt x="1054" y="703"/>
                      <a:pt x="1035" y="708"/>
                    </a:cubicBezTo>
                    <a:cubicBezTo>
                      <a:pt x="722" y="429"/>
                      <a:pt x="722" y="429"/>
                      <a:pt x="722" y="429"/>
                    </a:cubicBezTo>
                    <a:cubicBezTo>
                      <a:pt x="1066" y="101"/>
                      <a:pt x="1066" y="101"/>
                      <a:pt x="1066" y="101"/>
                    </a:cubicBezTo>
                    <a:cubicBezTo>
                      <a:pt x="1068" y="106"/>
                      <a:pt x="1069" y="111"/>
                      <a:pt x="1069" y="116"/>
                    </a:cubicBezTo>
                    <a:close/>
                    <a:moveTo>
                      <a:pt x="631" y="409"/>
                    </a:moveTo>
                    <a:cubicBezTo>
                      <a:pt x="599" y="437"/>
                      <a:pt x="546" y="437"/>
                      <a:pt x="514" y="409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981" y="71"/>
                      <a:pt x="981" y="71"/>
                      <a:pt x="981" y="71"/>
                    </a:cubicBezTo>
                    <a:lnTo>
                      <a:pt x="631" y="409"/>
                    </a:lnTo>
                    <a:close/>
                    <a:moveTo>
                      <a:pt x="469" y="472"/>
                    </a:moveTo>
                    <a:cubicBezTo>
                      <a:pt x="498" y="495"/>
                      <a:pt x="534" y="507"/>
                      <a:pt x="572" y="507"/>
                    </a:cubicBezTo>
                    <a:cubicBezTo>
                      <a:pt x="608" y="507"/>
                      <a:pt x="641" y="496"/>
                      <a:pt x="669" y="476"/>
                    </a:cubicBezTo>
                    <a:cubicBezTo>
                      <a:pt x="930" y="710"/>
                      <a:pt x="930" y="710"/>
                      <a:pt x="930" y="710"/>
                    </a:cubicBezTo>
                    <a:cubicBezTo>
                      <a:pt x="203" y="710"/>
                      <a:pt x="203" y="710"/>
                      <a:pt x="203" y="710"/>
                    </a:cubicBezTo>
                    <a:lnTo>
                      <a:pt x="469" y="472"/>
                    </a:lnTo>
                    <a:close/>
                    <a:moveTo>
                      <a:pt x="417" y="424"/>
                    </a:moveTo>
                    <a:cubicBezTo>
                      <a:pt x="100" y="707"/>
                      <a:pt x="100" y="707"/>
                      <a:pt x="100" y="707"/>
                    </a:cubicBezTo>
                    <a:cubicBezTo>
                      <a:pt x="83" y="700"/>
                      <a:pt x="71" y="684"/>
                      <a:pt x="71" y="66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0"/>
                      <a:pt x="73" y="104"/>
                      <a:pt x="75" y="98"/>
                    </a:cubicBezTo>
                    <a:lnTo>
                      <a:pt x="417" y="42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0247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460</TotalTime>
  <Words>856</Words>
  <Application>Microsoft Office PowerPoint</Application>
  <PresentationFormat>A4 용지(210x297mm)</PresentationFormat>
  <Paragraphs>336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나눔바른고딕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</dc:creator>
  <cp:lastModifiedBy>Tracy Wright</cp:lastModifiedBy>
  <cp:revision>96</cp:revision>
  <cp:lastPrinted>2023-02-08T00:20:25Z</cp:lastPrinted>
  <dcterms:created xsi:type="dcterms:W3CDTF">2023-01-31T04:19:23Z</dcterms:created>
  <dcterms:modified xsi:type="dcterms:W3CDTF">2023-02-08T02:00:26Z</dcterms:modified>
</cp:coreProperties>
</file>