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71" r:id="rId2"/>
    <p:sldId id="261" r:id="rId3"/>
    <p:sldId id="269" r:id="rId4"/>
    <p:sldId id="270"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2" userDrawn="1">
          <p15:clr>
            <a:srgbClr val="A4A3A4"/>
          </p15:clr>
        </p15:guide>
        <p15:guide id="2" pos="354" userDrawn="1">
          <p15:clr>
            <a:srgbClr val="A4A3A4"/>
          </p15:clr>
        </p15:guide>
        <p15:guide id="3" pos="238" userDrawn="1">
          <p15:clr>
            <a:srgbClr val="A4A3A4"/>
          </p15:clr>
        </p15:guide>
        <p15:guide id="4" pos="4087" userDrawn="1">
          <p15:clr>
            <a:srgbClr val="A4A3A4"/>
          </p15:clr>
        </p15:guide>
        <p15:guide id="5" pos="397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owk" initials="c" lastIdx="2" clrIdx="0">
    <p:extLst>
      <p:ext uri="{19B8F6BF-5375-455C-9EA6-DF929625EA0E}">
        <p15:presenceInfo xmlns:p15="http://schemas.microsoft.com/office/powerpoint/2012/main" userId="chow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8888"/>
    <a:srgbClr val="E9A9A9"/>
    <a:srgbClr val="F9E7E7"/>
    <a:srgbClr val="EEEEEE"/>
    <a:srgbClr val="D7D7D7"/>
    <a:srgbClr val="220000"/>
    <a:srgbClr val="F2CCCC"/>
    <a:srgbClr val="F6DADA"/>
    <a:srgbClr val="EAEAEA"/>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4660"/>
  </p:normalViewPr>
  <p:slideViewPr>
    <p:cSldViewPr snapToGrid="0">
      <p:cViewPr varScale="1">
        <p:scale>
          <a:sx n="74" d="100"/>
          <a:sy n="74" d="100"/>
        </p:scale>
        <p:origin x="2484" y="66"/>
      </p:cViewPr>
      <p:guideLst>
        <p:guide orient="horz" pos="5952"/>
        <p:guide pos="354"/>
        <p:guide pos="238"/>
        <p:guide pos="4087"/>
        <p:guide pos="3974"/>
      </p:guideLst>
    </p:cSldViewPr>
  </p:slideViewPr>
  <p:notesTextViewPr>
    <p:cViewPr>
      <p:scale>
        <a:sx n="1" d="1"/>
        <a:sy n="1" d="1"/>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7" name="그림 6">
            <a:extLst>
              <a:ext uri="{FF2B5EF4-FFF2-40B4-BE49-F238E27FC236}">
                <a16:creationId xmlns:a16="http://schemas.microsoft.com/office/drawing/2014/main" id="{A322C3BB-CA1B-47FA-9813-265FE35DF766}"/>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50928"/>
            <a:ext cx="6426200" cy="1047542"/>
          </a:xfrm>
          <a:prstGeom prst="rect">
            <a:avLst/>
          </a:prstGeom>
          <a:noFill/>
        </p:spPr>
      </p:pic>
    </p:spTree>
    <p:extLst>
      <p:ext uri="{BB962C8B-B14F-4D97-AF65-F5344CB8AC3E}">
        <p14:creationId xmlns:p14="http://schemas.microsoft.com/office/powerpoint/2010/main" val="3138999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7" name="그림 6">
            <a:extLst>
              <a:ext uri="{FF2B5EF4-FFF2-40B4-BE49-F238E27FC236}">
                <a16:creationId xmlns:a16="http://schemas.microsoft.com/office/drawing/2014/main" id="{378E287D-F0D4-4F88-9659-C8B5211CD44A}"/>
              </a:ext>
            </a:extLst>
          </p:cNvPr>
          <p:cNvPicPr/>
          <p:nvPr userDrawn="1"/>
        </p:nvPicPr>
        <p:blipFill>
          <a:blip r:embed="rId2"/>
          <a:stretch>
            <a:fillRect/>
          </a:stretch>
        </p:blipFill>
        <p:spPr>
          <a:xfrm>
            <a:off x="370114" y="390628"/>
            <a:ext cx="6117772" cy="264795"/>
          </a:xfrm>
          <a:prstGeom prst="rect">
            <a:avLst/>
          </a:prstGeom>
        </p:spPr>
      </p:pic>
    </p:spTree>
    <p:extLst>
      <p:ext uri="{BB962C8B-B14F-4D97-AF65-F5344CB8AC3E}">
        <p14:creationId xmlns:p14="http://schemas.microsoft.com/office/powerpoint/2010/main" val="412020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ko-KR" altLang="en-US"/>
              <a:t>마스터 제목 스타일 편집</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322001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2499065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 편집</a:t>
            </a:r>
          </a:p>
        </p:txBody>
      </p:sp>
      <p:sp>
        <p:nvSpPr>
          <p:cNvPr id="4" name="Content Placeholder 3"/>
          <p:cNvSpPr>
            <a:spLocks noGrp="1"/>
          </p:cNvSpPr>
          <p:nvPr>
            <p:ph sz="half" idx="2"/>
          </p:nvPr>
        </p:nvSpPr>
        <p:spPr>
          <a:xfrm>
            <a:off x="472381" y="3618442"/>
            <a:ext cx="2901255" cy="5322183"/>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 편집</a:t>
            </a:r>
          </a:p>
        </p:txBody>
      </p:sp>
      <p:sp>
        <p:nvSpPr>
          <p:cNvPr id="6" name="Content Placeholder 5"/>
          <p:cNvSpPr>
            <a:spLocks noGrp="1"/>
          </p:cNvSpPr>
          <p:nvPr>
            <p:ph sz="quarter" idx="4"/>
          </p:nvPr>
        </p:nvSpPr>
        <p:spPr>
          <a:xfrm>
            <a:off x="3471863" y="3618442"/>
            <a:ext cx="2915543" cy="5322183"/>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42187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449672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857558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a:t>마스터 제목 스타일 편집</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264486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326898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325721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DFD2A1E-1BCB-47A8-B7ED-918471D75CED}" type="datetimeFigureOut">
              <a:rPr lang="ko-KR" altLang="en-US" smtClean="0"/>
              <a:t>2023-02-21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55454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DFD2A1E-1BCB-47A8-B7ED-918471D75CED}" type="datetimeFigureOut">
              <a:rPr lang="ko-KR" altLang="en-US" smtClean="0"/>
              <a:t>2023-02-21</a:t>
            </a:fld>
            <a:endParaRPr lang="ko-KR"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25600113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1"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1"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1"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1"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그룹 45">
            <a:extLst>
              <a:ext uri="{FF2B5EF4-FFF2-40B4-BE49-F238E27FC236}">
                <a16:creationId xmlns:a16="http://schemas.microsoft.com/office/drawing/2014/main" id="{FA54D753-4115-437F-9A48-34F35CF03697}"/>
              </a:ext>
            </a:extLst>
          </p:cNvPr>
          <p:cNvGrpSpPr/>
          <p:nvPr/>
        </p:nvGrpSpPr>
        <p:grpSpPr>
          <a:xfrm>
            <a:off x="384493" y="655380"/>
            <a:ext cx="5545455" cy="678180"/>
            <a:chOff x="498793" y="406930"/>
            <a:chExt cx="5545455" cy="678180"/>
          </a:xfrm>
        </p:grpSpPr>
        <p:sp>
          <p:nvSpPr>
            <p:cNvPr id="50" name="Text Box 1">
              <a:extLst>
                <a:ext uri="{FF2B5EF4-FFF2-40B4-BE49-F238E27FC236}">
                  <a16:creationId xmlns:a16="http://schemas.microsoft.com/office/drawing/2014/main" id="{9346FCEA-7003-4875-A79E-497653EFED16}"/>
                </a:ext>
              </a:extLst>
            </p:cNvPr>
            <p:cNvSpPr txBox="1"/>
            <p:nvPr/>
          </p:nvSpPr>
          <p:spPr>
            <a:xfrm>
              <a:off x="498793" y="406930"/>
              <a:ext cx="4722495" cy="678180"/>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latinLnBrk="1">
                <a:lnSpc>
                  <a:spcPct val="107000"/>
                </a:lnSpc>
                <a:spcAft>
                  <a:spcPts val="0"/>
                </a:spcAft>
              </a:pPr>
              <a:r>
                <a:rPr lang="en-US" sz="3400" b="1" kern="100" spc="-70" dirty="0">
                  <a:solidFill>
                    <a:srgbClr val="FFFFFF"/>
                  </a:solidFill>
                  <a:effectLst/>
                  <a:latin typeface="+mn-ea"/>
                  <a:cs typeface="Times New Roman" panose="02020603050405020304" pitchFamily="18" charset="0"/>
                </a:rPr>
                <a:t>ACE</a:t>
              </a:r>
              <a:endParaRPr lang="ko-KR" sz="3400" kern="100" spc="-70" dirty="0">
                <a:effectLst/>
                <a:latin typeface="+mn-ea"/>
                <a:cs typeface="Times New Roman" panose="02020603050405020304" pitchFamily="18" charset="0"/>
              </a:endParaRPr>
            </a:p>
          </p:txBody>
        </p:sp>
        <p:sp>
          <p:nvSpPr>
            <p:cNvPr id="51" name="Text Box 20">
              <a:extLst>
                <a:ext uri="{FF2B5EF4-FFF2-40B4-BE49-F238E27FC236}">
                  <a16:creationId xmlns:a16="http://schemas.microsoft.com/office/drawing/2014/main" id="{76F9CA58-61F8-46C8-8A5B-CE8BB98B7046}"/>
                </a:ext>
              </a:extLst>
            </p:cNvPr>
            <p:cNvSpPr txBox="1"/>
            <p:nvPr/>
          </p:nvSpPr>
          <p:spPr>
            <a:xfrm>
              <a:off x="1321753" y="673630"/>
              <a:ext cx="4722495" cy="335280"/>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latinLnBrk="1">
                <a:lnSpc>
                  <a:spcPct val="107000"/>
                </a:lnSpc>
                <a:spcAft>
                  <a:spcPts val="0"/>
                </a:spcAft>
              </a:pPr>
              <a:r>
                <a:rPr lang="en-US" sz="1400" kern="100" spc="-70" dirty="0">
                  <a:solidFill>
                    <a:srgbClr val="FFFFFF"/>
                  </a:solidFill>
                  <a:effectLst/>
                  <a:latin typeface="+mn-ea"/>
                  <a:cs typeface="Times New Roman" panose="02020603050405020304" pitchFamily="18" charset="0"/>
                </a:rPr>
                <a:t> Automotive Consumer Experiences</a:t>
              </a:r>
              <a:endParaRPr lang="ko-KR" sz="900" kern="100" spc="-70" dirty="0">
                <a:effectLst/>
                <a:latin typeface="+mn-ea"/>
                <a:cs typeface="Times New Roman" panose="02020603050405020304" pitchFamily="18" charset="0"/>
              </a:endParaRPr>
            </a:p>
          </p:txBody>
        </p:sp>
      </p:grpSp>
      <p:sp>
        <p:nvSpPr>
          <p:cNvPr id="66" name="직사각형 65">
            <a:extLst>
              <a:ext uri="{FF2B5EF4-FFF2-40B4-BE49-F238E27FC236}">
                <a16:creationId xmlns:a16="http://schemas.microsoft.com/office/drawing/2014/main" id="{D04C2C24-A21F-46E4-B15C-088866D42FDD}"/>
              </a:ext>
            </a:extLst>
          </p:cNvPr>
          <p:cNvSpPr/>
          <p:nvPr/>
        </p:nvSpPr>
        <p:spPr>
          <a:xfrm>
            <a:off x="370114" y="3015452"/>
            <a:ext cx="5889307" cy="357021"/>
          </a:xfrm>
          <a:prstGeom prst="rect">
            <a:avLst/>
          </a:prstGeom>
        </p:spPr>
        <p:txBody>
          <a:bodyPr wrap="square">
            <a:spAutoFit/>
          </a:bodyPr>
          <a:lstStyle/>
          <a:p>
            <a:pPr marL="177800" lvl="0" indent="-177800">
              <a:lnSpc>
                <a:spcPct val="110000"/>
              </a:lnSpc>
              <a:spcBef>
                <a:spcPts val="100"/>
              </a:spcBef>
              <a:spcAft>
                <a:spcPts val="100"/>
              </a:spcAft>
              <a:buFont typeface="+mj-lt"/>
              <a:buAutoNum type="romanUcPeriod"/>
            </a:pPr>
            <a:r>
              <a:rPr lang="en-US" altLang="ko-KR" sz="1600" b="1" kern="100" spc="-70" dirty="0">
                <a:ln>
                  <a:solidFill>
                    <a:schemeClr val="bg1">
                      <a:alpha val="0"/>
                    </a:schemeClr>
                  </a:solidFill>
                </a:ln>
                <a:solidFill>
                  <a:srgbClr val="C00000"/>
                </a:solidFill>
                <a:latin typeface="+mn-ea"/>
                <a:cs typeface="Times New Roman" panose="02020603050405020304" pitchFamily="18" charset="0"/>
              </a:rPr>
              <a:t>Experiences About AS process</a:t>
            </a:r>
            <a:endParaRPr lang="ko-KR" altLang="ko-KR" sz="1600" b="1" kern="100" spc="-70" dirty="0">
              <a:ln>
                <a:solidFill>
                  <a:schemeClr val="bg1">
                    <a:alpha val="0"/>
                  </a:schemeClr>
                </a:solidFill>
              </a:ln>
              <a:latin typeface="+mn-ea"/>
              <a:cs typeface="Times New Roman" panose="02020603050405020304" pitchFamily="18" charset="0"/>
            </a:endParaRPr>
          </a:p>
        </p:txBody>
      </p:sp>
      <p:sp>
        <p:nvSpPr>
          <p:cNvPr id="53" name="직사각형 52">
            <a:extLst>
              <a:ext uri="{FF2B5EF4-FFF2-40B4-BE49-F238E27FC236}">
                <a16:creationId xmlns:a16="http://schemas.microsoft.com/office/drawing/2014/main" id="{7E0B38E7-54CA-4540-90CF-2983E976E287}"/>
              </a:ext>
            </a:extLst>
          </p:cNvPr>
          <p:cNvSpPr/>
          <p:nvPr/>
        </p:nvSpPr>
        <p:spPr>
          <a:xfrm>
            <a:off x="5327043" y="969022"/>
            <a:ext cx="1293046" cy="258982"/>
          </a:xfrm>
          <a:prstGeom prst="rect">
            <a:avLst/>
          </a:prstGeom>
        </p:spPr>
        <p:txBody>
          <a:bodyPr wrap="none">
            <a:spAutoFit/>
          </a:bodyPr>
          <a:lstStyle/>
          <a:p>
            <a:pPr algn="r" defTabSz="685800" fontAlgn="base">
              <a:lnSpc>
                <a:spcPct val="107000"/>
              </a:lnSpc>
            </a:pPr>
            <a:r>
              <a:rPr lang="nl-NL" altLang="ko-KR" sz="1100" kern="100" spc="-70">
                <a:ln>
                  <a:solidFill>
                    <a:schemeClr val="bg1">
                      <a:alpha val="0"/>
                    </a:schemeClr>
                  </a:solidFill>
                </a:ln>
                <a:solidFill>
                  <a:schemeClr val="bg1"/>
                </a:solidFill>
                <a:latin typeface="+mn-ea"/>
                <a:cs typeface="Times New Roman" panose="02020603050405020304" pitchFamily="18" charset="0"/>
              </a:rPr>
              <a:t>Vol.4 </a:t>
            </a:r>
            <a:r>
              <a:rPr lang="nl-NL" altLang="ko-KR" sz="1100" kern="100" spc="-70" dirty="0">
                <a:ln>
                  <a:solidFill>
                    <a:schemeClr val="bg1">
                      <a:alpha val="0"/>
                    </a:schemeClr>
                  </a:solidFill>
                </a:ln>
                <a:solidFill>
                  <a:schemeClr val="bg1"/>
                </a:solidFill>
                <a:latin typeface="+mn-ea"/>
                <a:cs typeface="Times New Roman" panose="02020603050405020304" pitchFamily="18" charset="0"/>
              </a:rPr>
              <a:t>[Feb. 16. 2023]</a:t>
            </a:r>
            <a:endParaRPr lang="ko-KR" altLang="ko-KR" sz="1100" kern="100" spc="-70" dirty="0">
              <a:ln>
                <a:solidFill>
                  <a:schemeClr val="bg1">
                    <a:alpha val="0"/>
                  </a:schemeClr>
                </a:solidFill>
              </a:ln>
              <a:solidFill>
                <a:schemeClr val="bg1"/>
              </a:solidFill>
              <a:latin typeface="+mn-ea"/>
              <a:cs typeface="Times New Roman" panose="02020603050405020304" pitchFamily="18" charset="0"/>
            </a:endParaRPr>
          </a:p>
        </p:txBody>
      </p:sp>
      <p:sp>
        <p:nvSpPr>
          <p:cNvPr id="2" name="직사각형 1">
            <a:extLst>
              <a:ext uri="{FF2B5EF4-FFF2-40B4-BE49-F238E27FC236}">
                <a16:creationId xmlns:a16="http://schemas.microsoft.com/office/drawing/2014/main" id="{47E9A701-0B96-5980-A3CB-E04CA1E5C143}"/>
              </a:ext>
            </a:extLst>
          </p:cNvPr>
          <p:cNvSpPr/>
          <p:nvPr/>
        </p:nvSpPr>
        <p:spPr>
          <a:xfrm>
            <a:off x="377824" y="1537716"/>
            <a:ext cx="6117772" cy="12742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defTabSz="685800">
              <a:lnSpc>
                <a:spcPct val="120000"/>
              </a:lnSpc>
              <a:spcBef>
                <a:spcPts val="100"/>
              </a:spcBef>
              <a:spcAft>
                <a:spcPts val="100"/>
              </a:spcAft>
            </a:pPr>
            <a:r>
              <a:rPr lang="en-US" altLang="ko-KR" sz="1050" b="1" kern="100" spc="-70" dirty="0" err="1">
                <a:ln>
                  <a:solidFill>
                    <a:schemeClr val="bg1">
                      <a:alpha val="0"/>
                    </a:schemeClr>
                  </a:solidFill>
                </a:ln>
                <a:solidFill>
                  <a:schemeClr val="tx1"/>
                </a:solidFill>
                <a:latin typeface="+mn-ea"/>
                <a:cs typeface="Times New Roman" panose="02020603050405020304" pitchFamily="18" charset="0"/>
              </a:rPr>
              <a:t>ConsumerInsight</a:t>
            </a:r>
            <a:r>
              <a:rPr lang="en-US" altLang="ko-KR" sz="1050" kern="100" spc="-70" dirty="0">
                <a:ln>
                  <a:solidFill>
                    <a:schemeClr val="bg1">
                      <a:alpha val="0"/>
                    </a:schemeClr>
                  </a:solidFill>
                </a:ln>
                <a:solidFill>
                  <a:schemeClr val="tx1"/>
                </a:solidFill>
                <a:latin typeface="+mn-ea"/>
                <a:cs typeface="Times New Roman" panose="02020603050405020304" pitchFamily="18" charset="0"/>
              </a:rPr>
              <a:t> </a:t>
            </a:r>
            <a:r>
              <a:rPr lang="en-US" altLang="ko-KR" sz="1050" b="1" kern="100" spc="-70" dirty="0">
                <a:ln>
                  <a:solidFill>
                    <a:schemeClr val="bg1">
                      <a:alpha val="0"/>
                    </a:schemeClr>
                  </a:solidFill>
                </a:ln>
                <a:solidFill>
                  <a:schemeClr val="tx1"/>
                </a:solidFill>
                <a:latin typeface="+mn-ea"/>
                <a:cs typeface="Times New Roman" panose="02020603050405020304" pitchFamily="18" charset="0"/>
              </a:rPr>
              <a:t>Inc</a:t>
            </a:r>
            <a:r>
              <a:rPr lang="en-US" altLang="ko-KR" sz="1050" kern="100" spc="-70" dirty="0">
                <a:ln>
                  <a:solidFill>
                    <a:schemeClr val="bg1">
                      <a:alpha val="0"/>
                    </a:schemeClr>
                  </a:solidFill>
                </a:ln>
                <a:solidFill>
                  <a:schemeClr val="tx1"/>
                </a:solidFill>
                <a:latin typeface="+mn-ea"/>
                <a:cs typeface="Times New Roman" panose="02020603050405020304" pitchFamily="18" charset="0"/>
              </a:rPr>
              <a:t>., a company specializing in automotive research, launched </a:t>
            </a:r>
            <a:r>
              <a:rPr lang="en-US" altLang="ko-KR" sz="1050" b="1" kern="100" spc="-70" dirty="0">
                <a:ln>
                  <a:solidFill>
                    <a:schemeClr val="bg1">
                      <a:alpha val="0"/>
                    </a:schemeClr>
                  </a:solidFill>
                </a:ln>
                <a:solidFill>
                  <a:schemeClr val="tx1"/>
                </a:solidFill>
                <a:latin typeface="+mn-ea"/>
                <a:cs typeface="Times New Roman" panose="02020603050405020304" pitchFamily="18" charset="0"/>
              </a:rPr>
              <a:t>'Automotive Consumer Experiences,</a:t>
            </a:r>
            <a:r>
              <a:rPr lang="en-US" altLang="ko-KR" sz="1050" kern="100" spc="-70" dirty="0">
                <a:ln>
                  <a:solidFill>
                    <a:schemeClr val="bg1">
                      <a:alpha val="0"/>
                    </a:schemeClr>
                  </a:solidFill>
                </a:ln>
                <a:solidFill>
                  <a:schemeClr val="tx1"/>
                </a:solidFill>
                <a:latin typeface="+mn-ea"/>
                <a:cs typeface="Times New Roman" panose="02020603050405020304" pitchFamily="18" charset="0"/>
              </a:rPr>
              <a:t>’ quantifying consumers’ car life experiences. This project attempts to share consumer experience information obtained from the 2022 Automobile Syndicated Study with professionals in the automobile industry. For further advancement in the industry and improved customer satisfaction, </a:t>
            </a:r>
            <a:r>
              <a:rPr lang="en-US" altLang="ko-KR" sz="1050" kern="100" spc="-70" dirty="0" err="1">
                <a:ln>
                  <a:solidFill>
                    <a:schemeClr val="bg1">
                      <a:alpha val="0"/>
                    </a:schemeClr>
                  </a:solidFill>
                </a:ln>
                <a:solidFill>
                  <a:schemeClr val="tx1"/>
                </a:solidFill>
                <a:latin typeface="+mn-ea"/>
                <a:cs typeface="Times New Roman" panose="02020603050405020304" pitchFamily="18" charset="0"/>
              </a:rPr>
              <a:t>ConsumerInsight</a:t>
            </a:r>
            <a:r>
              <a:rPr lang="en-US" altLang="ko-KR" sz="1050" kern="100" spc="-70" dirty="0">
                <a:ln>
                  <a:solidFill>
                    <a:schemeClr val="bg1">
                      <a:alpha val="0"/>
                    </a:schemeClr>
                  </a:solidFill>
                </a:ln>
                <a:solidFill>
                  <a:schemeClr val="tx1"/>
                </a:solidFill>
                <a:latin typeface="+mn-ea"/>
                <a:cs typeface="Times New Roman" panose="02020603050405020304" pitchFamily="18" charset="0"/>
              </a:rPr>
              <a:t> will provide information about the various moment of truth (MOT). The first one is the moments of truth of the</a:t>
            </a:r>
            <a:r>
              <a:rPr lang="en-US" altLang="ko-KR" sz="1050" b="1" kern="100" spc="-70" dirty="0">
                <a:ln>
                  <a:solidFill>
                    <a:schemeClr val="bg1">
                      <a:alpha val="0"/>
                    </a:schemeClr>
                  </a:solidFill>
                </a:ln>
                <a:solidFill>
                  <a:schemeClr val="tx1"/>
                </a:solidFill>
                <a:latin typeface="+mn-ea"/>
                <a:cs typeface="Times New Roman" panose="02020603050405020304" pitchFamily="18" charset="0"/>
              </a:rPr>
              <a:t> AS process experiences.</a:t>
            </a:r>
            <a:endParaRPr lang="ko-KR" altLang="ko-KR" sz="1050" b="1" kern="100" spc="-70" dirty="0">
              <a:ln>
                <a:solidFill>
                  <a:schemeClr val="bg1">
                    <a:alpha val="0"/>
                  </a:schemeClr>
                </a:solidFill>
              </a:ln>
              <a:solidFill>
                <a:schemeClr val="tx1"/>
              </a:solidFill>
              <a:highlight>
                <a:srgbClr val="FFFF00"/>
              </a:highlight>
              <a:latin typeface="+mn-ea"/>
              <a:cs typeface="Times New Roman" panose="02020603050405020304" pitchFamily="18" charset="0"/>
            </a:endParaRPr>
          </a:p>
        </p:txBody>
      </p:sp>
      <p:grpSp>
        <p:nvGrpSpPr>
          <p:cNvPr id="48" name="그룹 47">
            <a:extLst>
              <a:ext uri="{FF2B5EF4-FFF2-40B4-BE49-F238E27FC236}">
                <a16:creationId xmlns:a16="http://schemas.microsoft.com/office/drawing/2014/main" id="{96A79A99-69AB-4739-88BB-25B786065FCC}"/>
              </a:ext>
            </a:extLst>
          </p:cNvPr>
          <p:cNvGrpSpPr/>
          <p:nvPr/>
        </p:nvGrpSpPr>
        <p:grpSpPr>
          <a:xfrm>
            <a:off x="377825" y="3457662"/>
            <a:ext cx="6242264" cy="1235693"/>
            <a:chOff x="377825" y="3279862"/>
            <a:chExt cx="6110287" cy="1235693"/>
          </a:xfrm>
        </p:grpSpPr>
        <p:sp>
          <p:nvSpPr>
            <p:cNvPr id="49" name="사각형: 둥근 모서리 48">
              <a:extLst>
                <a:ext uri="{FF2B5EF4-FFF2-40B4-BE49-F238E27FC236}">
                  <a16:creationId xmlns:a16="http://schemas.microsoft.com/office/drawing/2014/main" id="{6754EFC1-C14F-440C-8EF8-CF214C1DEE70}"/>
                </a:ext>
              </a:extLst>
            </p:cNvPr>
            <p:cNvSpPr/>
            <p:nvPr/>
          </p:nvSpPr>
          <p:spPr>
            <a:xfrm>
              <a:off x="377825" y="3279862"/>
              <a:ext cx="1003300" cy="576000"/>
            </a:xfrm>
            <a:prstGeom prst="roundRect">
              <a:avLst>
                <a:gd name="adj" fmla="val 8975"/>
              </a:avLst>
            </a:prstGeom>
            <a:solidFill>
              <a:srgbClr val="F9E7E7"/>
            </a:solidFill>
            <a:ln w="15875">
              <a:solidFill>
                <a:srgbClr val="C0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r>
                <a:rPr lang="en-US" altLang="ko-KR" sz="1300" b="1" kern="100" spc="-70" dirty="0">
                  <a:ln>
                    <a:solidFill>
                      <a:schemeClr val="bg1">
                        <a:alpha val="0"/>
                      </a:schemeClr>
                    </a:solidFill>
                  </a:ln>
                  <a:solidFill>
                    <a:schemeClr val="tx1"/>
                  </a:solidFill>
                  <a:latin typeface="+mn-ea"/>
                  <a:cs typeface="Times New Roman" panose="02020603050405020304" pitchFamily="18" charset="0"/>
                </a:rPr>
                <a:t>Outline </a:t>
              </a:r>
              <a:endParaRPr lang="ko-KR" altLang="en-US" sz="1300" b="1" kern="100" spc="-70" dirty="0">
                <a:ln>
                  <a:solidFill>
                    <a:schemeClr val="bg1">
                      <a:alpha val="0"/>
                    </a:schemeClr>
                  </a:solidFill>
                </a:ln>
                <a:solidFill>
                  <a:schemeClr val="tx1"/>
                </a:solidFill>
                <a:latin typeface="+mn-ea"/>
                <a:cs typeface="Times New Roman" panose="02020603050405020304" pitchFamily="18" charset="0"/>
              </a:endParaRPr>
            </a:p>
          </p:txBody>
        </p:sp>
        <p:sp>
          <p:nvSpPr>
            <p:cNvPr id="52" name="직사각형 51">
              <a:extLst>
                <a:ext uri="{FF2B5EF4-FFF2-40B4-BE49-F238E27FC236}">
                  <a16:creationId xmlns:a16="http://schemas.microsoft.com/office/drawing/2014/main" id="{7C0F6665-9B48-4A88-8EFE-00F958ADD78F}"/>
                </a:ext>
              </a:extLst>
            </p:cNvPr>
            <p:cNvSpPr/>
            <p:nvPr/>
          </p:nvSpPr>
          <p:spPr>
            <a:xfrm>
              <a:off x="1536700" y="3279862"/>
              <a:ext cx="4951412" cy="57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a:spcBef>
                  <a:spcPts val="100"/>
                </a:spcBef>
                <a:spcAft>
                  <a:spcPts val="100"/>
                </a:spcAft>
              </a:pPr>
              <a:r>
                <a:rPr lang="en-US" altLang="ko-KR" sz="1200" kern="100" spc="-70" dirty="0">
                  <a:ln>
                    <a:solidFill>
                      <a:schemeClr val="bg1">
                        <a:alpha val="0"/>
                      </a:schemeClr>
                    </a:solidFill>
                  </a:ln>
                  <a:solidFill>
                    <a:schemeClr val="tx1"/>
                  </a:solidFill>
                  <a:latin typeface="+mn-ea"/>
                  <a:cs typeface="Times New Roman" panose="02020603050405020304" pitchFamily="18" charset="0"/>
                </a:rPr>
                <a:t>Presenting 16 MOT of AS process that consumers recently</a:t>
              </a:r>
              <a:r>
                <a:rPr lang="ko-KR" altLang="en-US"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kern="100" spc="-70" dirty="0">
                  <a:ln>
                    <a:solidFill>
                      <a:schemeClr val="bg1">
                        <a:alpha val="0"/>
                      </a:schemeClr>
                    </a:solidFill>
                  </a:ln>
                  <a:solidFill>
                    <a:schemeClr val="tx1"/>
                  </a:solidFill>
                  <a:latin typeface="+mn-ea"/>
                  <a:cs typeface="Times New Roman" panose="02020603050405020304" pitchFamily="18" charset="0"/>
                </a:rPr>
                <a:t>have experienced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official service centers</a:t>
              </a:r>
              <a:r>
                <a:rPr lang="en-US" altLang="ko-KR" sz="1200" kern="100" spc="-70" dirty="0">
                  <a:ln>
                    <a:solidFill>
                      <a:schemeClr val="bg1">
                        <a:alpha val="0"/>
                      </a:schemeClr>
                    </a:solidFill>
                  </a:ln>
                  <a:solidFill>
                    <a:schemeClr val="tx1"/>
                  </a:solidFill>
                  <a:latin typeface="+mn-ea"/>
                  <a:cs typeface="Times New Roman" panose="02020603050405020304" pitchFamily="18" charset="0"/>
                </a:rPr>
                <a:t> from reservation to check-out.</a:t>
              </a:r>
              <a:endParaRPr lang="ko-KR" altLang="en-US" sz="1200" kern="100" spc="-70" dirty="0">
                <a:ln>
                  <a:solidFill>
                    <a:schemeClr val="bg1">
                      <a:alpha val="0"/>
                    </a:schemeClr>
                  </a:solidFill>
                </a:ln>
                <a:solidFill>
                  <a:schemeClr val="tx1"/>
                </a:solidFill>
                <a:latin typeface="+mn-ea"/>
                <a:cs typeface="Times New Roman" panose="02020603050405020304" pitchFamily="18" charset="0"/>
              </a:endParaRPr>
            </a:p>
          </p:txBody>
        </p:sp>
        <p:sp>
          <p:nvSpPr>
            <p:cNvPr id="54" name="사각형: 둥근 모서리 53">
              <a:extLst>
                <a:ext uri="{FF2B5EF4-FFF2-40B4-BE49-F238E27FC236}">
                  <a16:creationId xmlns:a16="http://schemas.microsoft.com/office/drawing/2014/main" id="{C9243FFC-8702-4EDC-94AB-DF1230B946B0}"/>
                </a:ext>
              </a:extLst>
            </p:cNvPr>
            <p:cNvSpPr/>
            <p:nvPr/>
          </p:nvSpPr>
          <p:spPr>
            <a:xfrm>
              <a:off x="377825" y="3939555"/>
              <a:ext cx="1003300" cy="576000"/>
            </a:xfrm>
            <a:prstGeom prst="roundRect">
              <a:avLst>
                <a:gd name="adj" fmla="val 8975"/>
              </a:avLst>
            </a:prstGeom>
            <a:solidFill>
              <a:srgbClr val="F9E7E7"/>
            </a:solidFill>
            <a:ln w="15875">
              <a:solidFill>
                <a:srgbClr val="C0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r>
                <a:rPr lang="en-US" altLang="ko-KR" sz="1300" b="1" kern="100" spc="-70" dirty="0">
                  <a:ln>
                    <a:solidFill>
                      <a:schemeClr val="bg1">
                        <a:alpha val="0"/>
                      </a:schemeClr>
                    </a:solidFill>
                  </a:ln>
                  <a:solidFill>
                    <a:schemeClr val="tx1"/>
                  </a:solidFill>
                  <a:latin typeface="+mn-ea"/>
                  <a:cs typeface="Times New Roman" panose="02020603050405020304" pitchFamily="18" charset="0"/>
                </a:rPr>
                <a:t>Analysis</a:t>
              </a:r>
            </a:p>
            <a:p>
              <a:pPr algn="ctr" defTabSz="685800"/>
              <a:r>
                <a:rPr lang="en-US" altLang="ko-KR" sz="1300" b="1" kern="100" spc="-70" dirty="0">
                  <a:ln>
                    <a:solidFill>
                      <a:schemeClr val="bg1">
                        <a:alpha val="0"/>
                      </a:schemeClr>
                    </a:solidFill>
                  </a:ln>
                  <a:solidFill>
                    <a:schemeClr val="tx1"/>
                  </a:solidFill>
                  <a:latin typeface="+mn-ea"/>
                  <a:cs typeface="Times New Roman" panose="02020603050405020304" pitchFamily="18" charset="0"/>
                </a:rPr>
                <a:t>Data</a:t>
              </a:r>
              <a:endParaRPr lang="ko-KR" altLang="en-US" sz="1300" b="1" kern="100" spc="-70" dirty="0">
                <a:ln>
                  <a:solidFill>
                    <a:schemeClr val="bg1">
                      <a:alpha val="0"/>
                    </a:schemeClr>
                  </a:solidFill>
                </a:ln>
                <a:solidFill>
                  <a:schemeClr val="tx1"/>
                </a:solidFill>
                <a:latin typeface="+mn-ea"/>
                <a:cs typeface="Times New Roman" panose="02020603050405020304" pitchFamily="18" charset="0"/>
              </a:endParaRPr>
            </a:p>
          </p:txBody>
        </p:sp>
        <p:sp>
          <p:nvSpPr>
            <p:cNvPr id="55" name="직사각형 54">
              <a:extLst>
                <a:ext uri="{FF2B5EF4-FFF2-40B4-BE49-F238E27FC236}">
                  <a16:creationId xmlns:a16="http://schemas.microsoft.com/office/drawing/2014/main" id="{AB993A47-EDE9-4FED-BDAE-72E8EE6626C3}"/>
                </a:ext>
              </a:extLst>
            </p:cNvPr>
            <p:cNvSpPr/>
            <p:nvPr/>
          </p:nvSpPr>
          <p:spPr>
            <a:xfrm>
              <a:off x="1536700" y="3939555"/>
              <a:ext cx="4951412" cy="57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a:spcBef>
                  <a:spcPts val="100"/>
                </a:spcBef>
                <a:spcAft>
                  <a:spcPts val="100"/>
                </a:spcAft>
              </a:pPr>
              <a:r>
                <a:rPr lang="en-US" altLang="ko-KR"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Target</a:t>
              </a:r>
              <a:r>
                <a:rPr lang="ko-KR" altLang="en-US" sz="1200" b="1"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a:t>
              </a:r>
              <a:r>
                <a:rPr lang="en-US" altLang="ko-KR"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100" kern="100" spc="-70" dirty="0">
                  <a:ln>
                    <a:solidFill>
                      <a:schemeClr val="bg1">
                        <a:alpha val="0"/>
                      </a:schemeClr>
                    </a:solidFill>
                  </a:ln>
                  <a:solidFill>
                    <a:schemeClr val="tx1"/>
                  </a:solidFill>
                  <a:latin typeface="+mn-ea"/>
                  <a:cs typeface="Times New Roman" panose="02020603050405020304" pitchFamily="18" charset="0"/>
                </a:rPr>
                <a:t>Those who experienced AS service at the official center within the last 1 year</a:t>
              </a:r>
              <a:endParaRPr lang="ko-KR" altLang="en-US" sz="1100" kern="100" spc="-70" dirty="0">
                <a:ln>
                  <a:solidFill>
                    <a:schemeClr val="bg1">
                      <a:alpha val="0"/>
                    </a:schemeClr>
                  </a:solidFill>
                </a:ln>
                <a:solidFill>
                  <a:schemeClr val="tx1"/>
                </a:solidFill>
                <a:latin typeface="+mn-ea"/>
                <a:cs typeface="Times New Roman" panose="02020603050405020304" pitchFamily="18" charset="0"/>
              </a:endParaRPr>
            </a:p>
            <a:p>
              <a:pPr defTabSz="685800">
                <a:spcBef>
                  <a:spcPts val="100"/>
                </a:spcBef>
                <a:spcAft>
                  <a:spcPts val="100"/>
                </a:spcAft>
              </a:pPr>
              <a:r>
                <a:rPr lang="en-US" altLang="ko-KR"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Total No. of Cases</a:t>
              </a:r>
              <a:r>
                <a:rPr lang="ko-KR" altLang="en-US" sz="1200" b="1"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 </a:t>
              </a:r>
              <a:r>
                <a:rPr lang="en-US" altLang="ko-KR" sz="1100" kern="100" spc="-70" dirty="0">
                  <a:ln>
                    <a:solidFill>
                      <a:schemeClr val="bg1">
                        <a:alpha val="0"/>
                      </a:schemeClr>
                    </a:solidFill>
                  </a:ln>
                  <a:solidFill>
                    <a:schemeClr val="tx1"/>
                  </a:solidFill>
                  <a:latin typeface="+mn-ea"/>
                  <a:cs typeface="Times New Roman" panose="02020603050405020304" pitchFamily="18" charset="0"/>
                </a:rPr>
                <a:t>8,921 (2,151 domestic car owners &amp; 6,770 imported car owners)</a:t>
              </a:r>
              <a:endParaRPr lang="ko-KR" altLang="en-US" sz="1100" kern="100" spc="-70" dirty="0">
                <a:ln>
                  <a:solidFill>
                    <a:schemeClr val="bg1">
                      <a:alpha val="0"/>
                    </a:schemeClr>
                  </a:solidFill>
                </a:ln>
                <a:solidFill>
                  <a:schemeClr val="tx1"/>
                </a:solidFill>
                <a:latin typeface="+mn-ea"/>
                <a:cs typeface="Times New Roman" panose="02020603050405020304" pitchFamily="18" charset="0"/>
              </a:endParaRPr>
            </a:p>
          </p:txBody>
        </p:sp>
      </p:grpSp>
      <p:sp>
        <p:nvSpPr>
          <p:cNvPr id="56" name="사각형: 둥근 모서리 55">
            <a:extLst>
              <a:ext uri="{FF2B5EF4-FFF2-40B4-BE49-F238E27FC236}">
                <a16:creationId xmlns:a16="http://schemas.microsoft.com/office/drawing/2014/main" id="{5A70ECE3-2B37-4305-8D6A-E99C2FC2D667}"/>
              </a:ext>
            </a:extLst>
          </p:cNvPr>
          <p:cNvSpPr/>
          <p:nvPr/>
        </p:nvSpPr>
        <p:spPr>
          <a:xfrm>
            <a:off x="370115" y="619179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Visit/Car take-in</a:t>
            </a:r>
          </a:p>
        </p:txBody>
      </p:sp>
      <p:sp>
        <p:nvSpPr>
          <p:cNvPr id="57" name="사각형: 둥근 모서리 56">
            <a:extLst>
              <a:ext uri="{FF2B5EF4-FFF2-40B4-BE49-F238E27FC236}">
                <a16:creationId xmlns:a16="http://schemas.microsoft.com/office/drawing/2014/main" id="{2A3FA09F-4384-43C5-AC47-6F324F094BD2}"/>
              </a:ext>
            </a:extLst>
          </p:cNvPr>
          <p:cNvSpPr/>
          <p:nvPr/>
        </p:nvSpPr>
        <p:spPr>
          <a:xfrm>
            <a:off x="370115" y="7208555"/>
            <a:ext cx="1368960" cy="317050"/>
          </a:xfrm>
          <a:prstGeom prst="round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bg1"/>
                </a:solidFill>
                <a:latin typeface="+mn-ea"/>
                <a:cs typeface="Times New Roman" panose="02020603050405020304" pitchFamily="18" charset="0"/>
              </a:rPr>
              <a:t>Wait/Monitor</a:t>
            </a:r>
          </a:p>
        </p:txBody>
      </p:sp>
      <p:sp>
        <p:nvSpPr>
          <p:cNvPr id="58" name="사각형: 둥근 모서리 57">
            <a:extLst>
              <a:ext uri="{FF2B5EF4-FFF2-40B4-BE49-F238E27FC236}">
                <a16:creationId xmlns:a16="http://schemas.microsoft.com/office/drawing/2014/main" id="{3903F119-B7CE-4BC4-999E-F93A2CA729D7}"/>
              </a:ext>
            </a:extLst>
          </p:cNvPr>
          <p:cNvSpPr/>
          <p:nvPr/>
        </p:nvSpPr>
        <p:spPr>
          <a:xfrm>
            <a:off x="370115" y="771693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Outcome Check</a:t>
            </a:r>
          </a:p>
        </p:txBody>
      </p:sp>
      <p:sp>
        <p:nvSpPr>
          <p:cNvPr id="59" name="사각형: 둥근 모서리 58">
            <a:extLst>
              <a:ext uri="{FF2B5EF4-FFF2-40B4-BE49-F238E27FC236}">
                <a16:creationId xmlns:a16="http://schemas.microsoft.com/office/drawing/2014/main" id="{A65CF2E3-B1A8-44E2-99E5-9336FC69B353}"/>
              </a:ext>
            </a:extLst>
          </p:cNvPr>
          <p:cNvSpPr/>
          <p:nvPr/>
        </p:nvSpPr>
        <p:spPr>
          <a:xfrm>
            <a:off x="370115" y="822531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Payment</a:t>
            </a:r>
          </a:p>
        </p:txBody>
      </p:sp>
      <p:sp>
        <p:nvSpPr>
          <p:cNvPr id="60" name="사각형: 둥근 모서리 59">
            <a:extLst>
              <a:ext uri="{FF2B5EF4-FFF2-40B4-BE49-F238E27FC236}">
                <a16:creationId xmlns:a16="http://schemas.microsoft.com/office/drawing/2014/main" id="{FD4A43D0-6879-4F97-8B8F-CCD92123C871}"/>
              </a:ext>
            </a:extLst>
          </p:cNvPr>
          <p:cNvSpPr/>
          <p:nvPr/>
        </p:nvSpPr>
        <p:spPr>
          <a:xfrm>
            <a:off x="370115" y="8733697"/>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Check-out</a:t>
            </a:r>
          </a:p>
        </p:txBody>
      </p:sp>
      <p:sp>
        <p:nvSpPr>
          <p:cNvPr id="61" name="사각형: 둥근 모서리 60">
            <a:extLst>
              <a:ext uri="{FF2B5EF4-FFF2-40B4-BE49-F238E27FC236}">
                <a16:creationId xmlns:a16="http://schemas.microsoft.com/office/drawing/2014/main" id="{C1DE9B42-B091-4FCB-BDB0-1E616C1883F9}"/>
              </a:ext>
            </a:extLst>
          </p:cNvPr>
          <p:cNvSpPr/>
          <p:nvPr/>
        </p:nvSpPr>
        <p:spPr>
          <a:xfrm>
            <a:off x="370115" y="670017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Consultation</a:t>
            </a:r>
            <a:endParaRPr lang="ko-KR" altLang="en-US"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endParaRPr>
          </a:p>
        </p:txBody>
      </p:sp>
      <p:sp>
        <p:nvSpPr>
          <p:cNvPr id="62" name="직사각형 61">
            <a:extLst>
              <a:ext uri="{FF2B5EF4-FFF2-40B4-BE49-F238E27FC236}">
                <a16:creationId xmlns:a16="http://schemas.microsoft.com/office/drawing/2014/main" id="{7352A7AF-6758-4DF3-BECD-57271B713B34}"/>
              </a:ext>
            </a:extLst>
          </p:cNvPr>
          <p:cNvSpPr/>
          <p:nvPr/>
        </p:nvSpPr>
        <p:spPr>
          <a:xfrm>
            <a:off x="1888257" y="5683414"/>
            <a:ext cx="1520358" cy="549263"/>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solidFill>
                <a:latin typeface="+mn-ea"/>
                <a:cs typeface="Times New Roman" panose="02020603050405020304" pitchFamily="18" charset="0"/>
              </a:rPr>
              <a:t>Booking accessibility</a:t>
            </a:r>
          </a:p>
        </p:txBody>
      </p:sp>
      <p:sp>
        <p:nvSpPr>
          <p:cNvPr id="63" name="직사각형 62">
            <a:extLst>
              <a:ext uri="{FF2B5EF4-FFF2-40B4-BE49-F238E27FC236}">
                <a16:creationId xmlns:a16="http://schemas.microsoft.com/office/drawing/2014/main" id="{18CCD44F-4DA4-4E62-B46A-3484E1094995}"/>
              </a:ext>
            </a:extLst>
          </p:cNvPr>
          <p:cNvSpPr/>
          <p:nvPr/>
        </p:nvSpPr>
        <p:spPr>
          <a:xfrm>
            <a:off x="1888257" y="6294537"/>
            <a:ext cx="1649028" cy="549263"/>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Work handling capability</a:t>
            </a:r>
          </a:p>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Consultation fulfillment</a:t>
            </a:r>
          </a:p>
        </p:txBody>
      </p:sp>
      <p:sp>
        <p:nvSpPr>
          <p:cNvPr id="64" name="직사각형 63">
            <a:extLst>
              <a:ext uri="{FF2B5EF4-FFF2-40B4-BE49-F238E27FC236}">
                <a16:creationId xmlns:a16="http://schemas.microsoft.com/office/drawing/2014/main" id="{0F5C822A-1F73-4238-821B-50CE37400365}"/>
              </a:ext>
            </a:extLst>
          </p:cNvPr>
          <p:cNvSpPr/>
          <p:nvPr/>
        </p:nvSpPr>
        <p:spPr>
          <a:xfrm>
            <a:off x="1888257" y="6905660"/>
            <a:ext cx="1649027" cy="736052"/>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speed</a:t>
            </a:r>
          </a:p>
          <a:p>
            <a:pPr marL="177800" indent="-88900">
              <a:buClr>
                <a:schemeClr val="bg1">
                  <a:lumMod val="50000"/>
                </a:schemeClr>
              </a:buClr>
              <a:buFont typeface="Arial" panose="020B0604020202020204" pitchFamily="34" charset="0"/>
              <a:buChar char="•"/>
            </a:pPr>
            <a:r>
              <a:rPr lang="en-US" altLang="ko-KR" sz="1100" b="1" kern="100" spc="-70" dirty="0">
                <a:ln>
                  <a:solidFill>
                    <a:schemeClr val="bg1">
                      <a:alpha val="0"/>
                    </a:schemeClr>
                  </a:solidFill>
                </a:ln>
                <a:solidFill>
                  <a:schemeClr val="tx1"/>
                </a:solidFill>
                <a:latin typeface="+mn-ea"/>
                <a:cs typeface="Times New Roman" panose="02020603050405020304" pitchFamily="18" charset="0"/>
              </a:rPr>
              <a:t>Customer care</a:t>
            </a:r>
          </a:p>
          <a:p>
            <a:pPr marL="88900">
              <a:buClr>
                <a:schemeClr val="bg1">
                  <a:lumMod val="50000"/>
                </a:schemeClr>
              </a:buClr>
            </a:pPr>
            <a:r>
              <a:rPr lang="en-US" altLang="ko-KR" sz="1100" b="1" kern="100" spc="-70" dirty="0">
                <a:ln>
                  <a:solidFill>
                    <a:schemeClr val="bg1">
                      <a:alpha val="0"/>
                    </a:schemeClr>
                  </a:solidFill>
                </a:ln>
                <a:solidFill>
                  <a:schemeClr val="tx1"/>
                </a:solidFill>
                <a:latin typeface="+mn-ea"/>
                <a:cs typeface="Times New Roman" panose="02020603050405020304" pitchFamily="18" charset="0"/>
              </a:rPr>
              <a:t>  during wait</a:t>
            </a:r>
          </a:p>
        </p:txBody>
      </p:sp>
      <p:sp>
        <p:nvSpPr>
          <p:cNvPr id="65" name="직사각형 64">
            <a:extLst>
              <a:ext uri="{FF2B5EF4-FFF2-40B4-BE49-F238E27FC236}">
                <a16:creationId xmlns:a16="http://schemas.microsoft.com/office/drawing/2014/main" id="{5915182C-3A64-4D48-967D-EFF55D4F8D83}"/>
              </a:ext>
            </a:extLst>
          </p:cNvPr>
          <p:cNvSpPr/>
          <p:nvPr/>
        </p:nvSpPr>
        <p:spPr>
          <a:xfrm>
            <a:off x="1888257" y="7703572"/>
            <a:ext cx="1520358" cy="736052"/>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economy</a:t>
            </a:r>
          </a:p>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quality</a:t>
            </a:r>
          </a:p>
        </p:txBody>
      </p:sp>
      <p:sp>
        <p:nvSpPr>
          <p:cNvPr id="67" name="직사각형 66">
            <a:extLst>
              <a:ext uri="{FF2B5EF4-FFF2-40B4-BE49-F238E27FC236}">
                <a16:creationId xmlns:a16="http://schemas.microsoft.com/office/drawing/2014/main" id="{2DD45560-64BF-483C-9F66-B4BC37DCA10F}"/>
              </a:ext>
            </a:extLst>
          </p:cNvPr>
          <p:cNvSpPr/>
          <p:nvPr/>
        </p:nvSpPr>
        <p:spPr>
          <a:xfrm>
            <a:off x="1888257" y="8501484"/>
            <a:ext cx="1520358" cy="549263"/>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Care after the repair/maintenance</a:t>
            </a:r>
          </a:p>
        </p:txBody>
      </p:sp>
      <p:sp>
        <p:nvSpPr>
          <p:cNvPr id="68" name="직사각형 67">
            <a:extLst>
              <a:ext uri="{FF2B5EF4-FFF2-40B4-BE49-F238E27FC236}">
                <a16:creationId xmlns:a16="http://schemas.microsoft.com/office/drawing/2014/main" id="{2582F7ED-4B56-47A5-829F-D3E8B738DD30}"/>
              </a:ext>
            </a:extLst>
          </p:cNvPr>
          <p:cNvSpPr/>
          <p:nvPr/>
        </p:nvSpPr>
        <p:spPr>
          <a:xfrm>
            <a:off x="3557797" y="5683414"/>
            <a:ext cx="2930086" cy="549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buClr>
              <a:buFont typeface="+mj-ea"/>
              <a:buAutoNum type="circleNumDbPlain"/>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Online booking rate</a:t>
            </a:r>
          </a:p>
          <a:p>
            <a:pPr marL="88900" indent="-228600">
              <a:buClr>
                <a:schemeClr val="tx1"/>
              </a:buClr>
              <a:buFont typeface="+mj-ea"/>
              <a:buAutoNum type="circleNumDbPlain"/>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No. of call attempts for reservation</a:t>
            </a:r>
          </a:p>
          <a:p>
            <a:pPr marL="88900" indent="-228600">
              <a:buClr>
                <a:schemeClr val="tx1"/>
              </a:buClr>
              <a:buFont typeface="+mj-ea"/>
              <a:buAutoNum type="circleNumDbPlain"/>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Success rate within the first call</a:t>
            </a:r>
          </a:p>
        </p:txBody>
      </p:sp>
      <p:sp>
        <p:nvSpPr>
          <p:cNvPr id="69" name="직사각형 68">
            <a:extLst>
              <a:ext uri="{FF2B5EF4-FFF2-40B4-BE49-F238E27FC236}">
                <a16:creationId xmlns:a16="http://schemas.microsoft.com/office/drawing/2014/main" id="{C734D3B9-471A-411B-9016-F4B45F5BA6BA}"/>
              </a:ext>
            </a:extLst>
          </p:cNvPr>
          <p:cNvSpPr/>
          <p:nvPr/>
        </p:nvSpPr>
        <p:spPr>
          <a:xfrm>
            <a:off x="3557797" y="6294537"/>
            <a:ext cx="2930086" cy="549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4"/>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Waiting time from booking to service</a:t>
            </a:r>
          </a:p>
          <a:p>
            <a:pPr marL="88900" indent="-228600">
              <a:buClr>
                <a:schemeClr val="tx1">
                  <a:lumMod val="75000"/>
                  <a:lumOff val="25000"/>
                </a:schemeClr>
              </a:buClr>
              <a:buFont typeface="+mj-ea"/>
              <a:buAutoNum type="circleNumDbPlain" startAt="4"/>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Waiting time for Pre-consultation</a:t>
            </a:r>
          </a:p>
          <a:p>
            <a:pPr marL="88900" indent="-228600">
              <a:buClr>
                <a:schemeClr val="tx1">
                  <a:lumMod val="75000"/>
                  <a:lumOff val="25000"/>
                </a:schemeClr>
              </a:buClr>
              <a:buFont typeface="+mj-ea"/>
              <a:buAutoNum type="circleNumDbPlain" startAt="4"/>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Key explanation missing rate</a:t>
            </a:r>
          </a:p>
        </p:txBody>
      </p:sp>
      <p:sp>
        <p:nvSpPr>
          <p:cNvPr id="70" name="이등변 삼각형 69">
            <a:extLst>
              <a:ext uri="{FF2B5EF4-FFF2-40B4-BE49-F238E27FC236}">
                <a16:creationId xmlns:a16="http://schemas.microsoft.com/office/drawing/2014/main" id="{9DB64568-29A2-43DD-97AA-6D5D1F19A962}"/>
              </a:ext>
            </a:extLst>
          </p:cNvPr>
          <p:cNvSpPr/>
          <p:nvPr/>
        </p:nvSpPr>
        <p:spPr>
          <a:xfrm flipV="1">
            <a:off x="1009595" y="606013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71" name="이등변 삼각형 70">
            <a:extLst>
              <a:ext uri="{FF2B5EF4-FFF2-40B4-BE49-F238E27FC236}">
                <a16:creationId xmlns:a16="http://schemas.microsoft.com/office/drawing/2014/main" id="{57D7F7C9-8CFA-4201-B08A-C18AEC279986}"/>
              </a:ext>
            </a:extLst>
          </p:cNvPr>
          <p:cNvSpPr/>
          <p:nvPr/>
        </p:nvSpPr>
        <p:spPr>
          <a:xfrm flipV="1">
            <a:off x="1009595" y="656851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72" name="이등변 삼각형 71">
            <a:extLst>
              <a:ext uri="{FF2B5EF4-FFF2-40B4-BE49-F238E27FC236}">
                <a16:creationId xmlns:a16="http://schemas.microsoft.com/office/drawing/2014/main" id="{C1E9067F-F726-4E44-AA06-C540593D82A6}"/>
              </a:ext>
            </a:extLst>
          </p:cNvPr>
          <p:cNvSpPr/>
          <p:nvPr/>
        </p:nvSpPr>
        <p:spPr>
          <a:xfrm flipV="1">
            <a:off x="1009595" y="707689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78" name="이등변 삼각형 77">
            <a:extLst>
              <a:ext uri="{FF2B5EF4-FFF2-40B4-BE49-F238E27FC236}">
                <a16:creationId xmlns:a16="http://schemas.microsoft.com/office/drawing/2014/main" id="{E42AEEDD-F89D-4927-94EA-D4DFF751B5D6}"/>
              </a:ext>
            </a:extLst>
          </p:cNvPr>
          <p:cNvSpPr/>
          <p:nvPr/>
        </p:nvSpPr>
        <p:spPr>
          <a:xfrm flipV="1">
            <a:off x="1009595" y="758527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79" name="이등변 삼각형 78">
            <a:extLst>
              <a:ext uri="{FF2B5EF4-FFF2-40B4-BE49-F238E27FC236}">
                <a16:creationId xmlns:a16="http://schemas.microsoft.com/office/drawing/2014/main" id="{FAAB42BB-9748-4819-B5F1-CEA5D49949A9}"/>
              </a:ext>
            </a:extLst>
          </p:cNvPr>
          <p:cNvSpPr/>
          <p:nvPr/>
        </p:nvSpPr>
        <p:spPr>
          <a:xfrm flipV="1">
            <a:off x="1009595" y="809365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80" name="이등변 삼각형 79">
            <a:extLst>
              <a:ext uri="{FF2B5EF4-FFF2-40B4-BE49-F238E27FC236}">
                <a16:creationId xmlns:a16="http://schemas.microsoft.com/office/drawing/2014/main" id="{E0D1AE89-334B-457C-9929-E69DB486AF31}"/>
              </a:ext>
            </a:extLst>
          </p:cNvPr>
          <p:cNvSpPr/>
          <p:nvPr/>
        </p:nvSpPr>
        <p:spPr>
          <a:xfrm flipV="1">
            <a:off x="1009595" y="860203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81" name="직사각형 80">
            <a:extLst>
              <a:ext uri="{FF2B5EF4-FFF2-40B4-BE49-F238E27FC236}">
                <a16:creationId xmlns:a16="http://schemas.microsoft.com/office/drawing/2014/main" id="{2F450619-8701-4E00-856C-3A1691DECC5F}"/>
              </a:ext>
            </a:extLst>
          </p:cNvPr>
          <p:cNvSpPr/>
          <p:nvPr/>
        </p:nvSpPr>
        <p:spPr>
          <a:xfrm>
            <a:off x="3557796" y="6905660"/>
            <a:ext cx="2930087" cy="73605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7"/>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time</a:t>
            </a:r>
          </a:p>
          <a:p>
            <a:pPr marL="88900" indent="-228600">
              <a:buClr>
                <a:schemeClr val="tx1">
                  <a:lumMod val="75000"/>
                  <a:lumOff val="25000"/>
                </a:schemeClr>
              </a:buClr>
              <a:buFont typeface="+mj-ea"/>
              <a:buAutoNum type="circleNumDbPlain" startAt="7"/>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On the day repair completion rate</a:t>
            </a:r>
          </a:p>
          <a:p>
            <a:pPr marL="88900" indent="-228600">
              <a:buClr>
                <a:schemeClr val="tx1">
                  <a:lumMod val="75000"/>
                  <a:lumOff val="25000"/>
                </a:schemeClr>
              </a:buClr>
              <a:buFont typeface="+mj-ea"/>
              <a:buAutoNum type="circleNumDbPlain" startAt="7"/>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Parts supply shortage experience rate</a:t>
            </a:r>
          </a:p>
          <a:p>
            <a:pPr marL="88900" indent="-228600">
              <a:buClr>
                <a:schemeClr val="tx1">
                  <a:lumMod val="75000"/>
                  <a:lumOff val="25000"/>
                </a:schemeClr>
              </a:buClr>
              <a:buFont typeface="+mj-ea"/>
              <a:buAutoNum type="circleNumDbPlain" startAt="7"/>
            </a:pPr>
            <a:r>
              <a:rPr lang="en-US" altLang="ko-KR" sz="11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Furnished customer facilities</a:t>
            </a:r>
          </a:p>
        </p:txBody>
      </p:sp>
      <p:sp>
        <p:nvSpPr>
          <p:cNvPr id="82" name="직사각형 81">
            <a:extLst>
              <a:ext uri="{FF2B5EF4-FFF2-40B4-BE49-F238E27FC236}">
                <a16:creationId xmlns:a16="http://schemas.microsoft.com/office/drawing/2014/main" id="{27562EA6-65B8-4366-8CC5-172468555594}"/>
              </a:ext>
            </a:extLst>
          </p:cNvPr>
          <p:cNvSpPr/>
          <p:nvPr/>
        </p:nvSpPr>
        <p:spPr>
          <a:xfrm>
            <a:off x="3557797" y="7703572"/>
            <a:ext cx="3177540" cy="73605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Recent repair/maintenance time</a:t>
            </a:r>
          </a:p>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Wrong/excessive/arbitrary repair experience rate</a:t>
            </a:r>
          </a:p>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Recurring problem experience rate</a:t>
            </a:r>
          </a:p>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Complaint filing/handling rates</a:t>
            </a:r>
          </a:p>
        </p:txBody>
      </p:sp>
      <p:sp>
        <p:nvSpPr>
          <p:cNvPr id="85" name="직사각형 84">
            <a:extLst>
              <a:ext uri="{FF2B5EF4-FFF2-40B4-BE49-F238E27FC236}">
                <a16:creationId xmlns:a16="http://schemas.microsoft.com/office/drawing/2014/main" id="{8C44C6CF-2E6C-4B90-B578-7754E7C94434}"/>
              </a:ext>
            </a:extLst>
          </p:cNvPr>
          <p:cNvSpPr/>
          <p:nvPr/>
        </p:nvSpPr>
        <p:spPr>
          <a:xfrm>
            <a:off x="3557797" y="8501484"/>
            <a:ext cx="2930086" cy="549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15"/>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Free service experienced</a:t>
            </a:r>
          </a:p>
          <a:p>
            <a:pPr marL="88900" indent="-228600">
              <a:buClr>
                <a:schemeClr val="tx1">
                  <a:lumMod val="75000"/>
                  <a:lumOff val="25000"/>
                </a:schemeClr>
              </a:buClr>
              <a:buFont typeface="+mj-ea"/>
              <a:buAutoNum type="circleNumDbPlain" startAt="15"/>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Preferred free services</a:t>
            </a:r>
          </a:p>
        </p:txBody>
      </p:sp>
      <p:sp>
        <p:nvSpPr>
          <p:cNvPr id="86" name="사각형: 둥근 모서리 85">
            <a:extLst>
              <a:ext uri="{FF2B5EF4-FFF2-40B4-BE49-F238E27FC236}">
                <a16:creationId xmlns:a16="http://schemas.microsoft.com/office/drawing/2014/main" id="{B8F0890F-6B5F-4ACB-B45F-76CF3E470359}"/>
              </a:ext>
            </a:extLst>
          </p:cNvPr>
          <p:cNvSpPr/>
          <p:nvPr/>
        </p:nvSpPr>
        <p:spPr>
          <a:xfrm>
            <a:off x="370115" y="568341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Reservation</a:t>
            </a:r>
            <a:endParaRPr lang="ko-KR" altLang="en-US"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endParaRPr>
          </a:p>
        </p:txBody>
      </p:sp>
      <p:sp>
        <p:nvSpPr>
          <p:cNvPr id="87" name="이등변 삼각형 86">
            <a:extLst>
              <a:ext uri="{FF2B5EF4-FFF2-40B4-BE49-F238E27FC236}">
                <a16:creationId xmlns:a16="http://schemas.microsoft.com/office/drawing/2014/main" id="{E2274A2F-0BA8-4CC5-9AE1-3F788AAC4CD9}"/>
              </a:ext>
            </a:extLst>
          </p:cNvPr>
          <p:cNvSpPr/>
          <p:nvPr/>
        </p:nvSpPr>
        <p:spPr>
          <a:xfrm flipV="1">
            <a:off x="1009595" y="860203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88" name="사각형: 둥근 모서리 87">
            <a:extLst>
              <a:ext uri="{FF2B5EF4-FFF2-40B4-BE49-F238E27FC236}">
                <a16:creationId xmlns:a16="http://schemas.microsoft.com/office/drawing/2014/main" id="{7FA5D153-E531-4078-852E-F86D7B601CB1}"/>
              </a:ext>
            </a:extLst>
          </p:cNvPr>
          <p:cNvSpPr/>
          <p:nvPr/>
        </p:nvSpPr>
        <p:spPr>
          <a:xfrm>
            <a:off x="370115" y="670017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Consultation</a:t>
            </a:r>
          </a:p>
        </p:txBody>
      </p:sp>
      <p:sp>
        <p:nvSpPr>
          <p:cNvPr id="90" name="사각형: 둥근 위쪽 모서리 89">
            <a:extLst>
              <a:ext uri="{FF2B5EF4-FFF2-40B4-BE49-F238E27FC236}">
                <a16:creationId xmlns:a16="http://schemas.microsoft.com/office/drawing/2014/main" id="{C53FB069-9E08-4125-9B69-371462F3DD4E}"/>
              </a:ext>
            </a:extLst>
          </p:cNvPr>
          <p:cNvSpPr/>
          <p:nvPr/>
        </p:nvSpPr>
        <p:spPr>
          <a:xfrm>
            <a:off x="377825" y="5008054"/>
            <a:ext cx="6110288" cy="288000"/>
          </a:xfrm>
          <a:prstGeom prst="round2SameRect">
            <a:avLst/>
          </a:prstGeom>
          <a:solidFill>
            <a:schemeClr val="tx1">
              <a:lumMod val="75000"/>
              <a:lumOff val="2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r>
              <a:rPr lang="en-US" altLang="ko-KR" sz="1400" b="1" kern="100" spc="-70" dirty="0">
                <a:ln>
                  <a:solidFill>
                    <a:schemeClr val="bg1">
                      <a:alpha val="0"/>
                    </a:schemeClr>
                  </a:solidFill>
                </a:ln>
                <a:solidFill>
                  <a:schemeClr val="bg1"/>
                </a:solidFill>
                <a:latin typeface="+mn-ea"/>
                <a:cs typeface="Times New Roman" panose="02020603050405020304" pitchFamily="18" charset="0"/>
              </a:rPr>
              <a:t>Experienced AS Process</a:t>
            </a:r>
            <a:endParaRPr lang="ko-KR" altLang="en-US" sz="1400" b="1" kern="100" spc="-70" dirty="0">
              <a:ln>
                <a:solidFill>
                  <a:schemeClr val="bg1">
                    <a:alpha val="0"/>
                  </a:schemeClr>
                </a:solidFill>
              </a:ln>
              <a:solidFill>
                <a:schemeClr val="bg1"/>
              </a:solidFill>
              <a:latin typeface="+mn-ea"/>
              <a:cs typeface="Times New Roman" panose="02020603050405020304" pitchFamily="18" charset="0"/>
            </a:endParaRPr>
          </a:p>
        </p:txBody>
      </p:sp>
      <p:grpSp>
        <p:nvGrpSpPr>
          <p:cNvPr id="96" name="그룹 95">
            <a:extLst>
              <a:ext uri="{FF2B5EF4-FFF2-40B4-BE49-F238E27FC236}">
                <a16:creationId xmlns:a16="http://schemas.microsoft.com/office/drawing/2014/main" id="{DD64CD1B-1C9B-48CC-BADD-74317C31EE3F}"/>
              </a:ext>
            </a:extLst>
          </p:cNvPr>
          <p:cNvGrpSpPr/>
          <p:nvPr/>
        </p:nvGrpSpPr>
        <p:grpSpPr>
          <a:xfrm>
            <a:off x="370114" y="5344437"/>
            <a:ext cx="6117771" cy="261610"/>
            <a:chOff x="370114" y="5344437"/>
            <a:chExt cx="6117771" cy="261610"/>
          </a:xfrm>
        </p:grpSpPr>
        <p:grpSp>
          <p:nvGrpSpPr>
            <p:cNvPr id="97" name="그룹 96">
              <a:extLst>
                <a:ext uri="{FF2B5EF4-FFF2-40B4-BE49-F238E27FC236}">
                  <a16:creationId xmlns:a16="http://schemas.microsoft.com/office/drawing/2014/main" id="{B16F6C1E-523D-4D6C-A483-947C4B320ED5}"/>
                </a:ext>
              </a:extLst>
            </p:cNvPr>
            <p:cNvGrpSpPr/>
            <p:nvPr/>
          </p:nvGrpSpPr>
          <p:grpSpPr>
            <a:xfrm>
              <a:off x="370114" y="5344437"/>
              <a:ext cx="1368960" cy="261610"/>
              <a:chOff x="629879" y="5490424"/>
              <a:chExt cx="1274322" cy="261610"/>
            </a:xfrm>
          </p:grpSpPr>
          <p:sp>
            <p:nvSpPr>
              <p:cNvPr id="117" name="사각형: 둥근 모서리 116">
                <a:extLst>
                  <a:ext uri="{FF2B5EF4-FFF2-40B4-BE49-F238E27FC236}">
                    <a16:creationId xmlns:a16="http://schemas.microsoft.com/office/drawing/2014/main" id="{D0A43C98-36B7-48EE-B2E2-89B097C0BBD0}"/>
                  </a:ext>
                </a:extLst>
              </p:cNvPr>
              <p:cNvSpPr/>
              <p:nvPr/>
            </p:nvSpPr>
            <p:spPr>
              <a:xfrm>
                <a:off x="689461" y="5490424"/>
                <a:ext cx="1155160" cy="261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rPr>
                  <a:t>PROCESS</a:t>
                </a:r>
                <a:endParaRPr lang="ko-KR" altLang="en-US"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endParaRPr>
              </a:p>
            </p:txBody>
          </p:sp>
          <p:cxnSp>
            <p:nvCxnSpPr>
              <p:cNvPr id="118" name="직선 연결선 117">
                <a:extLst>
                  <a:ext uri="{FF2B5EF4-FFF2-40B4-BE49-F238E27FC236}">
                    <a16:creationId xmlns:a16="http://schemas.microsoft.com/office/drawing/2014/main" id="{EC64CB19-0DE7-4D0C-A79C-A13891170C18}"/>
                  </a:ext>
                </a:extLst>
              </p:cNvPr>
              <p:cNvCxnSpPr>
                <a:cxnSpLocks/>
              </p:cNvCxnSpPr>
              <p:nvPr/>
            </p:nvCxnSpPr>
            <p:spPr>
              <a:xfrm>
                <a:off x="629879" y="5752034"/>
                <a:ext cx="1274322" cy="0"/>
              </a:xfrm>
              <a:prstGeom prst="line">
                <a:avLst/>
              </a:prstGeom>
              <a:ln w="254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2" name="그룹 111">
              <a:extLst>
                <a:ext uri="{FF2B5EF4-FFF2-40B4-BE49-F238E27FC236}">
                  <a16:creationId xmlns:a16="http://schemas.microsoft.com/office/drawing/2014/main" id="{E4CDD0AC-AC6C-4483-B5F2-A3216B534643}"/>
                </a:ext>
              </a:extLst>
            </p:cNvPr>
            <p:cNvGrpSpPr/>
            <p:nvPr/>
          </p:nvGrpSpPr>
          <p:grpSpPr>
            <a:xfrm>
              <a:off x="1840560" y="5344437"/>
              <a:ext cx="1615753" cy="261610"/>
              <a:chOff x="2460339" y="5490424"/>
              <a:chExt cx="1354279" cy="261610"/>
            </a:xfrm>
          </p:grpSpPr>
          <p:sp>
            <p:nvSpPr>
              <p:cNvPr id="115" name="사각형: 둥근 모서리 114">
                <a:extLst>
                  <a:ext uri="{FF2B5EF4-FFF2-40B4-BE49-F238E27FC236}">
                    <a16:creationId xmlns:a16="http://schemas.microsoft.com/office/drawing/2014/main" id="{E84BE802-C816-44F8-8EF2-BF5FB866966E}"/>
                  </a:ext>
                </a:extLst>
              </p:cNvPr>
              <p:cNvSpPr/>
              <p:nvPr/>
            </p:nvSpPr>
            <p:spPr>
              <a:xfrm>
                <a:off x="2460339" y="5490424"/>
                <a:ext cx="1354279" cy="261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rPr>
                  <a:t>STUDY CONTENT</a:t>
                </a:r>
                <a:endParaRPr lang="ko-KR" altLang="en-US"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endParaRPr>
              </a:p>
            </p:txBody>
          </p:sp>
          <p:cxnSp>
            <p:nvCxnSpPr>
              <p:cNvPr id="116" name="직선 연결선 115">
                <a:extLst>
                  <a:ext uri="{FF2B5EF4-FFF2-40B4-BE49-F238E27FC236}">
                    <a16:creationId xmlns:a16="http://schemas.microsoft.com/office/drawing/2014/main" id="{2F9B353E-26C3-4FC0-9B41-0E4C02A3CFEA}"/>
                  </a:ext>
                </a:extLst>
              </p:cNvPr>
              <p:cNvCxnSpPr/>
              <p:nvPr/>
            </p:nvCxnSpPr>
            <p:spPr>
              <a:xfrm>
                <a:off x="2500317" y="5752034"/>
                <a:ext cx="1274322" cy="0"/>
              </a:xfrm>
              <a:prstGeom prst="line">
                <a:avLst/>
              </a:prstGeom>
              <a:ln w="254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113" name="사각형: 둥근 모서리 112">
              <a:extLst>
                <a:ext uri="{FF2B5EF4-FFF2-40B4-BE49-F238E27FC236}">
                  <a16:creationId xmlns:a16="http://schemas.microsoft.com/office/drawing/2014/main" id="{1549F922-9AD2-420A-873B-088289A788B8}"/>
                </a:ext>
              </a:extLst>
            </p:cNvPr>
            <p:cNvSpPr/>
            <p:nvPr/>
          </p:nvSpPr>
          <p:spPr>
            <a:xfrm>
              <a:off x="3815202" y="5344437"/>
              <a:ext cx="2415282" cy="261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rPr>
                <a:t>MOMENTS OF TRUTH</a:t>
              </a:r>
              <a:endParaRPr lang="ko-KR" altLang="en-US"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endParaRPr>
            </a:p>
          </p:txBody>
        </p:sp>
        <p:cxnSp>
          <p:nvCxnSpPr>
            <p:cNvPr id="114" name="직선 연결선 113">
              <a:extLst>
                <a:ext uri="{FF2B5EF4-FFF2-40B4-BE49-F238E27FC236}">
                  <a16:creationId xmlns:a16="http://schemas.microsoft.com/office/drawing/2014/main" id="{D0C783FE-BD33-493C-9E03-94B1A62F6246}"/>
                </a:ext>
              </a:extLst>
            </p:cNvPr>
            <p:cNvCxnSpPr/>
            <p:nvPr/>
          </p:nvCxnSpPr>
          <p:spPr>
            <a:xfrm>
              <a:off x="3557797" y="5606047"/>
              <a:ext cx="2930088" cy="0"/>
            </a:xfrm>
            <a:prstGeom prst="line">
              <a:avLst/>
            </a:prstGeom>
            <a:ln w="254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119" name="직사각형 118">
            <a:extLst>
              <a:ext uri="{FF2B5EF4-FFF2-40B4-BE49-F238E27FC236}">
                <a16:creationId xmlns:a16="http://schemas.microsoft.com/office/drawing/2014/main" id="{ACA7C825-7F19-42C3-A551-FCBEB02530B7}"/>
              </a:ext>
            </a:extLst>
          </p:cNvPr>
          <p:cNvSpPr/>
          <p:nvPr/>
        </p:nvSpPr>
        <p:spPr>
          <a:xfrm>
            <a:off x="4973512" y="7107740"/>
            <a:ext cx="1534883" cy="317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p>
            <a:pPr algn="ctr"/>
            <a:r>
              <a:rPr lang="en-US" altLang="ko-KR" sz="1100" dirty="0"/>
              <a:t>3. Repair/maintenance monitoring process(2)</a:t>
            </a:r>
            <a:endParaRPr lang="ko-KR" altLang="en-US" sz="1100" dirty="0"/>
          </a:p>
        </p:txBody>
      </p:sp>
      <p:sp>
        <p:nvSpPr>
          <p:cNvPr id="76" name="L 도형 75">
            <a:extLst>
              <a:ext uri="{FF2B5EF4-FFF2-40B4-BE49-F238E27FC236}">
                <a16:creationId xmlns:a16="http://schemas.microsoft.com/office/drawing/2014/main" id="{97610150-167D-41EA-9508-E7D0F0BBC987}"/>
              </a:ext>
            </a:extLst>
          </p:cNvPr>
          <p:cNvSpPr/>
          <p:nvPr/>
        </p:nvSpPr>
        <p:spPr>
          <a:xfrm>
            <a:off x="1888257" y="7230978"/>
            <a:ext cx="4599626" cy="383506"/>
          </a:xfrm>
          <a:prstGeom prst="corner">
            <a:avLst>
              <a:gd name="adj1" fmla="val 50000"/>
              <a:gd name="adj2" fmla="val 392413"/>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673496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직사각형 13">
            <a:extLst>
              <a:ext uri="{FF2B5EF4-FFF2-40B4-BE49-F238E27FC236}">
                <a16:creationId xmlns:a16="http://schemas.microsoft.com/office/drawing/2014/main" id="{A79A2247-5F5C-4AD8-9788-9982F53F0C9A}"/>
              </a:ext>
            </a:extLst>
          </p:cNvPr>
          <p:cNvSpPr/>
          <p:nvPr/>
        </p:nvSpPr>
        <p:spPr>
          <a:xfrm>
            <a:off x="377825" y="927100"/>
            <a:ext cx="6110288" cy="39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nSpc>
                <a:spcPct val="110000"/>
              </a:lnSpc>
              <a:spcBef>
                <a:spcPts val="100"/>
              </a:spcBef>
              <a:spcAft>
                <a:spcPts val="100"/>
              </a:spcAft>
            </a:pPr>
            <a:r>
              <a:rPr lang="en-US" altLang="ko-KR" b="1" kern="100" spc="-70" dirty="0">
                <a:ln>
                  <a:solidFill>
                    <a:schemeClr val="bg1">
                      <a:alpha val="0"/>
                    </a:schemeClr>
                  </a:solidFill>
                </a:ln>
                <a:latin typeface="+mn-ea"/>
                <a:cs typeface="Times New Roman" panose="02020603050405020304" pitchFamily="18" charset="0"/>
              </a:rPr>
              <a:t>Wait/Monitor (2)</a:t>
            </a:r>
            <a:endParaRPr lang="ko-KR" altLang="ko-KR" b="1" kern="100" spc="-70" dirty="0">
              <a:ln>
                <a:solidFill>
                  <a:schemeClr val="bg1">
                    <a:alpha val="0"/>
                  </a:schemeClr>
                </a:solidFill>
              </a:ln>
              <a:latin typeface="+mn-ea"/>
              <a:cs typeface="Times New Roman" panose="02020603050405020304" pitchFamily="18" charset="0"/>
            </a:endParaRPr>
          </a:p>
        </p:txBody>
      </p:sp>
      <p:sp>
        <p:nvSpPr>
          <p:cNvPr id="22" name="사각형: 둥근 모서리 21">
            <a:extLst>
              <a:ext uri="{FF2B5EF4-FFF2-40B4-BE49-F238E27FC236}">
                <a16:creationId xmlns:a16="http://schemas.microsoft.com/office/drawing/2014/main" id="{82D15A52-ACF8-4881-85B4-C07733172833}"/>
              </a:ext>
            </a:extLst>
          </p:cNvPr>
          <p:cNvSpPr/>
          <p:nvPr/>
        </p:nvSpPr>
        <p:spPr>
          <a:xfrm>
            <a:off x="451736" y="927100"/>
            <a:ext cx="411906" cy="396000"/>
          </a:xfrm>
          <a:prstGeom prst="roundRect">
            <a:avLst>
              <a:gd name="adj" fmla="val 0"/>
            </a:avLst>
          </a:prstGeom>
          <a:solidFill>
            <a:srgbClr val="C00000"/>
          </a:solidFill>
          <a:ln>
            <a:noFill/>
          </a:ln>
        </p:spPr>
        <p:txBody>
          <a:bodyPr vert="horz" wrap="square" lIns="0" tIns="36000" rIns="0" bIns="0" numCol="1" anchor="ctr" anchorCtr="0" compatLnSpc="1">
            <a:prstTxWarp prst="textNoShape">
              <a:avLst/>
            </a:prstTxWarp>
          </a:bodyPr>
          <a:lstStyle/>
          <a:p>
            <a:pPr algn="ctr" defTabSz="914400" fontAlgn="ctr">
              <a:defRPr/>
            </a:pPr>
            <a:r>
              <a:rPr lang="en-US" altLang="ko-KR" b="1" kern="0" spc="-30" dirty="0">
                <a:ln>
                  <a:solidFill>
                    <a:srgbClr val="4472C4">
                      <a:alpha val="0"/>
                    </a:srgbClr>
                  </a:solidFill>
                </a:ln>
                <a:solidFill>
                  <a:prstClr val="white"/>
                </a:solidFill>
                <a:latin typeface="+mn-ea"/>
              </a:rPr>
              <a:t>03</a:t>
            </a:r>
            <a:endParaRPr lang="ko-KR" altLang="en-US" b="1" kern="0" spc="-30" dirty="0">
              <a:ln>
                <a:solidFill>
                  <a:srgbClr val="4472C4">
                    <a:alpha val="0"/>
                  </a:srgbClr>
                </a:solidFill>
              </a:ln>
              <a:solidFill>
                <a:prstClr val="white"/>
              </a:solidFill>
              <a:latin typeface="+mn-ea"/>
            </a:endParaRPr>
          </a:p>
        </p:txBody>
      </p:sp>
      <p:sp>
        <p:nvSpPr>
          <p:cNvPr id="2" name="직사각형 1">
            <a:extLst>
              <a:ext uri="{FF2B5EF4-FFF2-40B4-BE49-F238E27FC236}">
                <a16:creationId xmlns:a16="http://schemas.microsoft.com/office/drawing/2014/main" id="{141DD827-BBAD-63D0-0DAB-C2FAE680392D}"/>
              </a:ext>
            </a:extLst>
          </p:cNvPr>
          <p:cNvSpPr/>
          <p:nvPr/>
        </p:nvSpPr>
        <p:spPr>
          <a:xfrm>
            <a:off x="484347" y="2530318"/>
            <a:ext cx="5889307" cy="290849"/>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 Table12]Perceived ‘excellent’ customer facility rate(In the order of highest)</a:t>
            </a:r>
            <a:endParaRPr lang="ko-KR" altLang="ko-KR" sz="1200" kern="100" spc="-70" dirty="0">
              <a:ln>
                <a:solidFill>
                  <a:schemeClr val="bg1">
                    <a:alpha val="0"/>
                  </a:schemeClr>
                </a:solidFill>
              </a:ln>
              <a:latin typeface="+mn-ea"/>
              <a:cs typeface="Times New Roman" panose="02020603050405020304" pitchFamily="18" charset="0"/>
            </a:endParaRPr>
          </a:p>
        </p:txBody>
      </p:sp>
      <p:graphicFrame>
        <p:nvGraphicFramePr>
          <p:cNvPr id="3" name="표 2">
            <a:extLst>
              <a:ext uri="{FF2B5EF4-FFF2-40B4-BE49-F238E27FC236}">
                <a16:creationId xmlns:a16="http://schemas.microsoft.com/office/drawing/2014/main" id="{B4D8D034-A866-9F2F-387D-EC4D1C5008F8}"/>
              </a:ext>
            </a:extLst>
          </p:cNvPr>
          <p:cNvGraphicFramePr>
            <a:graphicFrameLocks noGrp="1"/>
          </p:cNvGraphicFramePr>
          <p:nvPr>
            <p:extLst>
              <p:ext uri="{D42A27DB-BD31-4B8C-83A1-F6EECF244321}">
                <p14:modId xmlns:p14="http://schemas.microsoft.com/office/powerpoint/2010/main" val="1649365115"/>
              </p:ext>
            </p:extLst>
          </p:nvPr>
        </p:nvGraphicFramePr>
        <p:xfrm>
          <a:off x="571501" y="2803554"/>
          <a:ext cx="5727700" cy="4536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Rate(%)</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Ford</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(272)</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97.3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Hyundai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(269)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96.5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Lincoln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(103)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96.4</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Honda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(289)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96.4</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Lexus</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(304)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96.3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Toyota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(346)</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95.6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Genesis</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(67)</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95.6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Volvo</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(270)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95.2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226237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Jaguar</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(50)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95.1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624853"/>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Audi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(496)</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95.0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689938432"/>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Porsche</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(90)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94.8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82714173"/>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Mercedes-Benz</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(1,354)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94.3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3087298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Volkswagen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(593)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94.0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929883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err="1">
                          <a:ln>
                            <a:solidFill>
                              <a:schemeClr val="bg1">
                                <a:alpha val="0"/>
                              </a:schemeClr>
                            </a:solidFill>
                          </a:ln>
                          <a:solidFill>
                            <a:schemeClr val="tx1"/>
                          </a:solidFill>
                          <a:latin typeface="+mn-ea"/>
                          <a:ea typeface="+mn-ea"/>
                          <a:cs typeface="Times New Roman" panose="02020603050405020304" pitchFamily="18" charset="0"/>
                        </a:rPr>
                        <a:t>Ssangyong</a:t>
                      </a:r>
                      <a:endPar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(797)</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93.2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506036383"/>
                  </a:ext>
                </a:extLst>
              </a:tr>
              <a:tr h="252000">
                <a:tc rowSpan="3">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(8,921)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1" hangingPunct="1"/>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93.1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52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(2,151)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1" hangingPunct="1"/>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92.7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r h="252000">
                <a:tc vMerge="1">
                  <a:txBody>
                    <a:bodyPr/>
                    <a:lstStyle/>
                    <a:p>
                      <a:pPr latinLnBrk="1"/>
                      <a:endParaRPr lang="ko-KR" altLang="en-US"/>
                    </a:p>
                  </a:txBody>
                  <a:tcPr>
                    <a:lnT w="9525" cap="flat" cmpd="sng" algn="ctr">
                      <a:solidFill>
                        <a:schemeClr val="bg1">
                          <a:lumMod val="75000"/>
                        </a:schemeClr>
                      </a:solidFill>
                      <a:prstDash val="solid"/>
                      <a:round/>
                      <a:headEnd type="none" w="med" len="med"/>
                      <a:tailEnd type="none" w="med" len="med"/>
                    </a:lnT>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(6,770)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1" hangingPunct="1"/>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93.2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566759"/>
                  </a:ext>
                </a:extLst>
              </a:tr>
            </a:tbl>
          </a:graphicData>
        </a:graphic>
      </p:graphicFrame>
      <p:sp>
        <p:nvSpPr>
          <p:cNvPr id="4" name="직사각형 3">
            <a:extLst>
              <a:ext uri="{FF2B5EF4-FFF2-40B4-BE49-F238E27FC236}">
                <a16:creationId xmlns:a16="http://schemas.microsoft.com/office/drawing/2014/main" id="{78DB9269-DA8B-3E58-E693-902D2D04B687}"/>
              </a:ext>
            </a:extLst>
          </p:cNvPr>
          <p:cNvSpPr/>
          <p:nvPr/>
        </p:nvSpPr>
        <p:spPr>
          <a:xfrm>
            <a:off x="692695" y="1525270"/>
            <a:ext cx="5616029" cy="818686"/>
          </a:xfrm>
          <a:prstGeom prst="rect">
            <a:avLst/>
          </a:prstGeom>
        </p:spPr>
        <p:txBody>
          <a:bodyPr wrap="square">
            <a:spAutoFit/>
          </a:bodyPr>
          <a:lstStyle/>
          <a:p>
            <a:pPr>
              <a:lnSpc>
                <a:spcPct val="130000"/>
              </a:lnSpc>
            </a:pPr>
            <a:r>
              <a:rPr lang="en-US" altLang="ko-KR" sz="1300" b="1" kern="100" spc="-70" dirty="0">
                <a:ln>
                  <a:solidFill>
                    <a:prstClr val="white">
                      <a:alpha val="0"/>
                    </a:prstClr>
                  </a:solidFill>
                </a:ln>
                <a:cs typeface="Times New Roman" panose="02020603050405020304" pitchFamily="18" charset="0"/>
              </a:rPr>
              <a:t>The customer facilities were perceived ‘excellent’ by 93% of respondents.</a:t>
            </a:r>
          </a:p>
          <a:p>
            <a:pPr marL="171450" indent="-171450">
              <a:lnSpc>
                <a:spcPct val="130000"/>
              </a:lnSpc>
              <a:buFontTx/>
              <a:buChar char="-"/>
            </a:pPr>
            <a:r>
              <a:rPr lang="en-US" altLang="ko-KR" sz="1200" kern="100" spc="-70" dirty="0">
                <a:ln>
                  <a:solidFill>
                    <a:prstClr val="white">
                      <a:alpha val="0"/>
                    </a:prstClr>
                  </a:solidFill>
                </a:ln>
                <a:solidFill>
                  <a:prstClr val="black"/>
                </a:solidFill>
                <a:cs typeface="Times New Roman" panose="02020603050405020304" pitchFamily="18" charset="0"/>
              </a:rPr>
              <a:t>By brand, Ford (97.3%) among imports, Hyundai (96.5%) among domestics were the highest.</a:t>
            </a:r>
            <a:endParaRPr lang="ko-KR" altLang="en-US" sz="1200" kern="100" spc="-70" dirty="0">
              <a:ln>
                <a:solidFill>
                  <a:prstClr val="white">
                    <a:alpha val="0"/>
                  </a:prstClr>
                </a:solidFill>
              </a:ln>
              <a:solidFill>
                <a:prstClr val="black"/>
              </a:solidFill>
              <a:cs typeface="Times New Roman" panose="02020603050405020304" pitchFamily="18" charset="0"/>
            </a:endParaRPr>
          </a:p>
        </p:txBody>
      </p:sp>
      <p:sp>
        <p:nvSpPr>
          <p:cNvPr id="5" name="사각형: 둥근 모서리 4">
            <a:extLst>
              <a:ext uri="{FF2B5EF4-FFF2-40B4-BE49-F238E27FC236}">
                <a16:creationId xmlns:a16="http://schemas.microsoft.com/office/drawing/2014/main" id="{3377B058-A18B-DBEB-38A9-B9849B3DFF23}"/>
              </a:ext>
            </a:extLst>
          </p:cNvPr>
          <p:cNvSpPr/>
          <p:nvPr/>
        </p:nvSpPr>
        <p:spPr>
          <a:xfrm>
            <a:off x="485032" y="1563554"/>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1</a:t>
            </a:r>
            <a:endParaRPr lang="ko-KR" altLang="en-US" sz="1300" b="1" kern="0" spc="-30" dirty="0">
              <a:ln>
                <a:solidFill>
                  <a:srgbClr val="4472C4">
                    <a:alpha val="0"/>
                  </a:srgbClr>
                </a:solidFill>
              </a:ln>
              <a:latin typeface="+mn-ea"/>
            </a:endParaRPr>
          </a:p>
        </p:txBody>
      </p:sp>
      <p:sp>
        <p:nvSpPr>
          <p:cNvPr id="8" name="TextBox 7">
            <a:extLst>
              <a:ext uri="{FF2B5EF4-FFF2-40B4-BE49-F238E27FC236}">
                <a16:creationId xmlns:a16="http://schemas.microsoft.com/office/drawing/2014/main" id="{59683C69-6F0E-4354-A990-1F1FA1F958D7}"/>
              </a:ext>
            </a:extLst>
          </p:cNvPr>
          <p:cNvSpPr txBox="1"/>
          <p:nvPr/>
        </p:nvSpPr>
        <p:spPr>
          <a:xfrm>
            <a:off x="558799" y="7358874"/>
            <a:ext cx="6155852" cy="253916"/>
          </a:xfrm>
          <a:prstGeom prst="rect">
            <a:avLst/>
          </a:prstGeom>
          <a:noFill/>
        </p:spPr>
        <p:txBody>
          <a:bodyPr wrap="none" rtlCol="0">
            <a:spAutoFit/>
          </a:bodyPr>
          <a:lstStyle/>
          <a:p>
            <a:r>
              <a:rPr lang="en-US" altLang="ko-KR" sz="1050" dirty="0"/>
              <a:t>Q. Customer convenience facilities (waiting area, water, toilet, etc.) were well furnished (Yes/No)</a:t>
            </a:r>
            <a:endParaRPr lang="ko-KR" altLang="en-US" sz="1050" dirty="0"/>
          </a:p>
        </p:txBody>
      </p:sp>
    </p:spTree>
    <p:extLst>
      <p:ext uri="{BB962C8B-B14F-4D97-AF65-F5344CB8AC3E}">
        <p14:creationId xmlns:p14="http://schemas.microsoft.com/office/powerpoint/2010/main" val="4108205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직사각형 24">
            <a:extLst>
              <a:ext uri="{FF2B5EF4-FFF2-40B4-BE49-F238E27FC236}">
                <a16:creationId xmlns:a16="http://schemas.microsoft.com/office/drawing/2014/main" id="{E0B8B227-50E2-44B2-8D81-6C1574967345}"/>
              </a:ext>
            </a:extLst>
          </p:cNvPr>
          <p:cNvSpPr/>
          <p:nvPr/>
        </p:nvSpPr>
        <p:spPr>
          <a:xfrm>
            <a:off x="484347" y="1782180"/>
            <a:ext cx="5889307" cy="278218"/>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[Table 13] Customer facilities informed rate (In the order of highest)</a:t>
            </a:r>
            <a:endParaRPr lang="ko-KR" altLang="ko-KR" sz="1200" kern="100" spc="-70" dirty="0">
              <a:ln>
                <a:solidFill>
                  <a:schemeClr val="bg1">
                    <a:alpha val="0"/>
                  </a:schemeClr>
                </a:solidFill>
              </a:ln>
              <a:latin typeface="+mn-ea"/>
              <a:cs typeface="Times New Roman" panose="02020603050405020304" pitchFamily="18" charset="0"/>
            </a:endParaRPr>
          </a:p>
        </p:txBody>
      </p:sp>
      <p:graphicFrame>
        <p:nvGraphicFramePr>
          <p:cNvPr id="48" name="표 47">
            <a:extLst>
              <a:ext uri="{FF2B5EF4-FFF2-40B4-BE49-F238E27FC236}">
                <a16:creationId xmlns:a16="http://schemas.microsoft.com/office/drawing/2014/main" id="{31405F39-0D7A-43DE-ADE2-1D093E4C2018}"/>
              </a:ext>
            </a:extLst>
          </p:cNvPr>
          <p:cNvGraphicFramePr>
            <a:graphicFrameLocks noGrp="1"/>
          </p:cNvGraphicFramePr>
          <p:nvPr>
            <p:extLst>
              <p:ext uri="{D42A27DB-BD31-4B8C-83A1-F6EECF244321}">
                <p14:modId xmlns:p14="http://schemas.microsoft.com/office/powerpoint/2010/main" val="2380362019"/>
              </p:ext>
            </p:extLst>
          </p:nvPr>
        </p:nvGraphicFramePr>
        <p:xfrm>
          <a:off x="571501" y="2055416"/>
          <a:ext cx="5727700" cy="4536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Informed rate(%)</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Honda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(279)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50.7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Lexus</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(295)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48.5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Volvo</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(267)</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47.5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Lincoln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(100)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46.7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Volkswagen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(569)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46.2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Ford</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(265)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45.1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7</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Renault Korea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(221)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43.3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Toyota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(335)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42.2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226237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Audi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(481)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41.2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624853"/>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Jaguar</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(48)</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40.3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689938432"/>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Hyundai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(262)</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40.3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82714173"/>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Ssangyong</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(764)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40.3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3087298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Genesis</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40.1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5929883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Mercedes-Benz</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(1,306)</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39.9</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506036383"/>
                  </a:ext>
                </a:extLst>
              </a:tr>
              <a:tr h="252000">
                <a:tc rowSpan="3">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(8,623)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1" hangingPunct="1"/>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38.8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52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(2,073)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1" hangingPunct="1"/>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37.5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r h="252000">
                <a:tc vMerge="1">
                  <a:txBody>
                    <a:bodyPr/>
                    <a:lstStyle/>
                    <a:p>
                      <a:pPr latinLnBrk="1"/>
                      <a:endParaRPr lang="ko-KR" altLang="en-US"/>
                    </a:p>
                  </a:txBody>
                  <a:tcPr>
                    <a:lnT w="9525" cap="flat" cmpd="sng" algn="ctr">
                      <a:solidFill>
                        <a:schemeClr val="bg1">
                          <a:lumMod val="75000"/>
                        </a:schemeClr>
                      </a:solidFill>
                      <a:prstDash val="solid"/>
                      <a:round/>
                      <a:headEnd type="none" w="med" len="med"/>
                      <a:tailEnd type="none" w="med" len="med"/>
                    </a:lnT>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(6,550)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1" hangingPunct="1"/>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39.3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566759"/>
                  </a:ext>
                </a:extLst>
              </a:tr>
            </a:tbl>
          </a:graphicData>
        </a:graphic>
      </p:graphicFrame>
      <p:sp>
        <p:nvSpPr>
          <p:cNvPr id="2" name="직사각형 1">
            <a:extLst>
              <a:ext uri="{FF2B5EF4-FFF2-40B4-BE49-F238E27FC236}">
                <a16:creationId xmlns:a16="http://schemas.microsoft.com/office/drawing/2014/main" id="{1D81CB0D-CA85-916F-F982-BA3B1FDAD848}"/>
              </a:ext>
            </a:extLst>
          </p:cNvPr>
          <p:cNvSpPr/>
          <p:nvPr/>
        </p:nvSpPr>
        <p:spPr>
          <a:xfrm>
            <a:off x="692695" y="979170"/>
            <a:ext cx="5616029" cy="565989"/>
          </a:xfrm>
          <a:prstGeom prst="rect">
            <a:avLst/>
          </a:prstGeom>
        </p:spPr>
        <p:txBody>
          <a:bodyPr wrap="square">
            <a:spAutoFit/>
          </a:bodyPr>
          <a:lstStyle/>
          <a:p>
            <a:pPr>
              <a:lnSpc>
                <a:spcPct val="130000"/>
              </a:lnSpc>
            </a:pPr>
            <a:r>
              <a:rPr lang="en-US" altLang="ko-KR" sz="1300" b="1" kern="100" spc="-70" dirty="0">
                <a:ln>
                  <a:solidFill>
                    <a:prstClr val="white">
                      <a:alpha val="0"/>
                    </a:prstClr>
                  </a:solidFill>
                </a:ln>
                <a:solidFill>
                  <a:prstClr val="black"/>
                </a:solidFill>
                <a:cs typeface="Times New Roman" panose="02020603050405020304" pitchFamily="18" charset="0"/>
              </a:rPr>
              <a:t>The rate of customer informed of facilities (guidance rate) was 39%.</a:t>
            </a:r>
          </a:p>
          <a:p>
            <a:pPr>
              <a:lnSpc>
                <a:spcPct val="130000"/>
              </a:lnSpc>
            </a:pPr>
            <a:r>
              <a:rPr lang="en-US" altLang="ko-KR" sz="1200" kern="100" spc="-70" dirty="0">
                <a:ln>
                  <a:solidFill>
                    <a:prstClr val="white">
                      <a:alpha val="0"/>
                    </a:prstClr>
                  </a:solidFill>
                </a:ln>
                <a:solidFill>
                  <a:prstClr val="black"/>
                </a:solidFill>
                <a:cs typeface="Times New Roman" panose="02020603050405020304" pitchFamily="18" charset="0"/>
              </a:rPr>
              <a:t>- By brand, Honda (50.7%), Lexus (48.5%) and</a:t>
            </a:r>
            <a:r>
              <a:rPr lang="ko-KR" altLang="en-US" sz="1200" kern="100" spc="-70" dirty="0">
                <a:ln>
                  <a:solidFill>
                    <a:prstClr val="white">
                      <a:alpha val="0"/>
                    </a:prstClr>
                  </a:solidFill>
                </a:ln>
                <a:solidFill>
                  <a:prstClr val="black"/>
                </a:solidFill>
                <a:cs typeface="Times New Roman" panose="02020603050405020304" pitchFamily="18" charset="0"/>
              </a:rPr>
              <a:t> </a:t>
            </a:r>
            <a:r>
              <a:rPr lang="en-US" altLang="ko-KR" sz="1200" kern="100" spc="-70" dirty="0">
                <a:ln>
                  <a:solidFill>
                    <a:prstClr val="white">
                      <a:alpha val="0"/>
                    </a:prstClr>
                  </a:solidFill>
                </a:ln>
                <a:solidFill>
                  <a:prstClr val="black"/>
                </a:solidFill>
                <a:cs typeface="Times New Roman" panose="02020603050405020304" pitchFamily="18" charset="0"/>
              </a:rPr>
              <a:t>Volvo(</a:t>
            </a:r>
            <a:r>
              <a:rPr lang="ko-KR" altLang="en-US" sz="1200" kern="100" spc="-70" dirty="0">
                <a:ln>
                  <a:solidFill>
                    <a:prstClr val="white">
                      <a:alpha val="0"/>
                    </a:prstClr>
                  </a:solidFill>
                </a:ln>
                <a:solidFill>
                  <a:prstClr val="black"/>
                </a:solidFill>
                <a:cs typeface="Times New Roman" panose="02020603050405020304" pitchFamily="18" charset="0"/>
              </a:rPr>
              <a:t> </a:t>
            </a:r>
            <a:r>
              <a:rPr lang="en-US" altLang="ko-KR" sz="1200" kern="100" spc="-70" dirty="0">
                <a:ln>
                  <a:solidFill>
                    <a:prstClr val="white">
                      <a:alpha val="0"/>
                    </a:prstClr>
                  </a:solidFill>
                </a:ln>
                <a:solidFill>
                  <a:prstClr val="black"/>
                </a:solidFill>
                <a:cs typeface="Times New Roman" panose="02020603050405020304" pitchFamily="18" charset="0"/>
              </a:rPr>
              <a:t>47.5%)</a:t>
            </a:r>
            <a:r>
              <a:rPr lang="ko-KR" altLang="en-US" sz="1200" kern="100" spc="-70" dirty="0">
                <a:ln>
                  <a:solidFill>
                    <a:prstClr val="white">
                      <a:alpha val="0"/>
                    </a:prstClr>
                  </a:solidFill>
                </a:ln>
                <a:solidFill>
                  <a:prstClr val="black"/>
                </a:solidFill>
                <a:cs typeface="Times New Roman" panose="02020603050405020304" pitchFamily="18" charset="0"/>
              </a:rPr>
              <a:t> </a:t>
            </a:r>
            <a:r>
              <a:rPr lang="en-US" altLang="ko-KR" sz="1200" kern="100" spc="-70" dirty="0">
                <a:ln>
                  <a:solidFill>
                    <a:prstClr val="white">
                      <a:alpha val="0"/>
                    </a:prstClr>
                  </a:solidFill>
                </a:ln>
                <a:solidFill>
                  <a:prstClr val="black"/>
                </a:solidFill>
                <a:cs typeface="Times New Roman" panose="02020603050405020304" pitchFamily="18" charset="0"/>
              </a:rPr>
              <a:t>were the highest in order</a:t>
            </a:r>
            <a:endParaRPr lang="ko-KR" altLang="en-US" sz="1300" b="1" kern="100" spc="-70" dirty="0">
              <a:ln>
                <a:solidFill>
                  <a:schemeClr val="bg1">
                    <a:alpha val="0"/>
                  </a:schemeClr>
                </a:solidFill>
              </a:ln>
              <a:latin typeface="+mn-ea"/>
              <a:cs typeface="Times New Roman" panose="02020603050405020304" pitchFamily="18" charset="0"/>
            </a:endParaRPr>
          </a:p>
        </p:txBody>
      </p:sp>
      <p:sp>
        <p:nvSpPr>
          <p:cNvPr id="3" name="사각형: 둥근 모서리 2">
            <a:extLst>
              <a:ext uri="{FF2B5EF4-FFF2-40B4-BE49-F238E27FC236}">
                <a16:creationId xmlns:a16="http://schemas.microsoft.com/office/drawing/2014/main" id="{1C1F1B30-0135-8AC7-C0D2-45A89F4FFA64}"/>
              </a:ext>
            </a:extLst>
          </p:cNvPr>
          <p:cNvSpPr/>
          <p:nvPr/>
        </p:nvSpPr>
        <p:spPr>
          <a:xfrm>
            <a:off x="485032" y="1017454"/>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2</a:t>
            </a:r>
            <a:endParaRPr lang="ko-KR" altLang="en-US" sz="1300" b="1" kern="0" spc="-30" dirty="0">
              <a:ln>
                <a:solidFill>
                  <a:srgbClr val="4472C4">
                    <a:alpha val="0"/>
                  </a:srgbClr>
                </a:solidFill>
              </a:ln>
              <a:latin typeface="+mn-ea"/>
            </a:endParaRPr>
          </a:p>
        </p:txBody>
      </p:sp>
      <p:sp>
        <p:nvSpPr>
          <p:cNvPr id="4" name="TextBox 3">
            <a:extLst>
              <a:ext uri="{FF2B5EF4-FFF2-40B4-BE49-F238E27FC236}">
                <a16:creationId xmlns:a16="http://schemas.microsoft.com/office/drawing/2014/main" id="{13AA910B-177B-4B98-8B2D-1D7295BD6D8B}"/>
              </a:ext>
            </a:extLst>
          </p:cNvPr>
          <p:cNvSpPr txBox="1"/>
          <p:nvPr/>
        </p:nvSpPr>
        <p:spPr>
          <a:xfrm>
            <a:off x="558799" y="6679986"/>
            <a:ext cx="5814855" cy="415498"/>
          </a:xfrm>
          <a:prstGeom prst="rect">
            <a:avLst/>
          </a:prstGeom>
          <a:noFill/>
        </p:spPr>
        <p:txBody>
          <a:bodyPr wrap="square" rtlCol="0">
            <a:spAutoFit/>
          </a:bodyPr>
          <a:lstStyle/>
          <a:p>
            <a:r>
              <a:rPr lang="en-US" altLang="ko-KR" sz="1050" dirty="0"/>
              <a:t>Q: Please select all that the mechanic or service advisor explained in the pre-consultation process prior to vehicle maintenance. (Select all that apply) </a:t>
            </a:r>
            <a:endParaRPr lang="ko-KR" altLang="en-US" sz="1050" dirty="0"/>
          </a:p>
        </p:txBody>
      </p:sp>
    </p:spTree>
    <p:extLst>
      <p:ext uri="{BB962C8B-B14F-4D97-AF65-F5344CB8AC3E}">
        <p14:creationId xmlns:p14="http://schemas.microsoft.com/office/powerpoint/2010/main" val="2840781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직사각형 24">
            <a:extLst>
              <a:ext uri="{FF2B5EF4-FFF2-40B4-BE49-F238E27FC236}">
                <a16:creationId xmlns:a16="http://schemas.microsoft.com/office/drawing/2014/main" id="{E0B8B227-50E2-44B2-8D81-6C1574967345}"/>
              </a:ext>
            </a:extLst>
          </p:cNvPr>
          <p:cNvSpPr/>
          <p:nvPr/>
        </p:nvSpPr>
        <p:spPr>
          <a:xfrm>
            <a:off x="484347" y="1782180"/>
            <a:ext cx="5889307" cy="278218"/>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[Table 14] Repair/maintenance status check availability rate (In the order of highest)</a:t>
            </a:r>
            <a:endParaRPr lang="ko-KR" altLang="ko-KR" sz="1200" kern="100" spc="-70" dirty="0">
              <a:ln>
                <a:solidFill>
                  <a:schemeClr val="bg1">
                    <a:alpha val="0"/>
                  </a:schemeClr>
                </a:solidFill>
              </a:ln>
              <a:latin typeface="+mn-ea"/>
              <a:cs typeface="Times New Roman" panose="02020603050405020304" pitchFamily="18" charset="0"/>
            </a:endParaRPr>
          </a:p>
        </p:txBody>
      </p:sp>
      <p:graphicFrame>
        <p:nvGraphicFramePr>
          <p:cNvPr id="48" name="표 47">
            <a:extLst>
              <a:ext uri="{FF2B5EF4-FFF2-40B4-BE49-F238E27FC236}">
                <a16:creationId xmlns:a16="http://schemas.microsoft.com/office/drawing/2014/main" id="{31405F39-0D7A-43DE-ADE2-1D093E4C2018}"/>
              </a:ext>
            </a:extLst>
          </p:cNvPr>
          <p:cNvGraphicFramePr>
            <a:graphicFrameLocks noGrp="1"/>
          </p:cNvGraphicFramePr>
          <p:nvPr>
            <p:extLst>
              <p:ext uri="{D42A27DB-BD31-4B8C-83A1-F6EECF244321}">
                <p14:modId xmlns:p14="http://schemas.microsoft.com/office/powerpoint/2010/main" val="403432019"/>
              </p:ext>
            </p:extLst>
          </p:nvPr>
        </p:nvGraphicFramePr>
        <p:xfrm>
          <a:off x="571501" y="2055416"/>
          <a:ext cx="5727700" cy="3528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Repair status check availability rate</a:t>
                      </a:r>
                      <a:r>
                        <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 </a:t>
                      </a: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Toyota</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(346)</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a:solidFill>
                            <a:srgbClr val="000000"/>
                          </a:solidFill>
                          <a:effectLst/>
                          <a:latin typeface="Arial" panose="020B0604020202020204" pitchFamily="34" charset="0"/>
                          <a:ea typeface="맑은 고딕" panose="020B0503020000020004" pitchFamily="50" charset="-127"/>
                        </a:rPr>
                        <a:t>87.4</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Volvo</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(270)</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a:solidFill>
                            <a:srgbClr val="000000"/>
                          </a:solidFill>
                          <a:effectLst/>
                          <a:latin typeface="Arial" panose="020B0604020202020204" pitchFamily="34" charset="0"/>
                          <a:ea typeface="맑은 고딕" panose="020B0503020000020004" pitchFamily="50" charset="-127"/>
                        </a:rPr>
                        <a:t>86.3</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Lexus</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(304)</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a:solidFill>
                            <a:srgbClr val="000000"/>
                          </a:solidFill>
                          <a:effectLst/>
                          <a:latin typeface="Arial" panose="020B0604020202020204" pitchFamily="34" charset="0"/>
                          <a:ea typeface="맑은 고딕" panose="020B0503020000020004" pitchFamily="50" charset="-127"/>
                        </a:rPr>
                        <a:t>81.5</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Ssangyong</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(797)</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a:solidFill>
                            <a:srgbClr val="000000"/>
                          </a:solidFill>
                          <a:effectLst/>
                          <a:latin typeface="Arial" panose="020B0604020202020204" pitchFamily="34" charset="0"/>
                          <a:ea typeface="맑은 고딕" panose="020B0503020000020004" pitchFamily="50" charset="-127"/>
                        </a:rPr>
                        <a:t>79.4</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Honda</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(289)</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79.0</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Porsche</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(90)</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73.9</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7</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Renault Korea</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(229)</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72.8</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900" b="0" i="0" u="none" strike="noStrike">
                          <a:solidFill>
                            <a:srgbClr val="000000"/>
                          </a:solidFill>
                          <a:effectLst/>
                          <a:latin typeface="Arial" panose="020B0604020202020204" pitchFamily="34" charset="0"/>
                          <a:ea typeface="맑은 고딕" panose="020B0503020000020004" pitchFamily="50" charset="-127"/>
                        </a:rPr>
                        <a:t>Hyundai</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(269)</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71.1</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226237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900" b="0" i="0" u="none" strike="noStrike" dirty="0">
                          <a:solidFill>
                            <a:srgbClr val="000000"/>
                          </a:solidFill>
                          <a:effectLst/>
                          <a:latin typeface="Arial" panose="020B0604020202020204" pitchFamily="34" charset="0"/>
                          <a:ea typeface="맑은 고딕" panose="020B0503020000020004" pitchFamily="50" charset="-127"/>
                        </a:rPr>
                        <a:t>KIA</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(440)</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70.4</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624853"/>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900" b="0" i="0" u="none" strike="noStrike" dirty="0">
                          <a:solidFill>
                            <a:srgbClr val="000000"/>
                          </a:solidFill>
                          <a:effectLst/>
                          <a:latin typeface="Arial" panose="020B0604020202020204" pitchFamily="34" charset="0"/>
                          <a:ea typeface="맑은 고딕" panose="020B0503020000020004" pitchFamily="50" charset="-127"/>
                        </a:rPr>
                        <a:t>Mercedes-Benz</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(1,354)</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70.3</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506036383"/>
                  </a:ext>
                </a:extLst>
              </a:tr>
              <a:tr h="252000">
                <a:tc row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(8,921)</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68.8</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52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(2,151)</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73.0</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r h="252000">
                <a:tc vMerge="1">
                  <a:txBody>
                    <a:bodyPr/>
                    <a:lstStyle/>
                    <a:p>
                      <a:pPr latinLnBrk="1"/>
                      <a:endParaRPr lang="ko-KR" altLang="en-US"/>
                    </a:p>
                  </a:txBody>
                  <a:tcPr>
                    <a:lnT w="9525" cap="flat" cmpd="sng" algn="ctr">
                      <a:solidFill>
                        <a:schemeClr val="bg1">
                          <a:lumMod val="75000"/>
                        </a:schemeClr>
                      </a:solidFill>
                      <a:prstDash val="solid"/>
                      <a:round/>
                      <a:headEnd type="none" w="med" len="med"/>
                      <a:tailEnd type="none" w="med" len="med"/>
                    </a:lnT>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chemeClr val="tx1">
                              <a:lumMod val="75000"/>
                              <a:lumOff val="25000"/>
                            </a:schemeClr>
                          </a:solidFill>
                          <a:effectLst/>
                          <a:latin typeface="Arial" panose="020B0604020202020204" pitchFamily="34" charset="0"/>
                          <a:ea typeface="맑은 고딕" panose="020B0503020000020004" pitchFamily="50" charset="-127"/>
                        </a:rPr>
                        <a:t>(6,770)</a:t>
                      </a:r>
                    </a:p>
                  </a:txBody>
                  <a:tcPr marL="7620" marR="7620" marT="762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00" b="0" i="0" u="none" strike="noStrike" dirty="0">
                          <a:solidFill>
                            <a:srgbClr val="000000"/>
                          </a:solidFill>
                          <a:effectLst/>
                          <a:latin typeface="Arial" panose="020B0604020202020204" pitchFamily="34" charset="0"/>
                          <a:ea typeface="맑은 고딕" panose="020B0503020000020004" pitchFamily="50" charset="-127"/>
                        </a:rPr>
                        <a:t>67.4</a:t>
                      </a:r>
                    </a:p>
                  </a:txBody>
                  <a:tcPr marL="7620" marR="7620" marT="7620"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566759"/>
                  </a:ext>
                </a:extLst>
              </a:tr>
            </a:tbl>
          </a:graphicData>
        </a:graphic>
      </p:graphicFrame>
      <p:sp>
        <p:nvSpPr>
          <p:cNvPr id="2" name="직사각형 1">
            <a:extLst>
              <a:ext uri="{FF2B5EF4-FFF2-40B4-BE49-F238E27FC236}">
                <a16:creationId xmlns:a16="http://schemas.microsoft.com/office/drawing/2014/main" id="{1D81CB0D-CA85-916F-F982-BA3B1FDAD848}"/>
              </a:ext>
            </a:extLst>
          </p:cNvPr>
          <p:cNvSpPr/>
          <p:nvPr/>
        </p:nvSpPr>
        <p:spPr>
          <a:xfrm>
            <a:off x="692695" y="979170"/>
            <a:ext cx="5136605" cy="806054"/>
          </a:xfrm>
          <a:prstGeom prst="rect">
            <a:avLst/>
          </a:prstGeom>
        </p:spPr>
        <p:txBody>
          <a:bodyPr wrap="square">
            <a:spAutoFit/>
          </a:bodyPr>
          <a:lstStyle/>
          <a:p>
            <a:pPr>
              <a:lnSpc>
                <a:spcPct val="130000"/>
              </a:lnSpc>
            </a:pPr>
            <a:r>
              <a:rPr lang="en-US" altLang="ko-KR" sz="1300" b="1" kern="100" spc="-70" dirty="0">
                <a:ln>
                  <a:solidFill>
                    <a:prstClr val="white">
                      <a:alpha val="0"/>
                    </a:prstClr>
                  </a:solidFill>
                </a:ln>
                <a:cs typeface="Times New Roman" panose="02020603050405020304" pitchFamily="18" charset="0"/>
              </a:rPr>
              <a:t>The rate of ‘Repair/maintenance status check at any time’ was </a:t>
            </a:r>
            <a:r>
              <a:rPr lang="en-US" altLang="ko-KR" sz="1300" b="1" u="sng" kern="100" spc="-70" dirty="0">
                <a:ln>
                  <a:solidFill>
                    <a:prstClr val="white">
                      <a:alpha val="0"/>
                    </a:prstClr>
                  </a:solidFill>
                </a:ln>
                <a:cs typeface="Times New Roman" panose="02020603050405020304" pitchFamily="18" charset="0"/>
              </a:rPr>
              <a:t>69%</a:t>
            </a:r>
          </a:p>
          <a:p>
            <a:pPr marL="171450" indent="-171450">
              <a:lnSpc>
                <a:spcPct val="130000"/>
              </a:lnSpc>
              <a:buFontTx/>
              <a:buChar char="-"/>
            </a:pPr>
            <a:r>
              <a:rPr lang="en-US" altLang="ko-KR" sz="1200" kern="100" spc="-70" dirty="0">
                <a:ln>
                  <a:solidFill>
                    <a:prstClr val="white">
                      <a:alpha val="0"/>
                    </a:prstClr>
                  </a:solidFill>
                </a:ln>
                <a:cs typeface="Times New Roman" panose="02020603050405020304" pitchFamily="18" charset="0"/>
              </a:rPr>
              <a:t>By brand, the rate was the highest for Toyota (87.4%), Volvo (86.3%), and Lexus (82%) in order.</a:t>
            </a:r>
          </a:p>
        </p:txBody>
      </p:sp>
      <p:sp>
        <p:nvSpPr>
          <p:cNvPr id="3" name="사각형: 둥근 모서리 2">
            <a:extLst>
              <a:ext uri="{FF2B5EF4-FFF2-40B4-BE49-F238E27FC236}">
                <a16:creationId xmlns:a16="http://schemas.microsoft.com/office/drawing/2014/main" id="{1C1F1B30-0135-8AC7-C0D2-45A89F4FFA64}"/>
              </a:ext>
            </a:extLst>
          </p:cNvPr>
          <p:cNvSpPr/>
          <p:nvPr/>
        </p:nvSpPr>
        <p:spPr>
          <a:xfrm>
            <a:off x="485032" y="1017454"/>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3</a:t>
            </a:r>
            <a:endParaRPr lang="ko-KR" altLang="en-US" sz="1300" b="1" kern="0" spc="-30" dirty="0">
              <a:ln>
                <a:solidFill>
                  <a:srgbClr val="4472C4">
                    <a:alpha val="0"/>
                  </a:srgbClr>
                </a:solidFill>
              </a:ln>
              <a:latin typeface="+mn-ea"/>
            </a:endParaRPr>
          </a:p>
        </p:txBody>
      </p:sp>
      <p:grpSp>
        <p:nvGrpSpPr>
          <p:cNvPr id="30" name="그룹 29">
            <a:extLst>
              <a:ext uri="{FF2B5EF4-FFF2-40B4-BE49-F238E27FC236}">
                <a16:creationId xmlns:a16="http://schemas.microsoft.com/office/drawing/2014/main" id="{A1C7BF8E-A973-46C6-AE7A-D40B4AB2A4DC}"/>
              </a:ext>
            </a:extLst>
          </p:cNvPr>
          <p:cNvGrpSpPr/>
          <p:nvPr/>
        </p:nvGrpSpPr>
        <p:grpSpPr>
          <a:xfrm>
            <a:off x="546100" y="7850368"/>
            <a:ext cx="6137870" cy="823392"/>
            <a:chOff x="548680" y="8625408"/>
            <a:chExt cx="6137870" cy="823392"/>
          </a:xfrm>
        </p:grpSpPr>
        <p:grpSp>
          <p:nvGrpSpPr>
            <p:cNvPr id="31" name="그룹 30">
              <a:extLst>
                <a:ext uri="{FF2B5EF4-FFF2-40B4-BE49-F238E27FC236}">
                  <a16:creationId xmlns:a16="http://schemas.microsoft.com/office/drawing/2014/main" id="{77C510AD-FE85-4E4B-810C-479DF5C81284}"/>
                </a:ext>
              </a:extLst>
            </p:cNvPr>
            <p:cNvGrpSpPr/>
            <p:nvPr/>
          </p:nvGrpSpPr>
          <p:grpSpPr>
            <a:xfrm>
              <a:off x="548680" y="8625408"/>
              <a:ext cx="5760640" cy="823392"/>
              <a:chOff x="548680" y="8625408"/>
              <a:chExt cx="5760640" cy="823392"/>
            </a:xfrm>
          </p:grpSpPr>
          <p:sp>
            <p:nvSpPr>
              <p:cNvPr id="42" name="직사각형 41">
                <a:extLst>
                  <a:ext uri="{FF2B5EF4-FFF2-40B4-BE49-F238E27FC236}">
                    <a16:creationId xmlns:a16="http://schemas.microsoft.com/office/drawing/2014/main" id="{938F13AF-FAC1-442A-8792-BB451F3D2CED}"/>
                  </a:ext>
                </a:extLst>
              </p:cNvPr>
              <p:cNvSpPr/>
              <p:nvPr/>
            </p:nvSpPr>
            <p:spPr>
              <a:xfrm>
                <a:off x="548680" y="8625408"/>
                <a:ext cx="5760640" cy="823392"/>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08000" rtlCol="0" anchor="t" anchorCtr="0"/>
              <a:lstStyle/>
              <a:p>
                <a:pPr>
                  <a:spcAft>
                    <a:spcPts val="600"/>
                  </a:spcAft>
                </a:pPr>
                <a:endParaRPr lang="ko-KR" altLang="en-US" sz="1300" spc="-60" dirty="0">
                  <a:ln>
                    <a:solidFill>
                      <a:schemeClr val="accent1">
                        <a:alpha val="0"/>
                      </a:schemeClr>
                    </a:solidFill>
                  </a:ln>
                  <a:solidFill>
                    <a:schemeClr val="tx1">
                      <a:lumMod val="85000"/>
                      <a:lumOff val="15000"/>
                    </a:schemeClr>
                  </a:solidFill>
                </a:endParaRPr>
              </a:p>
            </p:txBody>
          </p:sp>
          <p:sp>
            <p:nvSpPr>
              <p:cNvPr id="43" name="사각형: 둥근 모서리 42">
                <a:extLst>
                  <a:ext uri="{FF2B5EF4-FFF2-40B4-BE49-F238E27FC236}">
                    <a16:creationId xmlns:a16="http://schemas.microsoft.com/office/drawing/2014/main" id="{023CFA91-779E-4200-9BF9-B81B1705D37D}"/>
                  </a:ext>
                </a:extLst>
              </p:cNvPr>
              <p:cNvSpPr/>
              <p:nvPr/>
            </p:nvSpPr>
            <p:spPr>
              <a:xfrm>
                <a:off x="548681" y="8741829"/>
                <a:ext cx="619896" cy="590550"/>
              </a:xfrm>
              <a:prstGeom prst="roundRect">
                <a:avLst>
                  <a:gd name="adj" fmla="val 699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en-US" altLang="ko-KR" sz="1300" b="1" spc="-60" dirty="0">
                    <a:ln>
                      <a:solidFill>
                        <a:srgbClr val="4472C4">
                          <a:alpha val="0"/>
                        </a:srgbClr>
                      </a:solidFill>
                    </a:ln>
                    <a:solidFill>
                      <a:schemeClr val="tx1">
                        <a:lumMod val="85000"/>
                        <a:lumOff val="15000"/>
                      </a:schemeClr>
                    </a:solidFill>
                  </a:rPr>
                  <a:t>Inquiry</a:t>
                </a:r>
                <a:endParaRPr lang="ko-KR" altLang="en-US" sz="1300" spc="-60" dirty="0">
                  <a:ln>
                    <a:solidFill>
                      <a:srgbClr val="4472C4">
                        <a:alpha val="0"/>
                      </a:srgbClr>
                    </a:solidFill>
                  </a:ln>
                  <a:solidFill>
                    <a:schemeClr val="tx1">
                      <a:lumMod val="85000"/>
                      <a:lumOff val="15000"/>
                    </a:schemeClr>
                  </a:solidFill>
                </a:endParaRPr>
              </a:p>
            </p:txBody>
          </p:sp>
          <p:cxnSp>
            <p:nvCxnSpPr>
              <p:cNvPr id="44" name="직선 연결선 43">
                <a:extLst>
                  <a:ext uri="{FF2B5EF4-FFF2-40B4-BE49-F238E27FC236}">
                    <a16:creationId xmlns:a16="http://schemas.microsoft.com/office/drawing/2014/main" id="{48EBDCF5-27F8-4406-90BD-E53810988527}"/>
                  </a:ext>
                </a:extLst>
              </p:cNvPr>
              <p:cNvCxnSpPr/>
              <p:nvPr/>
            </p:nvCxnSpPr>
            <p:spPr>
              <a:xfrm>
                <a:off x="1176983" y="8778019"/>
                <a:ext cx="0" cy="518170"/>
              </a:xfrm>
              <a:prstGeom prst="line">
                <a:avLst/>
              </a:prstGeom>
              <a:ln w="95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32" name="직사각형 31">
              <a:extLst>
                <a:ext uri="{FF2B5EF4-FFF2-40B4-BE49-F238E27FC236}">
                  <a16:creationId xmlns:a16="http://schemas.microsoft.com/office/drawing/2014/main" id="{C95BF26C-64D6-4A89-82B0-9E5D6925BCC9}"/>
                </a:ext>
              </a:extLst>
            </p:cNvPr>
            <p:cNvSpPr/>
            <p:nvPr/>
          </p:nvSpPr>
          <p:spPr>
            <a:xfrm>
              <a:off x="1289763" y="8761374"/>
              <a:ext cx="1450942" cy="628377"/>
            </a:xfrm>
            <a:prstGeom prst="rect">
              <a:avLst/>
            </a:prstGeom>
          </p:spPr>
          <p:txBody>
            <a:bodyPr wrap="square" lIns="0">
              <a:spAutoFit/>
            </a:bodyPr>
            <a:lstStyle/>
            <a:p>
              <a:pPr lvl="0">
                <a:spcAft>
                  <a:spcPts val="200"/>
                </a:spcAft>
              </a:pP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Hyun Kim (MD)</a:t>
              </a:r>
              <a:endParaRPr lang="en-US" altLang="ko-KR" sz="1050"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endParaRPr>
            </a:p>
            <a:p>
              <a:pPr lvl="0">
                <a:spcAft>
                  <a:spcPts val="200"/>
                </a:spcAft>
              </a:pP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Park, </a:t>
              </a:r>
              <a:r>
                <a:rPr lang="en-US" altLang="ko-KR" sz="1050" b="1" spc="-60" dirty="0" err="1">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Seungpyo</a:t>
              </a: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 (ED)</a:t>
              </a:r>
            </a:p>
            <a:p>
              <a:pPr>
                <a:spcAft>
                  <a:spcPts val="200"/>
                </a:spcAft>
              </a:pP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Jung, Dongwon (GM)</a:t>
              </a:r>
            </a:p>
          </p:txBody>
        </p:sp>
        <p:sp>
          <p:nvSpPr>
            <p:cNvPr id="33" name="직사각형 32">
              <a:extLst>
                <a:ext uri="{FF2B5EF4-FFF2-40B4-BE49-F238E27FC236}">
                  <a16:creationId xmlns:a16="http://schemas.microsoft.com/office/drawing/2014/main" id="{FE498C28-3B06-4F47-9490-13236839FC63}"/>
                </a:ext>
              </a:extLst>
            </p:cNvPr>
            <p:cNvSpPr/>
            <p:nvPr/>
          </p:nvSpPr>
          <p:spPr>
            <a:xfrm>
              <a:off x="3094112" y="8684963"/>
              <a:ext cx="3592438" cy="720000"/>
            </a:xfrm>
            <a:prstGeom prst="rect">
              <a:avLst/>
            </a:prstGeom>
          </p:spPr>
          <p:txBody>
            <a:bodyPr wrap="square" lIns="0">
              <a:spAutoFit/>
            </a:bodyPr>
            <a:lstStyle/>
            <a:p>
              <a:pPr marL="0" lvl="1" defTabSz="628650">
                <a:spcAft>
                  <a:spcPts val="600"/>
                </a:spcAft>
              </a:pPr>
              <a:r>
                <a:rPr lang="en-US" altLang="ko-KR" sz="1050" spc="-60" dirty="0">
                  <a:ln>
                    <a:solidFill>
                      <a:srgbClr val="4472C4">
                        <a:alpha val="0"/>
                      </a:srgbClr>
                    </a:solidFill>
                  </a:ln>
                  <a:solidFill>
                    <a:prstClr val="black">
                      <a:lumMod val="85000"/>
                      <a:lumOff val="15000"/>
                    </a:prstClr>
                  </a:solidFill>
                </a:rPr>
                <a:t>02-6004-7665            	hyun.kim@consumerinsight.kr</a:t>
              </a:r>
            </a:p>
            <a:p>
              <a:pPr marL="0" lvl="1" defTabSz="628650">
                <a:spcAft>
                  <a:spcPts val="600"/>
                </a:spcAft>
              </a:pPr>
              <a:r>
                <a:rPr lang="en-US" altLang="ko-KR" sz="1050" spc="-60" dirty="0">
                  <a:ln>
                    <a:solidFill>
                      <a:srgbClr val="4472C4">
                        <a:alpha val="0"/>
                      </a:srgbClr>
                    </a:solidFill>
                  </a:ln>
                  <a:solidFill>
                    <a:prstClr val="black">
                      <a:lumMod val="85000"/>
                      <a:lumOff val="15000"/>
                    </a:prstClr>
                  </a:solidFill>
                </a:rPr>
                <a:t>02-6004-7661             sammy.park@consumerinsight.kr	</a:t>
              </a:r>
            </a:p>
            <a:p>
              <a:pPr marL="0" lvl="1" defTabSz="628650">
                <a:spcAft>
                  <a:spcPts val="600"/>
                </a:spcAft>
              </a:pPr>
              <a:r>
                <a:rPr lang="en-US" altLang="ko-KR" sz="1050" spc="-60" dirty="0">
                  <a:ln>
                    <a:solidFill>
                      <a:srgbClr val="4472C4">
                        <a:alpha val="0"/>
                      </a:srgbClr>
                    </a:solidFill>
                  </a:ln>
                  <a:solidFill>
                    <a:prstClr val="black">
                      <a:lumMod val="85000"/>
                      <a:lumOff val="15000"/>
                    </a:prstClr>
                  </a:solidFill>
                </a:rPr>
                <a:t>02-6004-7616             jungdw@consumerinsight.kr</a:t>
              </a:r>
            </a:p>
          </p:txBody>
        </p:sp>
        <p:grpSp>
          <p:nvGrpSpPr>
            <p:cNvPr id="34" name="그룹 33">
              <a:extLst>
                <a:ext uri="{FF2B5EF4-FFF2-40B4-BE49-F238E27FC236}">
                  <a16:creationId xmlns:a16="http://schemas.microsoft.com/office/drawing/2014/main" id="{6630D91B-505B-45A9-906F-C8A82CD0AA88}"/>
                </a:ext>
              </a:extLst>
            </p:cNvPr>
            <p:cNvGrpSpPr/>
            <p:nvPr/>
          </p:nvGrpSpPr>
          <p:grpSpPr>
            <a:xfrm>
              <a:off x="2870299" y="8738291"/>
              <a:ext cx="161509" cy="613553"/>
              <a:chOff x="2870299" y="8738291"/>
              <a:chExt cx="161509" cy="613553"/>
            </a:xfrm>
          </p:grpSpPr>
          <p:sp>
            <p:nvSpPr>
              <p:cNvPr id="39" name="Freeform 5">
                <a:extLst>
                  <a:ext uri="{FF2B5EF4-FFF2-40B4-BE49-F238E27FC236}">
                    <a16:creationId xmlns:a16="http://schemas.microsoft.com/office/drawing/2014/main" id="{BDE8C36F-8E67-4613-9704-129E33DBA625}"/>
                  </a:ext>
                </a:extLst>
              </p:cNvPr>
              <p:cNvSpPr>
                <a:spLocks noEditPoints="1"/>
              </p:cNvSpPr>
              <p:nvPr/>
            </p:nvSpPr>
            <p:spPr bwMode="auto">
              <a:xfrm>
                <a:off x="2870299" y="8738291"/>
                <a:ext cx="153889" cy="148276"/>
              </a:xfrm>
              <a:custGeom>
                <a:avLst/>
                <a:gdLst>
                  <a:gd name="T0" fmla="*/ 282 w 413"/>
                  <a:gd name="T1" fmla="*/ 398 h 398"/>
                  <a:gd name="T2" fmla="*/ 169 w 413"/>
                  <a:gd name="T3" fmla="*/ 351 h 398"/>
                  <a:gd name="T4" fmla="*/ 62 w 413"/>
                  <a:gd name="T5" fmla="*/ 243 h 398"/>
                  <a:gd name="T6" fmla="*/ 63 w 413"/>
                  <a:gd name="T7" fmla="*/ 19 h 398"/>
                  <a:gd name="T8" fmla="*/ 77 w 413"/>
                  <a:gd name="T9" fmla="*/ 5 h 398"/>
                  <a:gd name="T10" fmla="*/ 97 w 413"/>
                  <a:gd name="T11" fmla="*/ 5 h 398"/>
                  <a:gd name="T12" fmla="*/ 174 w 413"/>
                  <a:gd name="T13" fmla="*/ 84 h 398"/>
                  <a:gd name="T14" fmla="*/ 174 w 413"/>
                  <a:gd name="T15" fmla="*/ 104 h 398"/>
                  <a:gd name="T16" fmla="*/ 157 w 413"/>
                  <a:gd name="T17" fmla="*/ 144 h 398"/>
                  <a:gd name="T18" fmla="*/ 174 w 413"/>
                  <a:gd name="T19" fmla="*/ 185 h 398"/>
                  <a:gd name="T20" fmla="*/ 229 w 413"/>
                  <a:gd name="T21" fmla="*/ 240 h 398"/>
                  <a:gd name="T22" fmla="*/ 269 w 413"/>
                  <a:gd name="T23" fmla="*/ 257 h 398"/>
                  <a:gd name="T24" fmla="*/ 310 w 413"/>
                  <a:gd name="T25" fmla="*/ 240 h 398"/>
                  <a:gd name="T26" fmla="*/ 329 w 413"/>
                  <a:gd name="T27" fmla="*/ 240 h 398"/>
                  <a:gd name="T28" fmla="*/ 407 w 413"/>
                  <a:gd name="T29" fmla="*/ 319 h 398"/>
                  <a:gd name="T30" fmla="*/ 407 w 413"/>
                  <a:gd name="T31" fmla="*/ 339 h 398"/>
                  <a:gd name="T32" fmla="*/ 393 w 413"/>
                  <a:gd name="T33" fmla="*/ 353 h 398"/>
                  <a:gd name="T34" fmla="*/ 282 w 413"/>
                  <a:gd name="T35" fmla="*/ 398 h 398"/>
                  <a:gd name="T36" fmla="*/ 87 w 413"/>
                  <a:gd name="T37" fmla="*/ 35 h 398"/>
                  <a:gd name="T38" fmla="*/ 83 w 413"/>
                  <a:gd name="T39" fmla="*/ 39 h 398"/>
                  <a:gd name="T40" fmla="*/ 82 w 413"/>
                  <a:gd name="T41" fmla="*/ 223 h 398"/>
                  <a:gd name="T42" fmla="*/ 189 w 413"/>
                  <a:gd name="T43" fmla="*/ 332 h 398"/>
                  <a:gd name="T44" fmla="*/ 282 w 413"/>
                  <a:gd name="T45" fmla="*/ 370 h 398"/>
                  <a:gd name="T46" fmla="*/ 374 w 413"/>
                  <a:gd name="T47" fmla="*/ 333 h 398"/>
                  <a:gd name="T48" fmla="*/ 377 w 413"/>
                  <a:gd name="T49" fmla="*/ 329 h 398"/>
                  <a:gd name="T50" fmla="*/ 318 w 413"/>
                  <a:gd name="T51" fmla="*/ 269 h 398"/>
                  <a:gd name="T52" fmla="*/ 269 w 413"/>
                  <a:gd name="T53" fmla="*/ 285 h 398"/>
                  <a:gd name="T54" fmla="*/ 209 w 413"/>
                  <a:gd name="T55" fmla="*/ 260 h 398"/>
                  <a:gd name="T56" fmla="*/ 154 w 413"/>
                  <a:gd name="T57" fmla="*/ 204 h 398"/>
                  <a:gd name="T58" fmla="*/ 129 w 413"/>
                  <a:gd name="T59" fmla="*/ 144 h 398"/>
                  <a:gd name="T60" fmla="*/ 145 w 413"/>
                  <a:gd name="T61" fmla="*/ 95 h 398"/>
                  <a:gd name="T62" fmla="*/ 87 w 413"/>
                  <a:gd name="T63" fmla="*/ 3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98">
                    <a:moveTo>
                      <a:pt x="282" y="398"/>
                    </a:moveTo>
                    <a:cubicBezTo>
                      <a:pt x="239" y="398"/>
                      <a:pt x="199" y="382"/>
                      <a:pt x="169" y="351"/>
                    </a:cubicBezTo>
                    <a:cubicBezTo>
                      <a:pt x="62" y="243"/>
                      <a:pt x="62" y="243"/>
                      <a:pt x="62" y="243"/>
                    </a:cubicBezTo>
                    <a:cubicBezTo>
                      <a:pt x="0" y="181"/>
                      <a:pt x="1" y="80"/>
                      <a:pt x="63" y="19"/>
                    </a:cubicBezTo>
                    <a:cubicBezTo>
                      <a:pt x="77" y="5"/>
                      <a:pt x="77" y="5"/>
                      <a:pt x="77" y="5"/>
                    </a:cubicBezTo>
                    <a:cubicBezTo>
                      <a:pt x="82" y="0"/>
                      <a:pt x="91" y="0"/>
                      <a:pt x="97" y="5"/>
                    </a:cubicBezTo>
                    <a:cubicBezTo>
                      <a:pt x="174" y="84"/>
                      <a:pt x="174" y="84"/>
                      <a:pt x="174" y="84"/>
                    </a:cubicBezTo>
                    <a:cubicBezTo>
                      <a:pt x="180" y="89"/>
                      <a:pt x="180" y="98"/>
                      <a:pt x="174" y="104"/>
                    </a:cubicBezTo>
                    <a:cubicBezTo>
                      <a:pt x="163" y="115"/>
                      <a:pt x="157" y="129"/>
                      <a:pt x="157" y="144"/>
                    </a:cubicBezTo>
                    <a:cubicBezTo>
                      <a:pt x="157" y="159"/>
                      <a:pt x="163" y="174"/>
                      <a:pt x="174" y="185"/>
                    </a:cubicBezTo>
                    <a:cubicBezTo>
                      <a:pt x="229" y="240"/>
                      <a:pt x="229" y="240"/>
                      <a:pt x="229" y="240"/>
                    </a:cubicBezTo>
                    <a:cubicBezTo>
                      <a:pt x="239" y="251"/>
                      <a:pt x="254" y="257"/>
                      <a:pt x="269" y="257"/>
                    </a:cubicBezTo>
                    <a:cubicBezTo>
                      <a:pt x="284" y="257"/>
                      <a:pt x="299" y="251"/>
                      <a:pt x="310" y="240"/>
                    </a:cubicBezTo>
                    <a:cubicBezTo>
                      <a:pt x="315" y="235"/>
                      <a:pt x="324" y="235"/>
                      <a:pt x="329" y="240"/>
                    </a:cubicBezTo>
                    <a:cubicBezTo>
                      <a:pt x="407" y="319"/>
                      <a:pt x="407" y="319"/>
                      <a:pt x="407" y="319"/>
                    </a:cubicBezTo>
                    <a:cubicBezTo>
                      <a:pt x="413" y="325"/>
                      <a:pt x="413" y="333"/>
                      <a:pt x="407" y="339"/>
                    </a:cubicBezTo>
                    <a:cubicBezTo>
                      <a:pt x="393" y="353"/>
                      <a:pt x="393" y="353"/>
                      <a:pt x="393" y="353"/>
                    </a:cubicBezTo>
                    <a:cubicBezTo>
                      <a:pt x="363" y="382"/>
                      <a:pt x="324" y="398"/>
                      <a:pt x="282" y="398"/>
                    </a:cubicBezTo>
                    <a:close/>
                    <a:moveTo>
                      <a:pt x="87" y="35"/>
                    </a:moveTo>
                    <a:cubicBezTo>
                      <a:pt x="83" y="39"/>
                      <a:pt x="83" y="39"/>
                      <a:pt x="83" y="39"/>
                    </a:cubicBezTo>
                    <a:cubicBezTo>
                      <a:pt x="32" y="89"/>
                      <a:pt x="31" y="172"/>
                      <a:pt x="82" y="223"/>
                    </a:cubicBezTo>
                    <a:cubicBezTo>
                      <a:pt x="189" y="332"/>
                      <a:pt x="189" y="332"/>
                      <a:pt x="189" y="332"/>
                    </a:cubicBezTo>
                    <a:cubicBezTo>
                      <a:pt x="214" y="357"/>
                      <a:pt x="247" y="370"/>
                      <a:pt x="282" y="370"/>
                    </a:cubicBezTo>
                    <a:cubicBezTo>
                      <a:pt x="316" y="370"/>
                      <a:pt x="349" y="357"/>
                      <a:pt x="374" y="333"/>
                    </a:cubicBezTo>
                    <a:cubicBezTo>
                      <a:pt x="377" y="329"/>
                      <a:pt x="377" y="329"/>
                      <a:pt x="377" y="329"/>
                    </a:cubicBezTo>
                    <a:cubicBezTo>
                      <a:pt x="318" y="269"/>
                      <a:pt x="318" y="269"/>
                      <a:pt x="318" y="269"/>
                    </a:cubicBezTo>
                    <a:cubicBezTo>
                      <a:pt x="304" y="279"/>
                      <a:pt x="287" y="285"/>
                      <a:pt x="269" y="285"/>
                    </a:cubicBezTo>
                    <a:cubicBezTo>
                      <a:pt x="246" y="285"/>
                      <a:pt x="225" y="276"/>
                      <a:pt x="209" y="260"/>
                    </a:cubicBezTo>
                    <a:cubicBezTo>
                      <a:pt x="154" y="204"/>
                      <a:pt x="154" y="204"/>
                      <a:pt x="154" y="204"/>
                    </a:cubicBezTo>
                    <a:cubicBezTo>
                      <a:pt x="138" y="188"/>
                      <a:pt x="129" y="167"/>
                      <a:pt x="129" y="144"/>
                    </a:cubicBezTo>
                    <a:cubicBezTo>
                      <a:pt x="129" y="126"/>
                      <a:pt x="135" y="109"/>
                      <a:pt x="145" y="95"/>
                    </a:cubicBezTo>
                    <a:lnTo>
                      <a:pt x="87" y="35"/>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40" name="Freeform 5">
                <a:extLst>
                  <a:ext uri="{FF2B5EF4-FFF2-40B4-BE49-F238E27FC236}">
                    <a16:creationId xmlns:a16="http://schemas.microsoft.com/office/drawing/2014/main" id="{B13D9A85-D4C8-4E8C-93A1-8E0C90052B3A}"/>
                  </a:ext>
                </a:extLst>
              </p:cNvPr>
              <p:cNvSpPr>
                <a:spLocks noEditPoints="1"/>
              </p:cNvSpPr>
              <p:nvPr/>
            </p:nvSpPr>
            <p:spPr bwMode="auto">
              <a:xfrm>
                <a:off x="2877919" y="8968494"/>
                <a:ext cx="153889" cy="148276"/>
              </a:xfrm>
              <a:custGeom>
                <a:avLst/>
                <a:gdLst>
                  <a:gd name="T0" fmla="*/ 282 w 413"/>
                  <a:gd name="T1" fmla="*/ 398 h 398"/>
                  <a:gd name="T2" fmla="*/ 169 w 413"/>
                  <a:gd name="T3" fmla="*/ 351 h 398"/>
                  <a:gd name="T4" fmla="*/ 62 w 413"/>
                  <a:gd name="T5" fmla="*/ 243 h 398"/>
                  <a:gd name="T6" fmla="*/ 63 w 413"/>
                  <a:gd name="T7" fmla="*/ 19 h 398"/>
                  <a:gd name="T8" fmla="*/ 77 w 413"/>
                  <a:gd name="T9" fmla="*/ 5 h 398"/>
                  <a:gd name="T10" fmla="*/ 97 w 413"/>
                  <a:gd name="T11" fmla="*/ 5 h 398"/>
                  <a:gd name="T12" fmla="*/ 174 w 413"/>
                  <a:gd name="T13" fmla="*/ 84 h 398"/>
                  <a:gd name="T14" fmla="*/ 174 w 413"/>
                  <a:gd name="T15" fmla="*/ 104 h 398"/>
                  <a:gd name="T16" fmla="*/ 157 w 413"/>
                  <a:gd name="T17" fmla="*/ 144 h 398"/>
                  <a:gd name="T18" fmla="*/ 174 w 413"/>
                  <a:gd name="T19" fmla="*/ 185 h 398"/>
                  <a:gd name="T20" fmla="*/ 229 w 413"/>
                  <a:gd name="T21" fmla="*/ 240 h 398"/>
                  <a:gd name="T22" fmla="*/ 269 w 413"/>
                  <a:gd name="T23" fmla="*/ 257 h 398"/>
                  <a:gd name="T24" fmla="*/ 310 w 413"/>
                  <a:gd name="T25" fmla="*/ 240 h 398"/>
                  <a:gd name="T26" fmla="*/ 329 w 413"/>
                  <a:gd name="T27" fmla="*/ 240 h 398"/>
                  <a:gd name="T28" fmla="*/ 407 w 413"/>
                  <a:gd name="T29" fmla="*/ 319 h 398"/>
                  <a:gd name="T30" fmla="*/ 407 w 413"/>
                  <a:gd name="T31" fmla="*/ 339 h 398"/>
                  <a:gd name="T32" fmla="*/ 393 w 413"/>
                  <a:gd name="T33" fmla="*/ 353 h 398"/>
                  <a:gd name="T34" fmla="*/ 282 w 413"/>
                  <a:gd name="T35" fmla="*/ 398 h 398"/>
                  <a:gd name="T36" fmla="*/ 87 w 413"/>
                  <a:gd name="T37" fmla="*/ 35 h 398"/>
                  <a:gd name="T38" fmla="*/ 83 w 413"/>
                  <a:gd name="T39" fmla="*/ 39 h 398"/>
                  <a:gd name="T40" fmla="*/ 82 w 413"/>
                  <a:gd name="T41" fmla="*/ 223 h 398"/>
                  <a:gd name="T42" fmla="*/ 189 w 413"/>
                  <a:gd name="T43" fmla="*/ 332 h 398"/>
                  <a:gd name="T44" fmla="*/ 282 w 413"/>
                  <a:gd name="T45" fmla="*/ 370 h 398"/>
                  <a:gd name="T46" fmla="*/ 374 w 413"/>
                  <a:gd name="T47" fmla="*/ 333 h 398"/>
                  <a:gd name="T48" fmla="*/ 377 w 413"/>
                  <a:gd name="T49" fmla="*/ 329 h 398"/>
                  <a:gd name="T50" fmla="*/ 318 w 413"/>
                  <a:gd name="T51" fmla="*/ 269 h 398"/>
                  <a:gd name="T52" fmla="*/ 269 w 413"/>
                  <a:gd name="T53" fmla="*/ 285 h 398"/>
                  <a:gd name="T54" fmla="*/ 209 w 413"/>
                  <a:gd name="T55" fmla="*/ 260 h 398"/>
                  <a:gd name="T56" fmla="*/ 154 w 413"/>
                  <a:gd name="T57" fmla="*/ 204 h 398"/>
                  <a:gd name="T58" fmla="*/ 129 w 413"/>
                  <a:gd name="T59" fmla="*/ 144 h 398"/>
                  <a:gd name="T60" fmla="*/ 145 w 413"/>
                  <a:gd name="T61" fmla="*/ 95 h 398"/>
                  <a:gd name="T62" fmla="*/ 87 w 413"/>
                  <a:gd name="T63" fmla="*/ 3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98">
                    <a:moveTo>
                      <a:pt x="282" y="398"/>
                    </a:moveTo>
                    <a:cubicBezTo>
                      <a:pt x="239" y="398"/>
                      <a:pt x="199" y="382"/>
                      <a:pt x="169" y="351"/>
                    </a:cubicBezTo>
                    <a:cubicBezTo>
                      <a:pt x="62" y="243"/>
                      <a:pt x="62" y="243"/>
                      <a:pt x="62" y="243"/>
                    </a:cubicBezTo>
                    <a:cubicBezTo>
                      <a:pt x="0" y="181"/>
                      <a:pt x="1" y="80"/>
                      <a:pt x="63" y="19"/>
                    </a:cubicBezTo>
                    <a:cubicBezTo>
                      <a:pt x="77" y="5"/>
                      <a:pt x="77" y="5"/>
                      <a:pt x="77" y="5"/>
                    </a:cubicBezTo>
                    <a:cubicBezTo>
                      <a:pt x="82" y="0"/>
                      <a:pt x="91" y="0"/>
                      <a:pt x="97" y="5"/>
                    </a:cubicBezTo>
                    <a:cubicBezTo>
                      <a:pt x="174" y="84"/>
                      <a:pt x="174" y="84"/>
                      <a:pt x="174" y="84"/>
                    </a:cubicBezTo>
                    <a:cubicBezTo>
                      <a:pt x="180" y="89"/>
                      <a:pt x="180" y="98"/>
                      <a:pt x="174" y="104"/>
                    </a:cubicBezTo>
                    <a:cubicBezTo>
                      <a:pt x="163" y="115"/>
                      <a:pt x="157" y="129"/>
                      <a:pt x="157" y="144"/>
                    </a:cubicBezTo>
                    <a:cubicBezTo>
                      <a:pt x="157" y="159"/>
                      <a:pt x="163" y="174"/>
                      <a:pt x="174" y="185"/>
                    </a:cubicBezTo>
                    <a:cubicBezTo>
                      <a:pt x="229" y="240"/>
                      <a:pt x="229" y="240"/>
                      <a:pt x="229" y="240"/>
                    </a:cubicBezTo>
                    <a:cubicBezTo>
                      <a:pt x="239" y="251"/>
                      <a:pt x="254" y="257"/>
                      <a:pt x="269" y="257"/>
                    </a:cubicBezTo>
                    <a:cubicBezTo>
                      <a:pt x="284" y="257"/>
                      <a:pt x="299" y="251"/>
                      <a:pt x="310" y="240"/>
                    </a:cubicBezTo>
                    <a:cubicBezTo>
                      <a:pt x="315" y="235"/>
                      <a:pt x="324" y="235"/>
                      <a:pt x="329" y="240"/>
                    </a:cubicBezTo>
                    <a:cubicBezTo>
                      <a:pt x="407" y="319"/>
                      <a:pt x="407" y="319"/>
                      <a:pt x="407" y="319"/>
                    </a:cubicBezTo>
                    <a:cubicBezTo>
                      <a:pt x="413" y="325"/>
                      <a:pt x="413" y="333"/>
                      <a:pt x="407" y="339"/>
                    </a:cubicBezTo>
                    <a:cubicBezTo>
                      <a:pt x="393" y="353"/>
                      <a:pt x="393" y="353"/>
                      <a:pt x="393" y="353"/>
                    </a:cubicBezTo>
                    <a:cubicBezTo>
                      <a:pt x="363" y="382"/>
                      <a:pt x="324" y="398"/>
                      <a:pt x="282" y="398"/>
                    </a:cubicBezTo>
                    <a:close/>
                    <a:moveTo>
                      <a:pt x="87" y="35"/>
                    </a:moveTo>
                    <a:cubicBezTo>
                      <a:pt x="83" y="39"/>
                      <a:pt x="83" y="39"/>
                      <a:pt x="83" y="39"/>
                    </a:cubicBezTo>
                    <a:cubicBezTo>
                      <a:pt x="32" y="89"/>
                      <a:pt x="31" y="172"/>
                      <a:pt x="82" y="223"/>
                    </a:cubicBezTo>
                    <a:cubicBezTo>
                      <a:pt x="189" y="332"/>
                      <a:pt x="189" y="332"/>
                      <a:pt x="189" y="332"/>
                    </a:cubicBezTo>
                    <a:cubicBezTo>
                      <a:pt x="214" y="357"/>
                      <a:pt x="247" y="370"/>
                      <a:pt x="282" y="370"/>
                    </a:cubicBezTo>
                    <a:cubicBezTo>
                      <a:pt x="316" y="370"/>
                      <a:pt x="349" y="357"/>
                      <a:pt x="374" y="333"/>
                    </a:cubicBezTo>
                    <a:cubicBezTo>
                      <a:pt x="377" y="329"/>
                      <a:pt x="377" y="329"/>
                      <a:pt x="377" y="329"/>
                    </a:cubicBezTo>
                    <a:cubicBezTo>
                      <a:pt x="318" y="269"/>
                      <a:pt x="318" y="269"/>
                      <a:pt x="318" y="269"/>
                    </a:cubicBezTo>
                    <a:cubicBezTo>
                      <a:pt x="304" y="279"/>
                      <a:pt x="287" y="285"/>
                      <a:pt x="269" y="285"/>
                    </a:cubicBezTo>
                    <a:cubicBezTo>
                      <a:pt x="246" y="285"/>
                      <a:pt x="225" y="276"/>
                      <a:pt x="209" y="260"/>
                    </a:cubicBezTo>
                    <a:cubicBezTo>
                      <a:pt x="154" y="204"/>
                      <a:pt x="154" y="204"/>
                      <a:pt x="154" y="204"/>
                    </a:cubicBezTo>
                    <a:cubicBezTo>
                      <a:pt x="138" y="188"/>
                      <a:pt x="129" y="167"/>
                      <a:pt x="129" y="144"/>
                    </a:cubicBezTo>
                    <a:cubicBezTo>
                      <a:pt x="129" y="126"/>
                      <a:pt x="135" y="109"/>
                      <a:pt x="145" y="95"/>
                    </a:cubicBezTo>
                    <a:lnTo>
                      <a:pt x="87" y="35"/>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5">
                <a:extLst>
                  <a:ext uri="{FF2B5EF4-FFF2-40B4-BE49-F238E27FC236}">
                    <a16:creationId xmlns:a16="http://schemas.microsoft.com/office/drawing/2014/main" id="{C0E8A617-BDB0-4CCF-AC37-35E3C93F04CB}"/>
                  </a:ext>
                </a:extLst>
              </p:cNvPr>
              <p:cNvSpPr>
                <a:spLocks noEditPoints="1"/>
              </p:cNvSpPr>
              <p:nvPr/>
            </p:nvSpPr>
            <p:spPr bwMode="auto">
              <a:xfrm>
                <a:off x="2877919" y="9203568"/>
                <a:ext cx="153889" cy="148276"/>
              </a:xfrm>
              <a:custGeom>
                <a:avLst/>
                <a:gdLst>
                  <a:gd name="T0" fmla="*/ 282 w 413"/>
                  <a:gd name="T1" fmla="*/ 398 h 398"/>
                  <a:gd name="T2" fmla="*/ 169 w 413"/>
                  <a:gd name="T3" fmla="*/ 351 h 398"/>
                  <a:gd name="T4" fmla="*/ 62 w 413"/>
                  <a:gd name="T5" fmla="*/ 243 h 398"/>
                  <a:gd name="T6" fmla="*/ 63 w 413"/>
                  <a:gd name="T7" fmla="*/ 19 h 398"/>
                  <a:gd name="T8" fmla="*/ 77 w 413"/>
                  <a:gd name="T9" fmla="*/ 5 h 398"/>
                  <a:gd name="T10" fmla="*/ 97 w 413"/>
                  <a:gd name="T11" fmla="*/ 5 h 398"/>
                  <a:gd name="T12" fmla="*/ 174 w 413"/>
                  <a:gd name="T13" fmla="*/ 84 h 398"/>
                  <a:gd name="T14" fmla="*/ 174 w 413"/>
                  <a:gd name="T15" fmla="*/ 104 h 398"/>
                  <a:gd name="T16" fmla="*/ 157 w 413"/>
                  <a:gd name="T17" fmla="*/ 144 h 398"/>
                  <a:gd name="T18" fmla="*/ 174 w 413"/>
                  <a:gd name="T19" fmla="*/ 185 h 398"/>
                  <a:gd name="T20" fmla="*/ 229 w 413"/>
                  <a:gd name="T21" fmla="*/ 240 h 398"/>
                  <a:gd name="T22" fmla="*/ 269 w 413"/>
                  <a:gd name="T23" fmla="*/ 257 h 398"/>
                  <a:gd name="T24" fmla="*/ 310 w 413"/>
                  <a:gd name="T25" fmla="*/ 240 h 398"/>
                  <a:gd name="T26" fmla="*/ 329 w 413"/>
                  <a:gd name="T27" fmla="*/ 240 h 398"/>
                  <a:gd name="T28" fmla="*/ 407 w 413"/>
                  <a:gd name="T29" fmla="*/ 319 h 398"/>
                  <a:gd name="T30" fmla="*/ 407 w 413"/>
                  <a:gd name="T31" fmla="*/ 339 h 398"/>
                  <a:gd name="T32" fmla="*/ 393 w 413"/>
                  <a:gd name="T33" fmla="*/ 353 h 398"/>
                  <a:gd name="T34" fmla="*/ 282 w 413"/>
                  <a:gd name="T35" fmla="*/ 398 h 398"/>
                  <a:gd name="T36" fmla="*/ 87 w 413"/>
                  <a:gd name="T37" fmla="*/ 35 h 398"/>
                  <a:gd name="T38" fmla="*/ 83 w 413"/>
                  <a:gd name="T39" fmla="*/ 39 h 398"/>
                  <a:gd name="T40" fmla="*/ 82 w 413"/>
                  <a:gd name="T41" fmla="*/ 223 h 398"/>
                  <a:gd name="T42" fmla="*/ 189 w 413"/>
                  <a:gd name="T43" fmla="*/ 332 h 398"/>
                  <a:gd name="T44" fmla="*/ 282 w 413"/>
                  <a:gd name="T45" fmla="*/ 370 h 398"/>
                  <a:gd name="T46" fmla="*/ 374 w 413"/>
                  <a:gd name="T47" fmla="*/ 333 h 398"/>
                  <a:gd name="T48" fmla="*/ 377 w 413"/>
                  <a:gd name="T49" fmla="*/ 329 h 398"/>
                  <a:gd name="T50" fmla="*/ 318 w 413"/>
                  <a:gd name="T51" fmla="*/ 269 h 398"/>
                  <a:gd name="T52" fmla="*/ 269 w 413"/>
                  <a:gd name="T53" fmla="*/ 285 h 398"/>
                  <a:gd name="T54" fmla="*/ 209 w 413"/>
                  <a:gd name="T55" fmla="*/ 260 h 398"/>
                  <a:gd name="T56" fmla="*/ 154 w 413"/>
                  <a:gd name="T57" fmla="*/ 204 h 398"/>
                  <a:gd name="T58" fmla="*/ 129 w 413"/>
                  <a:gd name="T59" fmla="*/ 144 h 398"/>
                  <a:gd name="T60" fmla="*/ 145 w 413"/>
                  <a:gd name="T61" fmla="*/ 95 h 398"/>
                  <a:gd name="T62" fmla="*/ 87 w 413"/>
                  <a:gd name="T63" fmla="*/ 3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98">
                    <a:moveTo>
                      <a:pt x="282" y="398"/>
                    </a:moveTo>
                    <a:cubicBezTo>
                      <a:pt x="239" y="398"/>
                      <a:pt x="199" y="382"/>
                      <a:pt x="169" y="351"/>
                    </a:cubicBezTo>
                    <a:cubicBezTo>
                      <a:pt x="62" y="243"/>
                      <a:pt x="62" y="243"/>
                      <a:pt x="62" y="243"/>
                    </a:cubicBezTo>
                    <a:cubicBezTo>
                      <a:pt x="0" y="181"/>
                      <a:pt x="1" y="80"/>
                      <a:pt x="63" y="19"/>
                    </a:cubicBezTo>
                    <a:cubicBezTo>
                      <a:pt x="77" y="5"/>
                      <a:pt x="77" y="5"/>
                      <a:pt x="77" y="5"/>
                    </a:cubicBezTo>
                    <a:cubicBezTo>
                      <a:pt x="82" y="0"/>
                      <a:pt x="91" y="0"/>
                      <a:pt x="97" y="5"/>
                    </a:cubicBezTo>
                    <a:cubicBezTo>
                      <a:pt x="174" y="84"/>
                      <a:pt x="174" y="84"/>
                      <a:pt x="174" y="84"/>
                    </a:cubicBezTo>
                    <a:cubicBezTo>
                      <a:pt x="180" y="89"/>
                      <a:pt x="180" y="98"/>
                      <a:pt x="174" y="104"/>
                    </a:cubicBezTo>
                    <a:cubicBezTo>
                      <a:pt x="163" y="115"/>
                      <a:pt x="157" y="129"/>
                      <a:pt x="157" y="144"/>
                    </a:cubicBezTo>
                    <a:cubicBezTo>
                      <a:pt x="157" y="159"/>
                      <a:pt x="163" y="174"/>
                      <a:pt x="174" y="185"/>
                    </a:cubicBezTo>
                    <a:cubicBezTo>
                      <a:pt x="229" y="240"/>
                      <a:pt x="229" y="240"/>
                      <a:pt x="229" y="240"/>
                    </a:cubicBezTo>
                    <a:cubicBezTo>
                      <a:pt x="239" y="251"/>
                      <a:pt x="254" y="257"/>
                      <a:pt x="269" y="257"/>
                    </a:cubicBezTo>
                    <a:cubicBezTo>
                      <a:pt x="284" y="257"/>
                      <a:pt x="299" y="251"/>
                      <a:pt x="310" y="240"/>
                    </a:cubicBezTo>
                    <a:cubicBezTo>
                      <a:pt x="315" y="235"/>
                      <a:pt x="324" y="235"/>
                      <a:pt x="329" y="240"/>
                    </a:cubicBezTo>
                    <a:cubicBezTo>
                      <a:pt x="407" y="319"/>
                      <a:pt x="407" y="319"/>
                      <a:pt x="407" y="319"/>
                    </a:cubicBezTo>
                    <a:cubicBezTo>
                      <a:pt x="413" y="325"/>
                      <a:pt x="413" y="333"/>
                      <a:pt x="407" y="339"/>
                    </a:cubicBezTo>
                    <a:cubicBezTo>
                      <a:pt x="393" y="353"/>
                      <a:pt x="393" y="353"/>
                      <a:pt x="393" y="353"/>
                    </a:cubicBezTo>
                    <a:cubicBezTo>
                      <a:pt x="363" y="382"/>
                      <a:pt x="324" y="398"/>
                      <a:pt x="282" y="398"/>
                    </a:cubicBezTo>
                    <a:close/>
                    <a:moveTo>
                      <a:pt x="87" y="35"/>
                    </a:moveTo>
                    <a:cubicBezTo>
                      <a:pt x="83" y="39"/>
                      <a:pt x="83" y="39"/>
                      <a:pt x="83" y="39"/>
                    </a:cubicBezTo>
                    <a:cubicBezTo>
                      <a:pt x="32" y="89"/>
                      <a:pt x="31" y="172"/>
                      <a:pt x="82" y="223"/>
                    </a:cubicBezTo>
                    <a:cubicBezTo>
                      <a:pt x="189" y="332"/>
                      <a:pt x="189" y="332"/>
                      <a:pt x="189" y="332"/>
                    </a:cubicBezTo>
                    <a:cubicBezTo>
                      <a:pt x="214" y="357"/>
                      <a:pt x="247" y="370"/>
                      <a:pt x="282" y="370"/>
                    </a:cubicBezTo>
                    <a:cubicBezTo>
                      <a:pt x="316" y="370"/>
                      <a:pt x="349" y="357"/>
                      <a:pt x="374" y="333"/>
                    </a:cubicBezTo>
                    <a:cubicBezTo>
                      <a:pt x="377" y="329"/>
                      <a:pt x="377" y="329"/>
                      <a:pt x="377" y="329"/>
                    </a:cubicBezTo>
                    <a:cubicBezTo>
                      <a:pt x="318" y="269"/>
                      <a:pt x="318" y="269"/>
                      <a:pt x="318" y="269"/>
                    </a:cubicBezTo>
                    <a:cubicBezTo>
                      <a:pt x="304" y="279"/>
                      <a:pt x="287" y="285"/>
                      <a:pt x="269" y="285"/>
                    </a:cubicBezTo>
                    <a:cubicBezTo>
                      <a:pt x="246" y="285"/>
                      <a:pt x="225" y="276"/>
                      <a:pt x="209" y="260"/>
                    </a:cubicBezTo>
                    <a:cubicBezTo>
                      <a:pt x="154" y="204"/>
                      <a:pt x="154" y="204"/>
                      <a:pt x="154" y="204"/>
                    </a:cubicBezTo>
                    <a:cubicBezTo>
                      <a:pt x="138" y="188"/>
                      <a:pt x="129" y="167"/>
                      <a:pt x="129" y="144"/>
                    </a:cubicBezTo>
                    <a:cubicBezTo>
                      <a:pt x="129" y="126"/>
                      <a:pt x="135" y="109"/>
                      <a:pt x="145" y="95"/>
                    </a:cubicBezTo>
                    <a:lnTo>
                      <a:pt x="87" y="35"/>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35" name="그룹 34">
              <a:extLst>
                <a:ext uri="{FF2B5EF4-FFF2-40B4-BE49-F238E27FC236}">
                  <a16:creationId xmlns:a16="http://schemas.microsoft.com/office/drawing/2014/main" id="{F6D4442F-3D85-449D-8FE8-A3EF79336587}"/>
                </a:ext>
              </a:extLst>
            </p:cNvPr>
            <p:cNvGrpSpPr/>
            <p:nvPr/>
          </p:nvGrpSpPr>
          <p:grpSpPr>
            <a:xfrm>
              <a:off x="4077722" y="8760914"/>
              <a:ext cx="185664" cy="587166"/>
              <a:chOff x="3991997" y="8760914"/>
              <a:chExt cx="185664" cy="587166"/>
            </a:xfrm>
          </p:grpSpPr>
          <p:sp>
            <p:nvSpPr>
              <p:cNvPr id="36" name="Freeform 213">
                <a:extLst>
                  <a:ext uri="{FF2B5EF4-FFF2-40B4-BE49-F238E27FC236}">
                    <a16:creationId xmlns:a16="http://schemas.microsoft.com/office/drawing/2014/main" id="{57648A83-06D4-4ABD-951D-3AAC718D32A4}"/>
                  </a:ext>
                </a:extLst>
              </p:cNvPr>
              <p:cNvSpPr>
                <a:spLocks noEditPoints="1"/>
              </p:cNvSpPr>
              <p:nvPr/>
            </p:nvSpPr>
            <p:spPr bwMode="auto">
              <a:xfrm>
                <a:off x="3991997" y="8760914"/>
                <a:ext cx="178044" cy="121889"/>
              </a:xfrm>
              <a:custGeom>
                <a:avLst/>
                <a:gdLst>
                  <a:gd name="T0" fmla="*/ 1120 w 1141"/>
                  <a:gd name="T1" fmla="*/ 50 h 781"/>
                  <a:gd name="T2" fmla="*/ 1125 w 1141"/>
                  <a:gd name="T3" fmla="*/ 45 h 781"/>
                  <a:gd name="T4" fmla="*/ 1120 w 1141"/>
                  <a:gd name="T5" fmla="*/ 50 h 781"/>
                  <a:gd name="T6" fmla="*/ 1025 w 1141"/>
                  <a:gd name="T7" fmla="*/ 0 h 781"/>
                  <a:gd name="T8" fmla="*/ 116 w 1141"/>
                  <a:gd name="T9" fmla="*/ 0 h 781"/>
                  <a:gd name="T10" fmla="*/ 23 w 1141"/>
                  <a:gd name="T11" fmla="*/ 48 h 781"/>
                  <a:gd name="T12" fmla="*/ 19 w 1141"/>
                  <a:gd name="T13" fmla="*/ 45 h 781"/>
                  <a:gd name="T14" fmla="*/ 22 w 1141"/>
                  <a:gd name="T15" fmla="*/ 48 h 781"/>
                  <a:gd name="T16" fmla="*/ 0 w 1141"/>
                  <a:gd name="T17" fmla="*/ 116 h 781"/>
                  <a:gd name="T18" fmla="*/ 0 w 1141"/>
                  <a:gd name="T19" fmla="*/ 665 h 781"/>
                  <a:gd name="T20" fmla="*/ 116 w 1141"/>
                  <a:gd name="T21" fmla="*/ 781 h 781"/>
                  <a:gd name="T22" fmla="*/ 1025 w 1141"/>
                  <a:gd name="T23" fmla="*/ 781 h 781"/>
                  <a:gd name="T24" fmla="*/ 1141 w 1141"/>
                  <a:gd name="T25" fmla="*/ 665 h 781"/>
                  <a:gd name="T26" fmla="*/ 1141 w 1141"/>
                  <a:gd name="T27" fmla="*/ 116 h 781"/>
                  <a:gd name="T28" fmla="*/ 1120 w 1141"/>
                  <a:gd name="T29" fmla="*/ 50 h 781"/>
                  <a:gd name="T30" fmla="*/ 1069 w 1141"/>
                  <a:gd name="T31" fmla="*/ 116 h 781"/>
                  <a:gd name="T32" fmla="*/ 1069 w 1141"/>
                  <a:gd name="T33" fmla="*/ 665 h 781"/>
                  <a:gd name="T34" fmla="*/ 1035 w 1141"/>
                  <a:gd name="T35" fmla="*/ 708 h 781"/>
                  <a:gd name="T36" fmla="*/ 722 w 1141"/>
                  <a:gd name="T37" fmla="*/ 429 h 781"/>
                  <a:gd name="T38" fmla="*/ 1066 w 1141"/>
                  <a:gd name="T39" fmla="*/ 101 h 781"/>
                  <a:gd name="T40" fmla="*/ 1069 w 1141"/>
                  <a:gd name="T41" fmla="*/ 116 h 781"/>
                  <a:gd name="T42" fmla="*/ 631 w 1141"/>
                  <a:gd name="T43" fmla="*/ 409 h 781"/>
                  <a:gd name="T44" fmla="*/ 514 w 1141"/>
                  <a:gd name="T45" fmla="*/ 409 h 781"/>
                  <a:gd name="T46" fmla="*/ 164 w 1141"/>
                  <a:gd name="T47" fmla="*/ 71 h 781"/>
                  <a:gd name="T48" fmla="*/ 981 w 1141"/>
                  <a:gd name="T49" fmla="*/ 71 h 781"/>
                  <a:gd name="T50" fmla="*/ 631 w 1141"/>
                  <a:gd name="T51" fmla="*/ 409 h 781"/>
                  <a:gd name="T52" fmla="*/ 469 w 1141"/>
                  <a:gd name="T53" fmla="*/ 472 h 781"/>
                  <a:gd name="T54" fmla="*/ 572 w 1141"/>
                  <a:gd name="T55" fmla="*/ 507 h 781"/>
                  <a:gd name="T56" fmla="*/ 669 w 1141"/>
                  <a:gd name="T57" fmla="*/ 476 h 781"/>
                  <a:gd name="T58" fmla="*/ 930 w 1141"/>
                  <a:gd name="T59" fmla="*/ 710 h 781"/>
                  <a:gd name="T60" fmla="*/ 203 w 1141"/>
                  <a:gd name="T61" fmla="*/ 710 h 781"/>
                  <a:gd name="T62" fmla="*/ 469 w 1141"/>
                  <a:gd name="T63" fmla="*/ 472 h 781"/>
                  <a:gd name="T64" fmla="*/ 417 w 1141"/>
                  <a:gd name="T65" fmla="*/ 424 h 781"/>
                  <a:gd name="T66" fmla="*/ 100 w 1141"/>
                  <a:gd name="T67" fmla="*/ 707 h 781"/>
                  <a:gd name="T68" fmla="*/ 71 w 1141"/>
                  <a:gd name="T69" fmla="*/ 665 h 781"/>
                  <a:gd name="T70" fmla="*/ 71 w 1141"/>
                  <a:gd name="T71" fmla="*/ 116 h 781"/>
                  <a:gd name="T72" fmla="*/ 75 w 1141"/>
                  <a:gd name="T73" fmla="*/ 98 h 781"/>
                  <a:gd name="T74" fmla="*/ 417 w 1141"/>
                  <a:gd name="T75" fmla="*/ 42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1" h="781">
                    <a:moveTo>
                      <a:pt x="1120" y="50"/>
                    </a:moveTo>
                    <a:cubicBezTo>
                      <a:pt x="1125" y="45"/>
                      <a:pt x="1125" y="45"/>
                      <a:pt x="1125" y="45"/>
                    </a:cubicBezTo>
                    <a:cubicBezTo>
                      <a:pt x="1123" y="47"/>
                      <a:pt x="1122" y="48"/>
                      <a:pt x="1120" y="50"/>
                    </a:cubicBezTo>
                    <a:cubicBezTo>
                      <a:pt x="1099" y="20"/>
                      <a:pt x="1064" y="0"/>
                      <a:pt x="1025" y="0"/>
                    </a:cubicBezTo>
                    <a:cubicBezTo>
                      <a:pt x="116" y="0"/>
                      <a:pt x="116" y="0"/>
                      <a:pt x="116" y="0"/>
                    </a:cubicBezTo>
                    <a:cubicBezTo>
                      <a:pt x="78" y="0"/>
                      <a:pt x="44" y="19"/>
                      <a:pt x="23" y="48"/>
                    </a:cubicBezTo>
                    <a:cubicBezTo>
                      <a:pt x="22" y="47"/>
                      <a:pt x="20" y="46"/>
                      <a:pt x="19" y="45"/>
                    </a:cubicBezTo>
                    <a:cubicBezTo>
                      <a:pt x="22" y="48"/>
                      <a:pt x="22" y="48"/>
                      <a:pt x="22" y="48"/>
                    </a:cubicBezTo>
                    <a:cubicBezTo>
                      <a:pt x="8" y="67"/>
                      <a:pt x="0" y="91"/>
                      <a:pt x="0" y="116"/>
                    </a:cubicBezTo>
                    <a:cubicBezTo>
                      <a:pt x="0" y="665"/>
                      <a:pt x="0" y="665"/>
                      <a:pt x="0" y="665"/>
                    </a:cubicBezTo>
                    <a:cubicBezTo>
                      <a:pt x="0" y="729"/>
                      <a:pt x="52" y="781"/>
                      <a:pt x="116" y="781"/>
                    </a:cubicBezTo>
                    <a:cubicBezTo>
                      <a:pt x="1025" y="781"/>
                      <a:pt x="1025" y="781"/>
                      <a:pt x="1025" y="781"/>
                    </a:cubicBezTo>
                    <a:cubicBezTo>
                      <a:pt x="1089" y="781"/>
                      <a:pt x="1141" y="729"/>
                      <a:pt x="1141" y="665"/>
                    </a:cubicBezTo>
                    <a:cubicBezTo>
                      <a:pt x="1141" y="116"/>
                      <a:pt x="1141" y="116"/>
                      <a:pt x="1141" y="116"/>
                    </a:cubicBezTo>
                    <a:cubicBezTo>
                      <a:pt x="1141" y="92"/>
                      <a:pt x="1133" y="69"/>
                      <a:pt x="1120" y="50"/>
                    </a:cubicBezTo>
                    <a:close/>
                    <a:moveTo>
                      <a:pt x="1069" y="116"/>
                    </a:moveTo>
                    <a:cubicBezTo>
                      <a:pt x="1069" y="665"/>
                      <a:pt x="1069" y="665"/>
                      <a:pt x="1069" y="665"/>
                    </a:cubicBezTo>
                    <a:cubicBezTo>
                      <a:pt x="1069" y="686"/>
                      <a:pt x="1054" y="703"/>
                      <a:pt x="1035" y="708"/>
                    </a:cubicBezTo>
                    <a:cubicBezTo>
                      <a:pt x="722" y="429"/>
                      <a:pt x="722" y="429"/>
                      <a:pt x="722" y="429"/>
                    </a:cubicBezTo>
                    <a:cubicBezTo>
                      <a:pt x="1066" y="101"/>
                      <a:pt x="1066" y="101"/>
                      <a:pt x="1066" y="101"/>
                    </a:cubicBezTo>
                    <a:cubicBezTo>
                      <a:pt x="1068" y="106"/>
                      <a:pt x="1069" y="111"/>
                      <a:pt x="1069" y="116"/>
                    </a:cubicBezTo>
                    <a:close/>
                    <a:moveTo>
                      <a:pt x="631" y="409"/>
                    </a:moveTo>
                    <a:cubicBezTo>
                      <a:pt x="599" y="437"/>
                      <a:pt x="546" y="437"/>
                      <a:pt x="514" y="409"/>
                    </a:cubicBezTo>
                    <a:cubicBezTo>
                      <a:pt x="164" y="71"/>
                      <a:pt x="164" y="71"/>
                      <a:pt x="164" y="71"/>
                    </a:cubicBezTo>
                    <a:cubicBezTo>
                      <a:pt x="981" y="71"/>
                      <a:pt x="981" y="71"/>
                      <a:pt x="981" y="71"/>
                    </a:cubicBezTo>
                    <a:lnTo>
                      <a:pt x="631" y="409"/>
                    </a:lnTo>
                    <a:close/>
                    <a:moveTo>
                      <a:pt x="469" y="472"/>
                    </a:moveTo>
                    <a:cubicBezTo>
                      <a:pt x="498" y="495"/>
                      <a:pt x="534" y="507"/>
                      <a:pt x="572" y="507"/>
                    </a:cubicBezTo>
                    <a:cubicBezTo>
                      <a:pt x="608" y="507"/>
                      <a:pt x="641" y="496"/>
                      <a:pt x="669" y="476"/>
                    </a:cubicBezTo>
                    <a:cubicBezTo>
                      <a:pt x="930" y="710"/>
                      <a:pt x="930" y="710"/>
                      <a:pt x="930" y="710"/>
                    </a:cubicBezTo>
                    <a:cubicBezTo>
                      <a:pt x="203" y="710"/>
                      <a:pt x="203" y="710"/>
                      <a:pt x="203" y="710"/>
                    </a:cubicBezTo>
                    <a:lnTo>
                      <a:pt x="469" y="472"/>
                    </a:lnTo>
                    <a:close/>
                    <a:moveTo>
                      <a:pt x="417" y="424"/>
                    </a:moveTo>
                    <a:cubicBezTo>
                      <a:pt x="100" y="707"/>
                      <a:pt x="100" y="707"/>
                      <a:pt x="100" y="707"/>
                    </a:cubicBezTo>
                    <a:cubicBezTo>
                      <a:pt x="83" y="700"/>
                      <a:pt x="71" y="684"/>
                      <a:pt x="71" y="665"/>
                    </a:cubicBezTo>
                    <a:cubicBezTo>
                      <a:pt x="71" y="116"/>
                      <a:pt x="71" y="116"/>
                      <a:pt x="71" y="116"/>
                    </a:cubicBezTo>
                    <a:cubicBezTo>
                      <a:pt x="71" y="110"/>
                      <a:pt x="73" y="104"/>
                      <a:pt x="75" y="98"/>
                    </a:cubicBezTo>
                    <a:lnTo>
                      <a:pt x="417" y="4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37" name="Freeform 213">
                <a:extLst>
                  <a:ext uri="{FF2B5EF4-FFF2-40B4-BE49-F238E27FC236}">
                    <a16:creationId xmlns:a16="http://schemas.microsoft.com/office/drawing/2014/main" id="{8EBE5FCF-6DB9-444C-BD10-913BDDE4D280}"/>
                  </a:ext>
                </a:extLst>
              </p:cNvPr>
              <p:cNvSpPr>
                <a:spLocks noEditPoints="1"/>
              </p:cNvSpPr>
              <p:nvPr/>
            </p:nvSpPr>
            <p:spPr bwMode="auto">
              <a:xfrm>
                <a:off x="3999617" y="8991117"/>
                <a:ext cx="178044" cy="121889"/>
              </a:xfrm>
              <a:custGeom>
                <a:avLst/>
                <a:gdLst>
                  <a:gd name="T0" fmla="*/ 1120 w 1141"/>
                  <a:gd name="T1" fmla="*/ 50 h 781"/>
                  <a:gd name="T2" fmla="*/ 1125 w 1141"/>
                  <a:gd name="T3" fmla="*/ 45 h 781"/>
                  <a:gd name="T4" fmla="*/ 1120 w 1141"/>
                  <a:gd name="T5" fmla="*/ 50 h 781"/>
                  <a:gd name="T6" fmla="*/ 1025 w 1141"/>
                  <a:gd name="T7" fmla="*/ 0 h 781"/>
                  <a:gd name="T8" fmla="*/ 116 w 1141"/>
                  <a:gd name="T9" fmla="*/ 0 h 781"/>
                  <a:gd name="T10" fmla="*/ 23 w 1141"/>
                  <a:gd name="T11" fmla="*/ 48 h 781"/>
                  <a:gd name="T12" fmla="*/ 19 w 1141"/>
                  <a:gd name="T13" fmla="*/ 45 h 781"/>
                  <a:gd name="T14" fmla="*/ 22 w 1141"/>
                  <a:gd name="T15" fmla="*/ 48 h 781"/>
                  <a:gd name="T16" fmla="*/ 0 w 1141"/>
                  <a:gd name="T17" fmla="*/ 116 h 781"/>
                  <a:gd name="T18" fmla="*/ 0 w 1141"/>
                  <a:gd name="T19" fmla="*/ 665 h 781"/>
                  <a:gd name="T20" fmla="*/ 116 w 1141"/>
                  <a:gd name="T21" fmla="*/ 781 h 781"/>
                  <a:gd name="T22" fmla="*/ 1025 w 1141"/>
                  <a:gd name="T23" fmla="*/ 781 h 781"/>
                  <a:gd name="T24" fmla="*/ 1141 w 1141"/>
                  <a:gd name="T25" fmla="*/ 665 h 781"/>
                  <a:gd name="T26" fmla="*/ 1141 w 1141"/>
                  <a:gd name="T27" fmla="*/ 116 h 781"/>
                  <a:gd name="T28" fmla="*/ 1120 w 1141"/>
                  <a:gd name="T29" fmla="*/ 50 h 781"/>
                  <a:gd name="T30" fmla="*/ 1069 w 1141"/>
                  <a:gd name="T31" fmla="*/ 116 h 781"/>
                  <a:gd name="T32" fmla="*/ 1069 w 1141"/>
                  <a:gd name="T33" fmla="*/ 665 h 781"/>
                  <a:gd name="T34" fmla="*/ 1035 w 1141"/>
                  <a:gd name="T35" fmla="*/ 708 h 781"/>
                  <a:gd name="T36" fmla="*/ 722 w 1141"/>
                  <a:gd name="T37" fmla="*/ 429 h 781"/>
                  <a:gd name="T38" fmla="*/ 1066 w 1141"/>
                  <a:gd name="T39" fmla="*/ 101 h 781"/>
                  <a:gd name="T40" fmla="*/ 1069 w 1141"/>
                  <a:gd name="T41" fmla="*/ 116 h 781"/>
                  <a:gd name="T42" fmla="*/ 631 w 1141"/>
                  <a:gd name="T43" fmla="*/ 409 h 781"/>
                  <a:gd name="T44" fmla="*/ 514 w 1141"/>
                  <a:gd name="T45" fmla="*/ 409 h 781"/>
                  <a:gd name="T46" fmla="*/ 164 w 1141"/>
                  <a:gd name="T47" fmla="*/ 71 h 781"/>
                  <a:gd name="T48" fmla="*/ 981 w 1141"/>
                  <a:gd name="T49" fmla="*/ 71 h 781"/>
                  <a:gd name="T50" fmla="*/ 631 w 1141"/>
                  <a:gd name="T51" fmla="*/ 409 h 781"/>
                  <a:gd name="T52" fmla="*/ 469 w 1141"/>
                  <a:gd name="T53" fmla="*/ 472 h 781"/>
                  <a:gd name="T54" fmla="*/ 572 w 1141"/>
                  <a:gd name="T55" fmla="*/ 507 h 781"/>
                  <a:gd name="T56" fmla="*/ 669 w 1141"/>
                  <a:gd name="T57" fmla="*/ 476 h 781"/>
                  <a:gd name="T58" fmla="*/ 930 w 1141"/>
                  <a:gd name="T59" fmla="*/ 710 h 781"/>
                  <a:gd name="T60" fmla="*/ 203 w 1141"/>
                  <a:gd name="T61" fmla="*/ 710 h 781"/>
                  <a:gd name="T62" fmla="*/ 469 w 1141"/>
                  <a:gd name="T63" fmla="*/ 472 h 781"/>
                  <a:gd name="T64" fmla="*/ 417 w 1141"/>
                  <a:gd name="T65" fmla="*/ 424 h 781"/>
                  <a:gd name="T66" fmla="*/ 100 w 1141"/>
                  <a:gd name="T67" fmla="*/ 707 h 781"/>
                  <a:gd name="T68" fmla="*/ 71 w 1141"/>
                  <a:gd name="T69" fmla="*/ 665 h 781"/>
                  <a:gd name="T70" fmla="*/ 71 w 1141"/>
                  <a:gd name="T71" fmla="*/ 116 h 781"/>
                  <a:gd name="T72" fmla="*/ 75 w 1141"/>
                  <a:gd name="T73" fmla="*/ 98 h 781"/>
                  <a:gd name="T74" fmla="*/ 417 w 1141"/>
                  <a:gd name="T75" fmla="*/ 42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1" h="781">
                    <a:moveTo>
                      <a:pt x="1120" y="50"/>
                    </a:moveTo>
                    <a:cubicBezTo>
                      <a:pt x="1125" y="45"/>
                      <a:pt x="1125" y="45"/>
                      <a:pt x="1125" y="45"/>
                    </a:cubicBezTo>
                    <a:cubicBezTo>
                      <a:pt x="1123" y="47"/>
                      <a:pt x="1122" y="48"/>
                      <a:pt x="1120" y="50"/>
                    </a:cubicBezTo>
                    <a:cubicBezTo>
                      <a:pt x="1099" y="20"/>
                      <a:pt x="1064" y="0"/>
                      <a:pt x="1025" y="0"/>
                    </a:cubicBezTo>
                    <a:cubicBezTo>
                      <a:pt x="116" y="0"/>
                      <a:pt x="116" y="0"/>
                      <a:pt x="116" y="0"/>
                    </a:cubicBezTo>
                    <a:cubicBezTo>
                      <a:pt x="78" y="0"/>
                      <a:pt x="44" y="19"/>
                      <a:pt x="23" y="48"/>
                    </a:cubicBezTo>
                    <a:cubicBezTo>
                      <a:pt x="22" y="47"/>
                      <a:pt x="20" y="46"/>
                      <a:pt x="19" y="45"/>
                    </a:cubicBezTo>
                    <a:cubicBezTo>
                      <a:pt x="22" y="48"/>
                      <a:pt x="22" y="48"/>
                      <a:pt x="22" y="48"/>
                    </a:cubicBezTo>
                    <a:cubicBezTo>
                      <a:pt x="8" y="67"/>
                      <a:pt x="0" y="91"/>
                      <a:pt x="0" y="116"/>
                    </a:cubicBezTo>
                    <a:cubicBezTo>
                      <a:pt x="0" y="665"/>
                      <a:pt x="0" y="665"/>
                      <a:pt x="0" y="665"/>
                    </a:cubicBezTo>
                    <a:cubicBezTo>
                      <a:pt x="0" y="729"/>
                      <a:pt x="52" y="781"/>
                      <a:pt x="116" y="781"/>
                    </a:cubicBezTo>
                    <a:cubicBezTo>
                      <a:pt x="1025" y="781"/>
                      <a:pt x="1025" y="781"/>
                      <a:pt x="1025" y="781"/>
                    </a:cubicBezTo>
                    <a:cubicBezTo>
                      <a:pt x="1089" y="781"/>
                      <a:pt x="1141" y="729"/>
                      <a:pt x="1141" y="665"/>
                    </a:cubicBezTo>
                    <a:cubicBezTo>
                      <a:pt x="1141" y="116"/>
                      <a:pt x="1141" y="116"/>
                      <a:pt x="1141" y="116"/>
                    </a:cubicBezTo>
                    <a:cubicBezTo>
                      <a:pt x="1141" y="92"/>
                      <a:pt x="1133" y="69"/>
                      <a:pt x="1120" y="50"/>
                    </a:cubicBezTo>
                    <a:close/>
                    <a:moveTo>
                      <a:pt x="1069" y="116"/>
                    </a:moveTo>
                    <a:cubicBezTo>
                      <a:pt x="1069" y="665"/>
                      <a:pt x="1069" y="665"/>
                      <a:pt x="1069" y="665"/>
                    </a:cubicBezTo>
                    <a:cubicBezTo>
                      <a:pt x="1069" y="686"/>
                      <a:pt x="1054" y="703"/>
                      <a:pt x="1035" y="708"/>
                    </a:cubicBezTo>
                    <a:cubicBezTo>
                      <a:pt x="722" y="429"/>
                      <a:pt x="722" y="429"/>
                      <a:pt x="722" y="429"/>
                    </a:cubicBezTo>
                    <a:cubicBezTo>
                      <a:pt x="1066" y="101"/>
                      <a:pt x="1066" y="101"/>
                      <a:pt x="1066" y="101"/>
                    </a:cubicBezTo>
                    <a:cubicBezTo>
                      <a:pt x="1068" y="106"/>
                      <a:pt x="1069" y="111"/>
                      <a:pt x="1069" y="116"/>
                    </a:cubicBezTo>
                    <a:close/>
                    <a:moveTo>
                      <a:pt x="631" y="409"/>
                    </a:moveTo>
                    <a:cubicBezTo>
                      <a:pt x="599" y="437"/>
                      <a:pt x="546" y="437"/>
                      <a:pt x="514" y="409"/>
                    </a:cubicBezTo>
                    <a:cubicBezTo>
                      <a:pt x="164" y="71"/>
                      <a:pt x="164" y="71"/>
                      <a:pt x="164" y="71"/>
                    </a:cubicBezTo>
                    <a:cubicBezTo>
                      <a:pt x="981" y="71"/>
                      <a:pt x="981" y="71"/>
                      <a:pt x="981" y="71"/>
                    </a:cubicBezTo>
                    <a:lnTo>
                      <a:pt x="631" y="409"/>
                    </a:lnTo>
                    <a:close/>
                    <a:moveTo>
                      <a:pt x="469" y="472"/>
                    </a:moveTo>
                    <a:cubicBezTo>
                      <a:pt x="498" y="495"/>
                      <a:pt x="534" y="507"/>
                      <a:pt x="572" y="507"/>
                    </a:cubicBezTo>
                    <a:cubicBezTo>
                      <a:pt x="608" y="507"/>
                      <a:pt x="641" y="496"/>
                      <a:pt x="669" y="476"/>
                    </a:cubicBezTo>
                    <a:cubicBezTo>
                      <a:pt x="930" y="710"/>
                      <a:pt x="930" y="710"/>
                      <a:pt x="930" y="710"/>
                    </a:cubicBezTo>
                    <a:cubicBezTo>
                      <a:pt x="203" y="710"/>
                      <a:pt x="203" y="710"/>
                      <a:pt x="203" y="710"/>
                    </a:cubicBezTo>
                    <a:lnTo>
                      <a:pt x="469" y="472"/>
                    </a:lnTo>
                    <a:close/>
                    <a:moveTo>
                      <a:pt x="417" y="424"/>
                    </a:moveTo>
                    <a:cubicBezTo>
                      <a:pt x="100" y="707"/>
                      <a:pt x="100" y="707"/>
                      <a:pt x="100" y="707"/>
                    </a:cubicBezTo>
                    <a:cubicBezTo>
                      <a:pt x="83" y="700"/>
                      <a:pt x="71" y="684"/>
                      <a:pt x="71" y="665"/>
                    </a:cubicBezTo>
                    <a:cubicBezTo>
                      <a:pt x="71" y="116"/>
                      <a:pt x="71" y="116"/>
                      <a:pt x="71" y="116"/>
                    </a:cubicBezTo>
                    <a:cubicBezTo>
                      <a:pt x="71" y="110"/>
                      <a:pt x="73" y="104"/>
                      <a:pt x="75" y="98"/>
                    </a:cubicBezTo>
                    <a:lnTo>
                      <a:pt x="417" y="4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38" name="Freeform 213">
                <a:extLst>
                  <a:ext uri="{FF2B5EF4-FFF2-40B4-BE49-F238E27FC236}">
                    <a16:creationId xmlns:a16="http://schemas.microsoft.com/office/drawing/2014/main" id="{191F5BB0-2C78-466B-9EC1-6CC9D2E67FCE}"/>
                  </a:ext>
                </a:extLst>
              </p:cNvPr>
              <p:cNvSpPr>
                <a:spLocks noEditPoints="1"/>
              </p:cNvSpPr>
              <p:nvPr/>
            </p:nvSpPr>
            <p:spPr bwMode="auto">
              <a:xfrm>
                <a:off x="3999617" y="9226191"/>
                <a:ext cx="178044" cy="121889"/>
              </a:xfrm>
              <a:custGeom>
                <a:avLst/>
                <a:gdLst>
                  <a:gd name="T0" fmla="*/ 1120 w 1141"/>
                  <a:gd name="T1" fmla="*/ 50 h 781"/>
                  <a:gd name="T2" fmla="*/ 1125 w 1141"/>
                  <a:gd name="T3" fmla="*/ 45 h 781"/>
                  <a:gd name="T4" fmla="*/ 1120 w 1141"/>
                  <a:gd name="T5" fmla="*/ 50 h 781"/>
                  <a:gd name="T6" fmla="*/ 1025 w 1141"/>
                  <a:gd name="T7" fmla="*/ 0 h 781"/>
                  <a:gd name="T8" fmla="*/ 116 w 1141"/>
                  <a:gd name="T9" fmla="*/ 0 h 781"/>
                  <a:gd name="T10" fmla="*/ 23 w 1141"/>
                  <a:gd name="T11" fmla="*/ 48 h 781"/>
                  <a:gd name="T12" fmla="*/ 19 w 1141"/>
                  <a:gd name="T13" fmla="*/ 45 h 781"/>
                  <a:gd name="T14" fmla="*/ 22 w 1141"/>
                  <a:gd name="T15" fmla="*/ 48 h 781"/>
                  <a:gd name="T16" fmla="*/ 0 w 1141"/>
                  <a:gd name="T17" fmla="*/ 116 h 781"/>
                  <a:gd name="T18" fmla="*/ 0 w 1141"/>
                  <a:gd name="T19" fmla="*/ 665 h 781"/>
                  <a:gd name="T20" fmla="*/ 116 w 1141"/>
                  <a:gd name="T21" fmla="*/ 781 h 781"/>
                  <a:gd name="T22" fmla="*/ 1025 w 1141"/>
                  <a:gd name="T23" fmla="*/ 781 h 781"/>
                  <a:gd name="T24" fmla="*/ 1141 w 1141"/>
                  <a:gd name="T25" fmla="*/ 665 h 781"/>
                  <a:gd name="T26" fmla="*/ 1141 w 1141"/>
                  <a:gd name="T27" fmla="*/ 116 h 781"/>
                  <a:gd name="T28" fmla="*/ 1120 w 1141"/>
                  <a:gd name="T29" fmla="*/ 50 h 781"/>
                  <a:gd name="T30" fmla="*/ 1069 w 1141"/>
                  <a:gd name="T31" fmla="*/ 116 h 781"/>
                  <a:gd name="T32" fmla="*/ 1069 w 1141"/>
                  <a:gd name="T33" fmla="*/ 665 h 781"/>
                  <a:gd name="T34" fmla="*/ 1035 w 1141"/>
                  <a:gd name="T35" fmla="*/ 708 h 781"/>
                  <a:gd name="T36" fmla="*/ 722 w 1141"/>
                  <a:gd name="T37" fmla="*/ 429 h 781"/>
                  <a:gd name="T38" fmla="*/ 1066 w 1141"/>
                  <a:gd name="T39" fmla="*/ 101 h 781"/>
                  <a:gd name="T40" fmla="*/ 1069 w 1141"/>
                  <a:gd name="T41" fmla="*/ 116 h 781"/>
                  <a:gd name="T42" fmla="*/ 631 w 1141"/>
                  <a:gd name="T43" fmla="*/ 409 h 781"/>
                  <a:gd name="T44" fmla="*/ 514 w 1141"/>
                  <a:gd name="T45" fmla="*/ 409 h 781"/>
                  <a:gd name="T46" fmla="*/ 164 w 1141"/>
                  <a:gd name="T47" fmla="*/ 71 h 781"/>
                  <a:gd name="T48" fmla="*/ 981 w 1141"/>
                  <a:gd name="T49" fmla="*/ 71 h 781"/>
                  <a:gd name="T50" fmla="*/ 631 w 1141"/>
                  <a:gd name="T51" fmla="*/ 409 h 781"/>
                  <a:gd name="T52" fmla="*/ 469 w 1141"/>
                  <a:gd name="T53" fmla="*/ 472 h 781"/>
                  <a:gd name="T54" fmla="*/ 572 w 1141"/>
                  <a:gd name="T55" fmla="*/ 507 h 781"/>
                  <a:gd name="T56" fmla="*/ 669 w 1141"/>
                  <a:gd name="T57" fmla="*/ 476 h 781"/>
                  <a:gd name="T58" fmla="*/ 930 w 1141"/>
                  <a:gd name="T59" fmla="*/ 710 h 781"/>
                  <a:gd name="T60" fmla="*/ 203 w 1141"/>
                  <a:gd name="T61" fmla="*/ 710 h 781"/>
                  <a:gd name="T62" fmla="*/ 469 w 1141"/>
                  <a:gd name="T63" fmla="*/ 472 h 781"/>
                  <a:gd name="T64" fmla="*/ 417 w 1141"/>
                  <a:gd name="T65" fmla="*/ 424 h 781"/>
                  <a:gd name="T66" fmla="*/ 100 w 1141"/>
                  <a:gd name="T67" fmla="*/ 707 h 781"/>
                  <a:gd name="T68" fmla="*/ 71 w 1141"/>
                  <a:gd name="T69" fmla="*/ 665 h 781"/>
                  <a:gd name="T70" fmla="*/ 71 w 1141"/>
                  <a:gd name="T71" fmla="*/ 116 h 781"/>
                  <a:gd name="T72" fmla="*/ 75 w 1141"/>
                  <a:gd name="T73" fmla="*/ 98 h 781"/>
                  <a:gd name="T74" fmla="*/ 417 w 1141"/>
                  <a:gd name="T75" fmla="*/ 42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1" h="781">
                    <a:moveTo>
                      <a:pt x="1120" y="50"/>
                    </a:moveTo>
                    <a:cubicBezTo>
                      <a:pt x="1125" y="45"/>
                      <a:pt x="1125" y="45"/>
                      <a:pt x="1125" y="45"/>
                    </a:cubicBezTo>
                    <a:cubicBezTo>
                      <a:pt x="1123" y="47"/>
                      <a:pt x="1122" y="48"/>
                      <a:pt x="1120" y="50"/>
                    </a:cubicBezTo>
                    <a:cubicBezTo>
                      <a:pt x="1099" y="20"/>
                      <a:pt x="1064" y="0"/>
                      <a:pt x="1025" y="0"/>
                    </a:cubicBezTo>
                    <a:cubicBezTo>
                      <a:pt x="116" y="0"/>
                      <a:pt x="116" y="0"/>
                      <a:pt x="116" y="0"/>
                    </a:cubicBezTo>
                    <a:cubicBezTo>
                      <a:pt x="78" y="0"/>
                      <a:pt x="44" y="19"/>
                      <a:pt x="23" y="48"/>
                    </a:cubicBezTo>
                    <a:cubicBezTo>
                      <a:pt x="22" y="47"/>
                      <a:pt x="20" y="46"/>
                      <a:pt x="19" y="45"/>
                    </a:cubicBezTo>
                    <a:cubicBezTo>
                      <a:pt x="22" y="48"/>
                      <a:pt x="22" y="48"/>
                      <a:pt x="22" y="48"/>
                    </a:cubicBezTo>
                    <a:cubicBezTo>
                      <a:pt x="8" y="67"/>
                      <a:pt x="0" y="91"/>
                      <a:pt x="0" y="116"/>
                    </a:cubicBezTo>
                    <a:cubicBezTo>
                      <a:pt x="0" y="665"/>
                      <a:pt x="0" y="665"/>
                      <a:pt x="0" y="665"/>
                    </a:cubicBezTo>
                    <a:cubicBezTo>
                      <a:pt x="0" y="729"/>
                      <a:pt x="52" y="781"/>
                      <a:pt x="116" y="781"/>
                    </a:cubicBezTo>
                    <a:cubicBezTo>
                      <a:pt x="1025" y="781"/>
                      <a:pt x="1025" y="781"/>
                      <a:pt x="1025" y="781"/>
                    </a:cubicBezTo>
                    <a:cubicBezTo>
                      <a:pt x="1089" y="781"/>
                      <a:pt x="1141" y="729"/>
                      <a:pt x="1141" y="665"/>
                    </a:cubicBezTo>
                    <a:cubicBezTo>
                      <a:pt x="1141" y="116"/>
                      <a:pt x="1141" y="116"/>
                      <a:pt x="1141" y="116"/>
                    </a:cubicBezTo>
                    <a:cubicBezTo>
                      <a:pt x="1141" y="92"/>
                      <a:pt x="1133" y="69"/>
                      <a:pt x="1120" y="50"/>
                    </a:cubicBezTo>
                    <a:close/>
                    <a:moveTo>
                      <a:pt x="1069" y="116"/>
                    </a:moveTo>
                    <a:cubicBezTo>
                      <a:pt x="1069" y="665"/>
                      <a:pt x="1069" y="665"/>
                      <a:pt x="1069" y="665"/>
                    </a:cubicBezTo>
                    <a:cubicBezTo>
                      <a:pt x="1069" y="686"/>
                      <a:pt x="1054" y="703"/>
                      <a:pt x="1035" y="708"/>
                    </a:cubicBezTo>
                    <a:cubicBezTo>
                      <a:pt x="722" y="429"/>
                      <a:pt x="722" y="429"/>
                      <a:pt x="722" y="429"/>
                    </a:cubicBezTo>
                    <a:cubicBezTo>
                      <a:pt x="1066" y="101"/>
                      <a:pt x="1066" y="101"/>
                      <a:pt x="1066" y="101"/>
                    </a:cubicBezTo>
                    <a:cubicBezTo>
                      <a:pt x="1068" y="106"/>
                      <a:pt x="1069" y="111"/>
                      <a:pt x="1069" y="116"/>
                    </a:cubicBezTo>
                    <a:close/>
                    <a:moveTo>
                      <a:pt x="631" y="409"/>
                    </a:moveTo>
                    <a:cubicBezTo>
                      <a:pt x="599" y="437"/>
                      <a:pt x="546" y="437"/>
                      <a:pt x="514" y="409"/>
                    </a:cubicBezTo>
                    <a:cubicBezTo>
                      <a:pt x="164" y="71"/>
                      <a:pt x="164" y="71"/>
                      <a:pt x="164" y="71"/>
                    </a:cubicBezTo>
                    <a:cubicBezTo>
                      <a:pt x="981" y="71"/>
                      <a:pt x="981" y="71"/>
                      <a:pt x="981" y="71"/>
                    </a:cubicBezTo>
                    <a:lnTo>
                      <a:pt x="631" y="409"/>
                    </a:lnTo>
                    <a:close/>
                    <a:moveTo>
                      <a:pt x="469" y="472"/>
                    </a:moveTo>
                    <a:cubicBezTo>
                      <a:pt x="498" y="495"/>
                      <a:pt x="534" y="507"/>
                      <a:pt x="572" y="507"/>
                    </a:cubicBezTo>
                    <a:cubicBezTo>
                      <a:pt x="608" y="507"/>
                      <a:pt x="641" y="496"/>
                      <a:pt x="669" y="476"/>
                    </a:cubicBezTo>
                    <a:cubicBezTo>
                      <a:pt x="930" y="710"/>
                      <a:pt x="930" y="710"/>
                      <a:pt x="930" y="710"/>
                    </a:cubicBezTo>
                    <a:cubicBezTo>
                      <a:pt x="203" y="710"/>
                      <a:pt x="203" y="710"/>
                      <a:pt x="203" y="710"/>
                    </a:cubicBezTo>
                    <a:lnTo>
                      <a:pt x="469" y="472"/>
                    </a:lnTo>
                    <a:close/>
                    <a:moveTo>
                      <a:pt x="417" y="424"/>
                    </a:moveTo>
                    <a:cubicBezTo>
                      <a:pt x="100" y="707"/>
                      <a:pt x="100" y="707"/>
                      <a:pt x="100" y="707"/>
                    </a:cubicBezTo>
                    <a:cubicBezTo>
                      <a:pt x="83" y="700"/>
                      <a:pt x="71" y="684"/>
                      <a:pt x="71" y="665"/>
                    </a:cubicBezTo>
                    <a:cubicBezTo>
                      <a:pt x="71" y="116"/>
                      <a:pt x="71" y="116"/>
                      <a:pt x="71" y="116"/>
                    </a:cubicBezTo>
                    <a:cubicBezTo>
                      <a:pt x="71" y="110"/>
                      <a:pt x="73" y="104"/>
                      <a:pt x="75" y="98"/>
                    </a:cubicBezTo>
                    <a:lnTo>
                      <a:pt x="417" y="4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1600" dirty="0"/>
              </a:p>
            </p:txBody>
          </p:sp>
        </p:grpSp>
      </p:grpSp>
      <p:sp>
        <p:nvSpPr>
          <p:cNvPr id="4" name="TextBox 3">
            <a:extLst>
              <a:ext uri="{FF2B5EF4-FFF2-40B4-BE49-F238E27FC236}">
                <a16:creationId xmlns:a16="http://schemas.microsoft.com/office/drawing/2014/main" id="{C378374E-A927-22B7-3913-93A9E81ABC2D}"/>
              </a:ext>
            </a:extLst>
          </p:cNvPr>
          <p:cNvSpPr txBox="1"/>
          <p:nvPr/>
        </p:nvSpPr>
        <p:spPr>
          <a:xfrm>
            <a:off x="484346" y="5691730"/>
            <a:ext cx="5814855" cy="253916"/>
          </a:xfrm>
          <a:prstGeom prst="rect">
            <a:avLst/>
          </a:prstGeom>
          <a:noFill/>
        </p:spPr>
        <p:txBody>
          <a:bodyPr wrap="square" rtlCol="0">
            <a:spAutoFit/>
          </a:bodyPr>
          <a:lstStyle/>
          <a:p>
            <a:r>
              <a:rPr lang="en-US" altLang="ko-KR" sz="1050" dirty="0"/>
              <a:t>Q: I was able to check the repair/maintenance status at any time. (Yes/No)</a:t>
            </a:r>
            <a:endParaRPr lang="ko-KR" altLang="en-US" sz="1050" dirty="0"/>
          </a:p>
        </p:txBody>
      </p:sp>
    </p:spTree>
    <p:extLst>
      <p:ext uri="{BB962C8B-B14F-4D97-AF65-F5344CB8AC3E}">
        <p14:creationId xmlns:p14="http://schemas.microsoft.com/office/powerpoint/2010/main" val="3254755905"/>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나눔바른고딕">
      <a:majorFont>
        <a:latin typeface="나눔바른고딕"/>
        <a:ea typeface="나눔바른고딕"/>
        <a:cs typeface=""/>
      </a:majorFont>
      <a:minorFont>
        <a:latin typeface="나눔바른고딕"/>
        <a:ea typeface="나눔바른고딕"/>
        <a:cs typeface=""/>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1054</TotalTime>
  <Words>839</Words>
  <Application>Microsoft Office PowerPoint</Application>
  <PresentationFormat>A4 용지(210x297mm)</PresentationFormat>
  <Paragraphs>267</Paragraphs>
  <Slides>4</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4</vt:i4>
      </vt:variant>
    </vt:vector>
  </HeadingPairs>
  <TitlesOfParts>
    <vt:vector size="9" baseType="lpstr">
      <vt:lpstr>나눔바른고딕</vt:lpstr>
      <vt:lpstr>맑은 고딕</vt:lpstr>
      <vt:lpstr>Arial</vt:lpstr>
      <vt:lpstr>Times New Roman</vt:lpstr>
      <vt:lpstr>Office 테마</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kim</dc:creator>
  <cp:lastModifiedBy>khr</cp:lastModifiedBy>
  <cp:revision>118</cp:revision>
  <dcterms:created xsi:type="dcterms:W3CDTF">2023-01-31T04:19:23Z</dcterms:created>
  <dcterms:modified xsi:type="dcterms:W3CDTF">2023-02-21T08:45:02Z</dcterms:modified>
</cp:coreProperties>
</file>