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1" r:id="rId2"/>
    <p:sldId id="261" r:id="rId3"/>
    <p:sldId id="269" r:id="rId4"/>
    <p:sldId id="270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952" userDrawn="1">
          <p15:clr>
            <a:srgbClr val="A4A3A4"/>
          </p15:clr>
        </p15:guide>
        <p15:guide id="2" pos="354" userDrawn="1">
          <p15:clr>
            <a:srgbClr val="A4A3A4"/>
          </p15:clr>
        </p15:guide>
        <p15:guide id="3" pos="238" userDrawn="1">
          <p15:clr>
            <a:srgbClr val="A4A3A4"/>
          </p15:clr>
        </p15:guide>
        <p15:guide id="4" pos="4087" userDrawn="1">
          <p15:clr>
            <a:srgbClr val="A4A3A4"/>
          </p15:clr>
        </p15:guide>
        <p15:guide id="5" pos="39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8888"/>
    <a:srgbClr val="E9A9A9"/>
    <a:srgbClr val="F9E7E7"/>
    <a:srgbClr val="EEEEEE"/>
    <a:srgbClr val="D7D7D7"/>
    <a:srgbClr val="220000"/>
    <a:srgbClr val="F2CCCC"/>
    <a:srgbClr val="F6DADA"/>
    <a:srgbClr val="EAEAEA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06" autoAdjust="0"/>
    <p:restoredTop sz="94660"/>
  </p:normalViewPr>
  <p:slideViewPr>
    <p:cSldViewPr snapToGrid="0">
      <p:cViewPr varScale="1">
        <p:scale>
          <a:sx n="74" d="100"/>
          <a:sy n="74" d="100"/>
        </p:scale>
        <p:origin x="2484" y="66"/>
      </p:cViewPr>
      <p:guideLst>
        <p:guide orient="horz" pos="5952"/>
        <p:guide pos="354"/>
        <p:guide pos="238"/>
        <p:guide pos="4087"/>
        <p:guide pos="39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A322C3BB-CA1B-47FA-9813-265FE35DF766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250928"/>
            <a:ext cx="6426200" cy="10475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38999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78E287D-F0D4-4F88-9659-C8B5211CD44A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370114" y="390628"/>
            <a:ext cx="6117772" cy="26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02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017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065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87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9672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7558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4866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898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21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D2A1E-1BCB-47A8-B7ED-918471D75CED}" type="datetimeFigureOut">
              <a:rPr lang="ko-KR" altLang="en-US" smtClean="0"/>
              <a:t>2023-02-21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454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D2A1E-1BCB-47A8-B7ED-918471D75CED}" type="datetimeFigureOut">
              <a:rPr lang="ko-KR" altLang="en-US" smtClean="0"/>
              <a:t>2023-02-21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FF91E-0615-42BE-B395-BAD8664556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011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그룹 45">
            <a:extLst>
              <a:ext uri="{FF2B5EF4-FFF2-40B4-BE49-F238E27FC236}">
                <a16:creationId xmlns:a16="http://schemas.microsoft.com/office/drawing/2014/main" id="{FA54D753-4115-437F-9A48-34F35CF03697}"/>
              </a:ext>
            </a:extLst>
          </p:cNvPr>
          <p:cNvGrpSpPr/>
          <p:nvPr/>
        </p:nvGrpSpPr>
        <p:grpSpPr>
          <a:xfrm>
            <a:off x="384493" y="655380"/>
            <a:ext cx="5545455" cy="678180"/>
            <a:chOff x="498793" y="406930"/>
            <a:chExt cx="5545455" cy="678180"/>
          </a:xfrm>
        </p:grpSpPr>
        <p:sp>
          <p:nvSpPr>
            <p:cNvPr id="50" name="Text Box 1">
              <a:extLst>
                <a:ext uri="{FF2B5EF4-FFF2-40B4-BE49-F238E27FC236}">
                  <a16:creationId xmlns:a16="http://schemas.microsoft.com/office/drawing/2014/main" id="{9346FCEA-7003-4875-A79E-497653EFED16}"/>
                </a:ext>
              </a:extLst>
            </p:cNvPr>
            <p:cNvSpPr txBox="1"/>
            <p:nvPr/>
          </p:nvSpPr>
          <p:spPr>
            <a:xfrm>
              <a:off x="498793" y="406930"/>
              <a:ext cx="4722495" cy="67818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lnSpc>
                  <a:spcPct val="107000"/>
                </a:lnSpc>
                <a:spcAft>
                  <a:spcPts val="0"/>
                </a:spcAft>
              </a:pPr>
              <a:r>
                <a:rPr lang="en-US" sz="3400" b="1" kern="100" spc="-70" dirty="0">
                  <a:solidFill>
                    <a:srgbClr val="FFFFFF"/>
                  </a:solidFill>
                  <a:effectLst/>
                  <a:latin typeface="+mn-ea"/>
                  <a:cs typeface="Times New Roman" panose="02020603050405020304" pitchFamily="18" charset="0"/>
                </a:rPr>
                <a:t>ACE</a:t>
              </a:r>
              <a:endParaRPr lang="ko-KR" sz="3400" kern="100" spc="-7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51" name="Text Box 20">
              <a:extLst>
                <a:ext uri="{FF2B5EF4-FFF2-40B4-BE49-F238E27FC236}">
                  <a16:creationId xmlns:a16="http://schemas.microsoft.com/office/drawing/2014/main" id="{76F9CA58-61F8-46C8-8A5B-CE8BB98B7046}"/>
                </a:ext>
              </a:extLst>
            </p:cNvPr>
            <p:cNvSpPr txBox="1"/>
            <p:nvPr/>
          </p:nvSpPr>
          <p:spPr>
            <a:xfrm>
              <a:off x="1321753" y="673630"/>
              <a:ext cx="4722495" cy="33528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atinLnBrk="1">
                <a:lnSpc>
                  <a:spcPct val="107000"/>
                </a:lnSpc>
                <a:spcAft>
                  <a:spcPts val="0"/>
                </a:spcAft>
              </a:pPr>
              <a:r>
                <a:rPr lang="en-US" sz="1400" kern="100" spc="-70" dirty="0">
                  <a:solidFill>
                    <a:srgbClr val="FFFFFF"/>
                  </a:solidFill>
                  <a:effectLst/>
                  <a:latin typeface="+mn-ea"/>
                  <a:cs typeface="Times New Roman" panose="02020603050405020304" pitchFamily="18" charset="0"/>
                </a:rPr>
                <a:t> Automotive Consumer Experiences</a:t>
              </a:r>
              <a:endParaRPr lang="ko-KR" sz="900" kern="100" spc="-7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D04C2C24-A21F-46E4-B15C-088866D42FDD}"/>
              </a:ext>
            </a:extLst>
          </p:cNvPr>
          <p:cNvSpPr/>
          <p:nvPr/>
        </p:nvSpPr>
        <p:spPr>
          <a:xfrm>
            <a:off x="370114" y="3015452"/>
            <a:ext cx="5889307" cy="357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lvl="0" indent="-1778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Font typeface="+mj-lt"/>
              <a:buAutoNum type="romanUcPeriod"/>
            </a:pPr>
            <a:r>
              <a:rPr lang="en-US" altLang="ko-KR" sz="16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Experiences About AS process</a:t>
            </a:r>
            <a:endParaRPr lang="ko-KR" altLang="ko-KR" sz="1600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3E93F60A-C1A5-4A16-8593-BE9579804104}"/>
              </a:ext>
            </a:extLst>
          </p:cNvPr>
          <p:cNvSpPr/>
          <p:nvPr/>
        </p:nvSpPr>
        <p:spPr>
          <a:xfrm>
            <a:off x="370115" y="568341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서비스 예약</a:t>
            </a:r>
          </a:p>
        </p:txBody>
      </p:sp>
      <p:sp>
        <p:nvSpPr>
          <p:cNvPr id="74" name="사각형: 둥근 모서리 73">
            <a:extLst>
              <a:ext uri="{FF2B5EF4-FFF2-40B4-BE49-F238E27FC236}">
                <a16:creationId xmlns:a16="http://schemas.microsoft.com/office/drawing/2014/main" id="{A9D1377D-5FE8-47F5-BAD6-872B5AFAD997}"/>
              </a:ext>
            </a:extLst>
          </p:cNvPr>
          <p:cNvSpPr/>
          <p:nvPr/>
        </p:nvSpPr>
        <p:spPr>
          <a:xfrm>
            <a:off x="370115" y="619179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방문</a:t>
            </a:r>
            <a:r>
              <a:rPr lang="en-US" altLang="ko-KR" sz="1200" b="1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200" b="1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입고</a:t>
            </a:r>
            <a:endParaRPr lang="en-US" altLang="ko-KR" sz="12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75" name="사각형: 둥근 모서리 74">
            <a:extLst>
              <a:ext uri="{FF2B5EF4-FFF2-40B4-BE49-F238E27FC236}">
                <a16:creationId xmlns:a16="http://schemas.microsoft.com/office/drawing/2014/main" id="{B847DF07-C318-4AD8-B2DA-1A0C21E59973}"/>
              </a:ext>
            </a:extLst>
          </p:cNvPr>
          <p:cNvSpPr/>
          <p:nvPr/>
        </p:nvSpPr>
        <p:spPr>
          <a:xfrm>
            <a:off x="370115" y="7208555"/>
            <a:ext cx="1368960" cy="317050"/>
          </a:xfrm>
          <a:prstGeom prst="roundRect">
            <a:avLst/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대기</a:t>
            </a:r>
            <a:r>
              <a:rPr lang="en-US" altLang="ko-KR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관찰</a:t>
            </a:r>
          </a:p>
        </p:txBody>
      </p:sp>
      <p:sp>
        <p:nvSpPr>
          <p:cNvPr id="76" name="사각형: 둥근 모서리 75">
            <a:extLst>
              <a:ext uri="{FF2B5EF4-FFF2-40B4-BE49-F238E27FC236}">
                <a16:creationId xmlns:a16="http://schemas.microsoft.com/office/drawing/2014/main" id="{0C81F40A-E366-487B-BFDF-10FF83DCB6B0}"/>
              </a:ext>
            </a:extLst>
          </p:cNvPr>
          <p:cNvSpPr/>
          <p:nvPr/>
        </p:nvSpPr>
        <p:spPr>
          <a:xfrm>
            <a:off x="370115" y="771693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수리결과 확인</a:t>
            </a: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091759A1-6432-4988-B421-63053A2870F9}"/>
              </a:ext>
            </a:extLst>
          </p:cNvPr>
          <p:cNvSpPr/>
          <p:nvPr/>
        </p:nvSpPr>
        <p:spPr>
          <a:xfrm>
            <a:off x="370115" y="822531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서비스 비용 결제</a:t>
            </a:r>
          </a:p>
        </p:txBody>
      </p:sp>
      <p:sp>
        <p:nvSpPr>
          <p:cNvPr id="83" name="사각형: 둥근 모서리 82">
            <a:extLst>
              <a:ext uri="{FF2B5EF4-FFF2-40B4-BE49-F238E27FC236}">
                <a16:creationId xmlns:a16="http://schemas.microsoft.com/office/drawing/2014/main" id="{ED1F2481-4C83-4DC1-8434-4F350E3B5EEF}"/>
              </a:ext>
            </a:extLst>
          </p:cNvPr>
          <p:cNvSpPr/>
          <p:nvPr/>
        </p:nvSpPr>
        <p:spPr>
          <a:xfrm>
            <a:off x="370115" y="8733697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출고</a:t>
            </a:r>
          </a:p>
        </p:txBody>
      </p:sp>
      <p:sp>
        <p:nvSpPr>
          <p:cNvPr id="84" name="사각형: 둥근 모서리 83">
            <a:extLst>
              <a:ext uri="{FF2B5EF4-FFF2-40B4-BE49-F238E27FC236}">
                <a16:creationId xmlns:a16="http://schemas.microsoft.com/office/drawing/2014/main" id="{01808E7F-B90F-4B7F-A76E-9E8A7A0674D6}"/>
              </a:ext>
            </a:extLst>
          </p:cNvPr>
          <p:cNvSpPr/>
          <p:nvPr/>
        </p:nvSpPr>
        <p:spPr>
          <a:xfrm>
            <a:off x="370115" y="6700175"/>
            <a:ext cx="1368960" cy="31705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서비스 상담</a:t>
            </a: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81EDA1B1-CCED-4CCA-8655-11CD66D7ABB4}"/>
              </a:ext>
            </a:extLst>
          </p:cNvPr>
          <p:cNvSpPr/>
          <p:nvPr/>
        </p:nvSpPr>
        <p:spPr>
          <a:xfrm>
            <a:off x="1888257" y="5683414"/>
            <a:ext cx="1520358" cy="54926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예약 용이성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B3605883-69DB-4F27-AAC1-F2B9310255BD}"/>
              </a:ext>
            </a:extLst>
          </p:cNvPr>
          <p:cNvSpPr/>
          <p:nvPr/>
        </p:nvSpPr>
        <p:spPr>
          <a:xfrm>
            <a:off x="1888257" y="6294537"/>
            <a:ext cx="1520358" cy="54926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서비스 처리 능력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상담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충실성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492DF2AD-6B91-4F23-9F87-D4617CE16B87}"/>
              </a:ext>
            </a:extLst>
          </p:cNvPr>
          <p:cNvSpPr/>
          <p:nvPr/>
        </p:nvSpPr>
        <p:spPr>
          <a:xfrm>
            <a:off x="1888257" y="6905660"/>
            <a:ext cx="1520358" cy="73605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수리 신속성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altLang="ko-KR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수리과정</a:t>
            </a:r>
            <a:endParaRPr lang="en-US" altLang="ko-KR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pPr marL="88900">
              <a:buClr>
                <a:schemeClr val="bg1">
                  <a:lumMod val="50000"/>
                </a:schemeClr>
              </a:buClr>
            </a:pP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  고객 케어</a:t>
            </a:r>
            <a:endParaRPr lang="en-US" altLang="ko-KR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EB5958ED-E1A8-413F-8594-5198E342975F}"/>
              </a:ext>
            </a:extLst>
          </p:cNvPr>
          <p:cNvSpPr/>
          <p:nvPr/>
        </p:nvSpPr>
        <p:spPr>
          <a:xfrm>
            <a:off x="1888257" y="7703572"/>
            <a:ext cx="1520358" cy="73605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경제성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품질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6284B7B6-EAFB-40DB-BCB7-8CE792F28142}"/>
              </a:ext>
            </a:extLst>
          </p:cNvPr>
          <p:cNvSpPr/>
          <p:nvPr/>
        </p:nvSpPr>
        <p:spPr>
          <a:xfrm>
            <a:off x="1888257" y="8501484"/>
            <a:ext cx="1520358" cy="54926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88900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수리후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 케어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0318E086-E8B1-4699-9739-6BCDB2D8BF56}"/>
              </a:ext>
            </a:extLst>
          </p:cNvPr>
          <p:cNvSpPr/>
          <p:nvPr/>
        </p:nvSpPr>
        <p:spPr>
          <a:xfrm>
            <a:off x="3557797" y="5683414"/>
            <a:ext cx="2930086" cy="54926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온라인 예약 비율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전화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예약시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 통화 시도 횟수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첫 통화 예약 성공률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071148C6-FBFD-4D61-8C4E-AB3F82012B5B}"/>
              </a:ext>
            </a:extLst>
          </p:cNvPr>
          <p:cNvSpPr/>
          <p:nvPr/>
        </p:nvSpPr>
        <p:spPr>
          <a:xfrm>
            <a:off x="3557797" y="6294537"/>
            <a:ext cx="2930086" cy="54926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4"/>
            </a:pP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예약후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 대기기간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4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사전 상담 대기 시간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4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핵심 사항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누락률</a:t>
            </a:r>
            <a:endParaRPr lang="ko-KR" altLang="en-US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E6F68A86-04E5-48CD-A0B7-7E66E216A606}"/>
              </a:ext>
            </a:extLst>
          </p:cNvPr>
          <p:cNvSpPr/>
          <p:nvPr/>
        </p:nvSpPr>
        <p:spPr>
          <a:xfrm>
            <a:off x="3557797" y="6905660"/>
            <a:ext cx="2930086" cy="73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/>
              </a:buClr>
              <a:buFont typeface="+mj-ea"/>
              <a:buAutoNum type="circleNumDbPlain" startAt="7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수리기간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/>
              </a:buClr>
              <a:buFont typeface="+mj-ea"/>
              <a:buAutoNum type="circleNumDbPlain" startAt="7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당일 정비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완료율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/>
              </a:buClr>
              <a:buFont typeface="+mj-ea"/>
              <a:buAutoNum type="circleNumDbPlain" startAt="7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부품수급 문제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경험률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/>
              </a:buClr>
              <a:buFont typeface="+mj-ea"/>
              <a:buAutoNum type="circleNumDbPlain" startAt="7"/>
            </a:pP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고객 편의시설 </a:t>
            </a:r>
            <a:r>
              <a:rPr lang="ko-KR" altLang="en-US" sz="1100" b="1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구비율</a:t>
            </a:r>
            <a:endParaRPr lang="ko-KR" altLang="en-US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5488A24E-BE37-4DD1-8523-91D041E2FF41}"/>
              </a:ext>
            </a:extLst>
          </p:cNvPr>
          <p:cNvSpPr/>
          <p:nvPr/>
        </p:nvSpPr>
        <p:spPr>
          <a:xfrm>
            <a:off x="3557797" y="7703572"/>
            <a:ext cx="2930086" cy="736052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1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최근 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비용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1"/>
            </a:pP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오정비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과정비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임의정비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경험률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1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동일문제 재발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경험률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1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수리 결과 불만 </a:t>
            </a:r>
            <a:r>
              <a:rPr lang="ko-KR" altLang="en-US" sz="11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제기율</a:t>
            </a:r>
            <a:r>
              <a:rPr lang="en-US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처리율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F2932408-4D5C-47B9-AA76-62E78A998D5D}"/>
              </a:ext>
            </a:extLst>
          </p:cNvPr>
          <p:cNvSpPr/>
          <p:nvPr/>
        </p:nvSpPr>
        <p:spPr>
          <a:xfrm>
            <a:off x="3557797" y="8501484"/>
            <a:ext cx="2930086" cy="54926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5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경험한 무상 서비스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  <a:p>
            <a:pPr marL="88900" indent="-228600">
              <a:buClr>
                <a:schemeClr val="tx1">
                  <a:lumMod val="75000"/>
                  <a:lumOff val="25000"/>
                </a:schemeClr>
              </a:buClr>
              <a:buFont typeface="+mj-ea"/>
              <a:buAutoNum type="circleNumDbPlain" startAt="15"/>
            </a:pPr>
            <a:r>
              <a:rPr lang="ko-KR" altLang="en-US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Times New Roman" panose="02020603050405020304" pitchFamily="18" charset="0"/>
              </a:rPr>
              <a:t>선호하는 무상 서비스</a:t>
            </a:r>
            <a:endParaRPr lang="en-US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7C99D923-726A-40B1-A854-356A4E08E02E}"/>
              </a:ext>
            </a:extLst>
          </p:cNvPr>
          <p:cNvSpPr/>
          <p:nvPr/>
        </p:nvSpPr>
        <p:spPr>
          <a:xfrm>
            <a:off x="4967526" y="7096523"/>
            <a:ext cx="1520357" cy="3170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36000" rtlCol="0" anchor="ctr"/>
          <a:lstStyle/>
          <a:p>
            <a:pPr algn="ctr"/>
            <a:r>
              <a:rPr lang="en-US" altLang="ko-KR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3.</a:t>
            </a: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정비</a:t>
            </a:r>
            <a:r>
              <a:rPr lang="en-US" altLang="ko-KR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수리 관찰 과정</a:t>
            </a:r>
            <a:r>
              <a:rPr lang="en-US" altLang="ko-KR" sz="11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(2)</a:t>
            </a:r>
            <a:endParaRPr lang="ko-KR" altLang="en-US" sz="1100" b="1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04" name="이등변 삼각형 103">
            <a:extLst>
              <a:ext uri="{FF2B5EF4-FFF2-40B4-BE49-F238E27FC236}">
                <a16:creationId xmlns:a16="http://schemas.microsoft.com/office/drawing/2014/main" id="{386C8731-1144-4A13-BE73-BED4ED95494F}"/>
              </a:ext>
            </a:extLst>
          </p:cNvPr>
          <p:cNvSpPr/>
          <p:nvPr/>
        </p:nvSpPr>
        <p:spPr>
          <a:xfrm flipV="1">
            <a:off x="1009595" y="606013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105" name="이등변 삼각형 104">
            <a:extLst>
              <a:ext uri="{FF2B5EF4-FFF2-40B4-BE49-F238E27FC236}">
                <a16:creationId xmlns:a16="http://schemas.microsoft.com/office/drawing/2014/main" id="{3806F16F-6122-4D8B-B98A-A2C739FC6567}"/>
              </a:ext>
            </a:extLst>
          </p:cNvPr>
          <p:cNvSpPr/>
          <p:nvPr/>
        </p:nvSpPr>
        <p:spPr>
          <a:xfrm flipV="1">
            <a:off x="1009595" y="656851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106" name="이등변 삼각형 105">
            <a:extLst>
              <a:ext uri="{FF2B5EF4-FFF2-40B4-BE49-F238E27FC236}">
                <a16:creationId xmlns:a16="http://schemas.microsoft.com/office/drawing/2014/main" id="{31F8E5F7-9A95-462E-80D5-03C1B204C522}"/>
              </a:ext>
            </a:extLst>
          </p:cNvPr>
          <p:cNvSpPr/>
          <p:nvPr/>
        </p:nvSpPr>
        <p:spPr>
          <a:xfrm flipV="1">
            <a:off x="1009595" y="707689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107" name="이등변 삼각형 106">
            <a:extLst>
              <a:ext uri="{FF2B5EF4-FFF2-40B4-BE49-F238E27FC236}">
                <a16:creationId xmlns:a16="http://schemas.microsoft.com/office/drawing/2014/main" id="{D92BEEEB-3722-4A21-A386-ECDAC860C641}"/>
              </a:ext>
            </a:extLst>
          </p:cNvPr>
          <p:cNvSpPr/>
          <p:nvPr/>
        </p:nvSpPr>
        <p:spPr>
          <a:xfrm flipV="1">
            <a:off x="1009595" y="758527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108" name="이등변 삼각형 107">
            <a:extLst>
              <a:ext uri="{FF2B5EF4-FFF2-40B4-BE49-F238E27FC236}">
                <a16:creationId xmlns:a16="http://schemas.microsoft.com/office/drawing/2014/main" id="{BF530BCB-9C7F-4E95-85C2-DA7CF593BE56}"/>
              </a:ext>
            </a:extLst>
          </p:cNvPr>
          <p:cNvSpPr/>
          <p:nvPr/>
        </p:nvSpPr>
        <p:spPr>
          <a:xfrm flipV="1">
            <a:off x="1009595" y="809365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109" name="이등변 삼각형 108">
            <a:extLst>
              <a:ext uri="{FF2B5EF4-FFF2-40B4-BE49-F238E27FC236}">
                <a16:creationId xmlns:a16="http://schemas.microsoft.com/office/drawing/2014/main" id="{8DD7EF51-9616-4B34-9F0C-3133917AE5C9}"/>
              </a:ext>
            </a:extLst>
          </p:cNvPr>
          <p:cNvSpPr/>
          <p:nvPr/>
        </p:nvSpPr>
        <p:spPr>
          <a:xfrm flipV="1">
            <a:off x="1009595" y="8602030"/>
            <a:ext cx="90000" cy="72000"/>
          </a:xfrm>
          <a:prstGeom prst="triangle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70"/>
          </a:p>
        </p:txBody>
      </p:sp>
      <p:sp>
        <p:nvSpPr>
          <p:cNvPr id="111" name="사각형: 둥근 위쪽 모서리 110">
            <a:extLst>
              <a:ext uri="{FF2B5EF4-FFF2-40B4-BE49-F238E27FC236}">
                <a16:creationId xmlns:a16="http://schemas.microsoft.com/office/drawing/2014/main" id="{A42DB472-A9DF-475A-8FD9-E6BA41E003FB}"/>
              </a:ext>
            </a:extLst>
          </p:cNvPr>
          <p:cNvSpPr/>
          <p:nvPr/>
        </p:nvSpPr>
        <p:spPr>
          <a:xfrm>
            <a:off x="377825" y="5008054"/>
            <a:ext cx="6110288" cy="288000"/>
          </a:xfrm>
          <a:prstGeom prst="round2SameRect">
            <a:avLst/>
          </a:prstGeom>
          <a:solidFill>
            <a:schemeClr val="tx1">
              <a:lumMod val="75000"/>
              <a:lumOff val="25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/>
            <a:r>
              <a:rPr lang="ko-KR" altLang="en-US" sz="14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체험 </a:t>
            </a:r>
            <a:r>
              <a:rPr lang="en-US" altLang="ko-KR" sz="14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AS </a:t>
            </a:r>
            <a:r>
              <a:rPr lang="ko-KR" altLang="en-US" sz="14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프로세스</a:t>
            </a:r>
          </a:p>
        </p:txBody>
      </p:sp>
      <p:grpSp>
        <p:nvGrpSpPr>
          <p:cNvPr id="147" name="그룹 146">
            <a:extLst>
              <a:ext uri="{FF2B5EF4-FFF2-40B4-BE49-F238E27FC236}">
                <a16:creationId xmlns:a16="http://schemas.microsoft.com/office/drawing/2014/main" id="{ED453033-A3F4-4FD0-A708-0BA7B98F5094}"/>
              </a:ext>
            </a:extLst>
          </p:cNvPr>
          <p:cNvGrpSpPr/>
          <p:nvPr/>
        </p:nvGrpSpPr>
        <p:grpSpPr>
          <a:xfrm>
            <a:off x="377825" y="3457662"/>
            <a:ext cx="6110287" cy="1235693"/>
            <a:chOff x="377825" y="3279862"/>
            <a:chExt cx="6110287" cy="1235693"/>
          </a:xfrm>
        </p:grpSpPr>
        <p:sp>
          <p:nvSpPr>
            <p:cNvPr id="148" name="사각형: 둥근 모서리 147">
              <a:extLst>
                <a:ext uri="{FF2B5EF4-FFF2-40B4-BE49-F238E27FC236}">
                  <a16:creationId xmlns:a16="http://schemas.microsoft.com/office/drawing/2014/main" id="{D047FB6C-81CA-4658-8001-2223E10B71F4}"/>
                </a:ext>
              </a:extLst>
            </p:cNvPr>
            <p:cNvSpPr/>
            <p:nvPr/>
          </p:nvSpPr>
          <p:spPr>
            <a:xfrm>
              <a:off x="377825" y="3279862"/>
              <a:ext cx="1003300" cy="576000"/>
            </a:xfrm>
            <a:prstGeom prst="roundRect">
              <a:avLst>
                <a:gd name="adj" fmla="val 8975"/>
              </a:avLst>
            </a:prstGeom>
            <a:solidFill>
              <a:srgbClr val="F9E7E7"/>
            </a:solidFill>
            <a:ln w="15875">
              <a:solidFill>
                <a:srgbClr val="C0000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85800"/>
              <a:r>
                <a:rPr lang="ko-KR" altLang="en-US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개요</a:t>
              </a:r>
              <a:r>
                <a:rPr lang="en-US" altLang="ko-KR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</a:t>
              </a:r>
              <a:endParaRPr lang="ko-KR" altLang="en-US" sz="13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A60C200F-F650-41F3-AA53-96370902F589}"/>
                </a:ext>
              </a:extLst>
            </p:cNvPr>
            <p:cNvSpPr/>
            <p:nvPr/>
          </p:nvSpPr>
          <p:spPr>
            <a:xfrm>
              <a:off x="1536700" y="3279862"/>
              <a:ext cx="4693784" cy="57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defTabSz="68580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자동차 회사의 직영 정비사업소에서 소비자가 최근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(1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년 이내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) 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체험한 </a:t>
              </a:r>
              <a:endPara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  <a:p>
              <a:pPr defTabSz="68580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AS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서비스를 예약부터 출고까지 단계별로 정리하여 제시</a:t>
              </a:r>
            </a:p>
          </p:txBody>
        </p:sp>
        <p:sp>
          <p:nvSpPr>
            <p:cNvPr id="150" name="사각형: 둥근 모서리 149">
              <a:extLst>
                <a:ext uri="{FF2B5EF4-FFF2-40B4-BE49-F238E27FC236}">
                  <a16:creationId xmlns:a16="http://schemas.microsoft.com/office/drawing/2014/main" id="{76F9874A-1788-4F05-85EA-D5469119D160}"/>
                </a:ext>
              </a:extLst>
            </p:cNvPr>
            <p:cNvSpPr/>
            <p:nvPr/>
          </p:nvSpPr>
          <p:spPr>
            <a:xfrm>
              <a:off x="377825" y="3939555"/>
              <a:ext cx="1003300" cy="576000"/>
            </a:xfrm>
            <a:prstGeom prst="roundRect">
              <a:avLst>
                <a:gd name="adj" fmla="val 8975"/>
              </a:avLst>
            </a:prstGeom>
            <a:solidFill>
              <a:srgbClr val="F9E7E7"/>
            </a:solidFill>
            <a:ln w="15875">
              <a:solidFill>
                <a:srgbClr val="C00000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/>
              <a:r>
                <a:rPr lang="ko-KR" altLang="en-US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분석</a:t>
              </a:r>
              <a:endParaRPr lang="en-US" altLang="ko-KR" sz="13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  <a:p>
              <a:pPr algn="ctr" defTabSz="685800"/>
              <a:r>
                <a:rPr lang="ko-KR" altLang="en-US" sz="13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데이터</a:t>
              </a:r>
            </a:p>
          </p:txBody>
        </p:sp>
        <p:sp>
          <p:nvSpPr>
            <p:cNvPr id="151" name="직사각형 150">
              <a:extLst>
                <a:ext uri="{FF2B5EF4-FFF2-40B4-BE49-F238E27FC236}">
                  <a16:creationId xmlns:a16="http://schemas.microsoft.com/office/drawing/2014/main" id="{1A4751F5-269B-48EB-B360-862814974053}"/>
                </a:ext>
              </a:extLst>
            </p:cNvPr>
            <p:cNvSpPr/>
            <p:nvPr/>
          </p:nvSpPr>
          <p:spPr>
            <a:xfrm>
              <a:off x="1536700" y="3939555"/>
              <a:ext cx="4951412" cy="576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defTabSz="68580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-  </a:t>
              </a:r>
              <a:r>
                <a:rPr lang="ko-KR" altLang="en-US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응답 대상 </a:t>
              </a:r>
              <a:r>
                <a:rPr lang="en-US" altLang="ko-KR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: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최근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(1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년 이내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) 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직영사업소에서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AS 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서비스를 받은 소비자</a:t>
              </a:r>
            </a:p>
            <a:p>
              <a:pPr defTabSz="685800">
                <a:lnSpc>
                  <a:spcPct val="110000"/>
                </a:lnSpc>
                <a:spcBef>
                  <a:spcPts val="100"/>
                </a:spcBef>
                <a:spcAft>
                  <a:spcPts val="100"/>
                </a:spcAft>
              </a:pP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-  </a:t>
              </a:r>
              <a:r>
                <a:rPr lang="ko-KR" altLang="en-US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총 사례 수 </a:t>
              </a:r>
              <a:r>
                <a:rPr lang="en-US" altLang="ko-KR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: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8,921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명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(</a:t>
              </a:r>
              <a:r>
                <a:rPr lang="ko-KR" altLang="en-US" sz="1200" kern="100" spc="-7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국산차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보유자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2,151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명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, </a:t>
              </a:r>
              <a:r>
                <a:rPr lang="ko-KR" altLang="en-US" sz="1200" kern="100" spc="-7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수입차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 보유자 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6,770</a:t>
              </a:r>
              <a:r>
                <a:rPr lang="ko-KR" altLang="en-US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명</a:t>
              </a:r>
              <a:r>
                <a:rPr lang="en-US" altLang="ko-KR" sz="1200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ea"/>
                  <a:cs typeface="Times New Roman" panose="02020603050405020304" pitchFamily="18" charset="0"/>
                </a:rPr>
                <a:t>)</a:t>
              </a:r>
              <a:endPara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3" name="그룹 152">
            <a:extLst>
              <a:ext uri="{FF2B5EF4-FFF2-40B4-BE49-F238E27FC236}">
                <a16:creationId xmlns:a16="http://schemas.microsoft.com/office/drawing/2014/main" id="{148F1758-2C10-4D78-92C5-EAB08BA4971D}"/>
              </a:ext>
            </a:extLst>
          </p:cNvPr>
          <p:cNvGrpSpPr/>
          <p:nvPr/>
        </p:nvGrpSpPr>
        <p:grpSpPr>
          <a:xfrm>
            <a:off x="370114" y="5344437"/>
            <a:ext cx="6117771" cy="261610"/>
            <a:chOff x="370114" y="5344437"/>
            <a:chExt cx="6117771" cy="261610"/>
          </a:xfrm>
        </p:grpSpPr>
        <p:grpSp>
          <p:nvGrpSpPr>
            <p:cNvPr id="154" name="그룹 153">
              <a:extLst>
                <a:ext uri="{FF2B5EF4-FFF2-40B4-BE49-F238E27FC236}">
                  <a16:creationId xmlns:a16="http://schemas.microsoft.com/office/drawing/2014/main" id="{190D8E5B-10AA-45CA-B758-52CEA6385A53}"/>
                </a:ext>
              </a:extLst>
            </p:cNvPr>
            <p:cNvGrpSpPr/>
            <p:nvPr/>
          </p:nvGrpSpPr>
          <p:grpSpPr>
            <a:xfrm>
              <a:off x="370114" y="5344437"/>
              <a:ext cx="1368960" cy="261610"/>
              <a:chOff x="629879" y="5490424"/>
              <a:chExt cx="1274322" cy="261610"/>
            </a:xfrm>
          </p:grpSpPr>
          <p:sp>
            <p:nvSpPr>
              <p:cNvPr id="160" name="사각형: 둥근 모서리 159">
                <a:extLst>
                  <a:ext uri="{FF2B5EF4-FFF2-40B4-BE49-F238E27FC236}">
                    <a16:creationId xmlns:a16="http://schemas.microsoft.com/office/drawing/2014/main" id="{3343951E-071C-478C-9135-6CAD709C737F}"/>
                  </a:ext>
                </a:extLst>
              </p:cNvPr>
              <p:cNvSpPr/>
              <p:nvPr/>
            </p:nvSpPr>
            <p:spPr>
              <a:xfrm>
                <a:off x="689461" y="5490424"/>
                <a:ext cx="1155160" cy="2616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PROCESS</a:t>
                </a:r>
                <a:endParaRPr lang="ko-KR" altLang="en-US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61" name="직선 연결선 160">
                <a:extLst>
                  <a:ext uri="{FF2B5EF4-FFF2-40B4-BE49-F238E27FC236}">
                    <a16:creationId xmlns:a16="http://schemas.microsoft.com/office/drawing/2014/main" id="{543ED854-414C-45F0-85ED-8C5EC430AA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9879" y="5752034"/>
                <a:ext cx="1274322" cy="0"/>
              </a:xfrm>
              <a:prstGeom prst="line">
                <a:avLst/>
              </a:prstGeom>
              <a:ln w="2540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5" name="그룹 154">
              <a:extLst>
                <a:ext uri="{FF2B5EF4-FFF2-40B4-BE49-F238E27FC236}">
                  <a16:creationId xmlns:a16="http://schemas.microsoft.com/office/drawing/2014/main" id="{C11DE829-A5AB-423B-A5F4-9537B9D7B9BD}"/>
                </a:ext>
              </a:extLst>
            </p:cNvPr>
            <p:cNvGrpSpPr/>
            <p:nvPr/>
          </p:nvGrpSpPr>
          <p:grpSpPr>
            <a:xfrm>
              <a:off x="1840560" y="5344437"/>
              <a:ext cx="1615753" cy="261610"/>
              <a:chOff x="2460339" y="5490424"/>
              <a:chExt cx="1354279" cy="261610"/>
            </a:xfrm>
          </p:grpSpPr>
          <p:sp>
            <p:nvSpPr>
              <p:cNvPr id="158" name="사각형: 둥근 모서리 157">
                <a:extLst>
                  <a:ext uri="{FF2B5EF4-FFF2-40B4-BE49-F238E27FC236}">
                    <a16:creationId xmlns:a16="http://schemas.microsoft.com/office/drawing/2014/main" id="{92A47DFE-4500-4E6C-93F7-153C62A2910D}"/>
                  </a:ext>
                </a:extLst>
              </p:cNvPr>
              <p:cNvSpPr/>
              <p:nvPr/>
            </p:nvSpPr>
            <p:spPr>
              <a:xfrm>
                <a:off x="2460339" y="5490424"/>
                <a:ext cx="1354279" cy="261610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조사</a:t>
                </a:r>
                <a:r>
                  <a:rPr lang="en-US" altLang="ko-KR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 </a:t>
                </a:r>
                <a:r>
                  <a:rPr lang="ko-KR" altLang="en-US" sz="1200" b="1" kern="100" spc="-7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Times New Roman" panose="02020603050405020304" pitchFamily="18" charset="0"/>
                  </a:rPr>
                  <a:t>내용</a:t>
                </a:r>
              </a:p>
            </p:txBody>
          </p:sp>
          <p:cxnSp>
            <p:nvCxnSpPr>
              <p:cNvPr id="159" name="직선 연결선 158">
                <a:extLst>
                  <a:ext uri="{FF2B5EF4-FFF2-40B4-BE49-F238E27FC236}">
                    <a16:creationId xmlns:a16="http://schemas.microsoft.com/office/drawing/2014/main" id="{722D47EC-2CEC-47EC-8573-F28FBB3809AA}"/>
                  </a:ext>
                </a:extLst>
              </p:cNvPr>
              <p:cNvCxnSpPr/>
              <p:nvPr/>
            </p:nvCxnSpPr>
            <p:spPr>
              <a:xfrm>
                <a:off x="2500317" y="5752034"/>
                <a:ext cx="1274322" cy="0"/>
              </a:xfrm>
              <a:prstGeom prst="line">
                <a:avLst/>
              </a:prstGeom>
              <a:ln w="25400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6" name="사각형: 둥근 모서리 155">
              <a:extLst>
                <a:ext uri="{FF2B5EF4-FFF2-40B4-BE49-F238E27FC236}">
                  <a16:creationId xmlns:a16="http://schemas.microsoft.com/office/drawing/2014/main" id="{69EDE3D2-35B4-4CF3-8E96-7F847035E5A0}"/>
                </a:ext>
              </a:extLst>
            </p:cNvPr>
            <p:cNvSpPr/>
            <p:nvPr/>
          </p:nvSpPr>
          <p:spPr>
            <a:xfrm>
              <a:off x="3815202" y="5344437"/>
              <a:ext cx="2415282" cy="26161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kern="100" spc="-7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Times New Roman" panose="02020603050405020304" pitchFamily="18" charset="0"/>
                </a:rPr>
                <a:t>EXPERIENCES</a:t>
              </a:r>
              <a:endParaRPr lang="ko-KR" altLang="en-US" sz="1200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Times New Roman" panose="02020603050405020304" pitchFamily="18" charset="0"/>
              </a:endParaRPr>
            </a:p>
          </p:txBody>
        </p:sp>
        <p:cxnSp>
          <p:nvCxnSpPr>
            <p:cNvPr id="157" name="직선 연결선 156">
              <a:extLst>
                <a:ext uri="{FF2B5EF4-FFF2-40B4-BE49-F238E27FC236}">
                  <a16:creationId xmlns:a16="http://schemas.microsoft.com/office/drawing/2014/main" id="{7049E05A-0020-4196-8AB1-059BB01189AF}"/>
                </a:ext>
              </a:extLst>
            </p:cNvPr>
            <p:cNvCxnSpPr/>
            <p:nvPr/>
          </p:nvCxnSpPr>
          <p:spPr>
            <a:xfrm>
              <a:off x="3557797" y="5606047"/>
              <a:ext cx="2930088" cy="0"/>
            </a:xfrm>
            <a:prstGeom prst="line">
              <a:avLst/>
            </a:prstGeom>
            <a:ln w="25400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7E0B38E7-54CA-4540-90CF-2983E976E287}"/>
              </a:ext>
            </a:extLst>
          </p:cNvPr>
          <p:cNvSpPr/>
          <p:nvPr/>
        </p:nvSpPr>
        <p:spPr>
          <a:xfrm>
            <a:off x="5327043" y="969022"/>
            <a:ext cx="1293046" cy="258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685800" fontAlgn="base">
              <a:lnSpc>
                <a:spcPct val="107000"/>
              </a:lnSpc>
            </a:pPr>
            <a:r>
              <a:rPr lang="nl-NL" altLang="ko-KR" sz="11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cs typeface="Times New Roman" panose="02020603050405020304" pitchFamily="18" charset="0"/>
              </a:rPr>
              <a:t>Vol.4 [Feb. 16. 2023]</a:t>
            </a:r>
            <a:endParaRPr lang="ko-KR" altLang="ko-KR" sz="1100" kern="100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7E9A701-0B96-5980-A3CB-E04CA1E5C143}"/>
              </a:ext>
            </a:extLst>
          </p:cNvPr>
          <p:cNvSpPr/>
          <p:nvPr/>
        </p:nvSpPr>
        <p:spPr>
          <a:xfrm>
            <a:off x="377824" y="1537716"/>
            <a:ext cx="6117772" cy="12742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pPr algn="just" defTabSz="68580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자동차 리서치 전문기업 </a:t>
            </a:r>
            <a:r>
              <a:rPr lang="en-US" altLang="ko-KR" sz="1050" b="1" u="sng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Consumer Insight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가 소비자 경험을 </a:t>
            </a:r>
            <a:r>
              <a:rPr lang="ko-KR" altLang="ko-KR" sz="1050" kern="100" spc="-10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정량화한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en-US" altLang="ko-KR" sz="1050" b="1" u="sng" kern="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‘Automotive Consumer Experiences’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를 시작합니다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‘2022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자동차 기획조사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’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에서 얻은 소비자 체험 정보를 자동차 산업 관계자와 공유하는 프로젝트입니다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관련 산업의 발전과 소비자 만족도 향상을 위해 개선이 필요한 주제를 선택하고 해당 데이터를 분석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제공할 예정입니다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첫번째 주제는 </a:t>
            </a:r>
            <a:r>
              <a:rPr lang="ko-KR" altLang="ko-KR" sz="1050" b="1" u="sng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소비자가 체험한 </a:t>
            </a:r>
            <a:r>
              <a:rPr lang="en-US" altLang="ko-KR" sz="1050" b="1" u="sng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AS </a:t>
            </a:r>
            <a:r>
              <a:rPr lang="ko-KR" altLang="ko-KR" sz="1050" b="1" u="sng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서비스 프로세스</a:t>
            </a: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입니다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b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</a:br>
            <a:r>
              <a:rPr lang="ko-KR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많은 관심과 편달 바랍니다</a:t>
            </a:r>
            <a:r>
              <a:rPr lang="en-US" altLang="ko-KR" sz="1050" kern="100" spc="-1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</a:t>
            </a:r>
            <a:endParaRPr lang="ko-KR" altLang="ko-KR" sz="1050" kern="100" spc="-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3" name="L 도형 2">
            <a:extLst>
              <a:ext uri="{FF2B5EF4-FFF2-40B4-BE49-F238E27FC236}">
                <a16:creationId xmlns:a16="http://schemas.microsoft.com/office/drawing/2014/main" id="{9418B21D-66DF-47E1-8BBF-C9177E162DB9}"/>
              </a:ext>
            </a:extLst>
          </p:cNvPr>
          <p:cNvSpPr/>
          <p:nvPr/>
        </p:nvSpPr>
        <p:spPr>
          <a:xfrm>
            <a:off x="1888257" y="7206915"/>
            <a:ext cx="4599626" cy="431633"/>
          </a:xfrm>
          <a:prstGeom prst="corner">
            <a:avLst>
              <a:gd name="adj1" fmla="val 50000"/>
              <a:gd name="adj2" fmla="val 307707"/>
            </a:avLst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8308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A79A2247-5F5C-4AD8-9788-9982F53F0C9A}"/>
              </a:ext>
            </a:extLst>
          </p:cNvPr>
          <p:cNvSpPr/>
          <p:nvPr/>
        </p:nvSpPr>
        <p:spPr>
          <a:xfrm>
            <a:off x="377825" y="927100"/>
            <a:ext cx="6110288" cy="396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975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ko-KR" altLang="en-US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관찰</a:t>
            </a:r>
            <a:r>
              <a:rPr lang="en-US" altLang="ko-KR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/</a:t>
            </a:r>
            <a:r>
              <a:rPr lang="ko-KR" altLang="en-US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대기</a:t>
            </a:r>
            <a:r>
              <a:rPr lang="en-US" altLang="ko-KR" b="1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(2)</a:t>
            </a:r>
            <a:endParaRPr lang="ko-KR" altLang="ko-KR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82D15A52-ACF8-4881-85B4-C07733172833}"/>
              </a:ext>
            </a:extLst>
          </p:cNvPr>
          <p:cNvSpPr/>
          <p:nvPr/>
        </p:nvSpPr>
        <p:spPr>
          <a:xfrm>
            <a:off x="451736" y="927100"/>
            <a:ext cx="411906" cy="396000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txBody>
          <a:bodyPr vert="horz" wrap="square" lIns="0" tIns="36000" rIns="0" bIns="0" numCol="1" anchor="ctr" anchorCtr="0" compatLnSpc="1">
            <a:prstTxWarp prst="textNoShape">
              <a:avLst/>
            </a:prstTxWarp>
          </a:bodyPr>
          <a:lstStyle/>
          <a:p>
            <a:pPr algn="ctr" defTabSz="914400" fontAlgn="ctr">
              <a:defRPr/>
            </a:pPr>
            <a:r>
              <a:rPr lang="en-US" altLang="ko-KR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white"/>
                </a:solidFill>
                <a:latin typeface="+mn-ea"/>
              </a:rPr>
              <a:t>03</a:t>
            </a:r>
            <a:endParaRPr lang="ko-KR" altLang="en-US" b="1" kern="0" spc="-30" dirty="0">
              <a:ln>
                <a:solidFill>
                  <a:srgbClr val="4472C4">
                    <a:alpha val="0"/>
                  </a:srgbClr>
                </a:solidFill>
              </a:ln>
              <a:solidFill>
                <a:prstClr val="white"/>
              </a:solidFill>
              <a:latin typeface="+mn-ea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41DD827-BBAD-63D0-0DAB-C2FAE680392D}"/>
              </a:ext>
            </a:extLst>
          </p:cNvPr>
          <p:cNvSpPr/>
          <p:nvPr/>
        </p:nvSpPr>
        <p:spPr>
          <a:xfrm>
            <a:off x="484347" y="2530318"/>
            <a:ext cx="5889307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[</a:t>
            </a:r>
            <a:r>
              <a:rPr lang="ko-KR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 12] 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고객 편의시설 </a:t>
            </a:r>
            <a:r>
              <a:rPr lang="ko-KR" altLang="en-US" sz="12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구비율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(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높은 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)</a:t>
            </a:r>
            <a:endParaRPr lang="ko-KR" altLang="ko-KR" sz="1200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B4D8D034-A866-9F2F-387D-EC4D1C5008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564089"/>
              </p:ext>
            </p:extLst>
          </p:nvPr>
        </p:nvGraphicFramePr>
        <p:xfrm>
          <a:off x="571501" y="2803554"/>
          <a:ext cx="5727700" cy="453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925">
                  <a:extLst>
                    <a:ext uri="{9D8B030D-6E8A-4147-A177-3AD203B41FA5}">
                      <a16:colId xmlns:a16="http://schemas.microsoft.com/office/drawing/2014/main" val="375294787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2160277957"/>
                    </a:ext>
                  </a:extLst>
                </a:gridCol>
                <a:gridCol w="569421">
                  <a:extLst>
                    <a:ext uri="{9D8B030D-6E8A-4147-A177-3AD203B41FA5}">
                      <a16:colId xmlns:a16="http://schemas.microsoft.com/office/drawing/2014/main" val="577226620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124618064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Rank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Brand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(N)</a:t>
                      </a:r>
                      <a:endParaRPr lang="ko-KR" altLang="en-US" sz="1000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편의시설 </a:t>
                      </a: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구비율</a:t>
                      </a: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5109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Ford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(272)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97.3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97285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Hyundai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(269)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96.5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07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Lincoln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(103)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96.4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1955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Honda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(289)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96.4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962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Lexus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(304)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96.3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39312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Toyota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(346)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95.6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3713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Genesis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(67)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95.6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2793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Volvo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(270)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95.2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237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Jaguar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(50)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95.1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62485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Audi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(496)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95.0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93843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Porsche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(90)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94.8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71417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Mercedes-Benz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(1,354)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94.3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7298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Volkswagen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(593)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94.0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29883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Ssangyong</a:t>
                      </a:r>
                      <a:endParaRPr lang="en-US" sz="1100" b="0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(797)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93.2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036383"/>
                  </a:ext>
                </a:extLst>
              </a:tr>
              <a:tr h="252000">
                <a:tc rowSpan="3"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평균</a:t>
                      </a: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전체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(8,921)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93.1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805231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국산차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(2,151)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92.7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051553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수입차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(6,770)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93.2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566759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78DB9269-DA8B-3E58-E693-902D2D04B687}"/>
              </a:ext>
            </a:extLst>
          </p:cNvPr>
          <p:cNvSpPr/>
          <p:nvPr/>
        </p:nvSpPr>
        <p:spPr>
          <a:xfrm>
            <a:off x="692695" y="1525270"/>
            <a:ext cx="5616029" cy="565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고객 편의시설이 ‘잘 </a:t>
            </a:r>
            <a:r>
              <a:rPr lang="ko-KR" altLang="en-US" sz="1300" b="1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갖춰졌다’는</a:t>
            </a: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 응답 비율</a:t>
            </a:r>
            <a:r>
              <a:rPr lang="en-US" altLang="ko-KR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(</a:t>
            </a:r>
            <a:r>
              <a:rPr lang="ko-KR" altLang="en-US" sz="1300" b="1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구비율</a:t>
            </a:r>
            <a:r>
              <a:rPr lang="en-US" altLang="ko-KR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)</a:t>
            </a: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은 </a:t>
            </a:r>
            <a:r>
              <a:rPr lang="en-US" altLang="ko-KR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93%</a:t>
            </a:r>
          </a:p>
          <a:p>
            <a:pPr>
              <a:lnSpc>
                <a:spcPct val="130000"/>
              </a:lnSpc>
            </a:pP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브랜드별로 수입차는 포드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(97.3%),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 국산차는 현대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(96.5%)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가 최고 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377B058-A18B-DBEB-38A9-B9849B3DFF23}"/>
              </a:ext>
            </a:extLst>
          </p:cNvPr>
          <p:cNvSpPr/>
          <p:nvPr/>
        </p:nvSpPr>
        <p:spPr>
          <a:xfrm>
            <a:off x="485032" y="1563554"/>
            <a:ext cx="196142" cy="2235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dist="3175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ctr"/>
            <a:r>
              <a:rPr lang="en-US" altLang="ko-KR" sz="1300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+mn-ea"/>
              </a:rPr>
              <a:t>1</a:t>
            </a:r>
            <a:endParaRPr lang="ko-KR" altLang="en-US" sz="1300" b="1" kern="0" spc="-30" dirty="0">
              <a:ln>
                <a:solidFill>
                  <a:srgbClr val="4472C4"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EE27CE-C296-365D-7F38-40FE10012F29}"/>
              </a:ext>
            </a:extLst>
          </p:cNvPr>
          <p:cNvSpPr txBox="1"/>
          <p:nvPr/>
        </p:nvSpPr>
        <p:spPr>
          <a:xfrm>
            <a:off x="571501" y="7442200"/>
            <a:ext cx="6110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Q: </a:t>
            </a:r>
            <a:r>
              <a:rPr lang="ko-KR" altLang="en-US" sz="1200" dirty="0"/>
              <a:t>고객편의시설</a:t>
            </a:r>
            <a:r>
              <a:rPr lang="en-US" altLang="ko-KR" sz="1200" dirty="0"/>
              <a:t>(</a:t>
            </a:r>
            <a:r>
              <a:rPr lang="ko-KR" altLang="en-US" sz="1200" dirty="0"/>
              <a:t>대기실 볼거리</a:t>
            </a:r>
            <a:r>
              <a:rPr lang="en-US" altLang="ko-KR" sz="1200" dirty="0"/>
              <a:t>, </a:t>
            </a:r>
            <a:r>
              <a:rPr lang="ko-KR" altLang="en-US" sz="1200" dirty="0"/>
              <a:t>생수</a:t>
            </a:r>
            <a:r>
              <a:rPr lang="en-US" altLang="ko-KR" sz="1200" dirty="0"/>
              <a:t>, </a:t>
            </a:r>
            <a:r>
              <a:rPr lang="ko-KR" altLang="en-US" sz="1200" dirty="0"/>
              <a:t>화장실 등</a:t>
            </a:r>
            <a:r>
              <a:rPr lang="en-US" altLang="ko-KR" sz="1200" dirty="0"/>
              <a:t>)</a:t>
            </a:r>
            <a:r>
              <a:rPr lang="ko-KR" altLang="en-US" sz="1200" dirty="0"/>
              <a:t>이 잘 갖춰져 있었다</a:t>
            </a:r>
            <a:r>
              <a:rPr lang="en-US" altLang="ko-KR" sz="1200" dirty="0"/>
              <a:t>. (</a:t>
            </a:r>
            <a:r>
              <a:rPr lang="ko-KR" altLang="en-US" sz="1200" dirty="0"/>
              <a:t>그렇다</a:t>
            </a:r>
            <a:r>
              <a:rPr lang="en-US" altLang="ko-KR" sz="1200" dirty="0"/>
              <a:t>/</a:t>
            </a:r>
            <a:r>
              <a:rPr lang="ko-KR" altLang="en-US" sz="1200" dirty="0"/>
              <a:t>아니다</a:t>
            </a:r>
            <a:r>
              <a:rPr lang="en-US" altLang="ko-KR" sz="1200" dirty="0"/>
              <a:t>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108205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id="{E0B8B227-50E2-44B2-8D81-6C1574967345}"/>
              </a:ext>
            </a:extLst>
          </p:cNvPr>
          <p:cNvSpPr/>
          <p:nvPr/>
        </p:nvSpPr>
        <p:spPr>
          <a:xfrm>
            <a:off x="484347" y="1782180"/>
            <a:ext cx="5889307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[</a:t>
            </a:r>
            <a:r>
              <a:rPr lang="ko-KR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 13] 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고객 편의시설 </a:t>
            </a:r>
            <a:r>
              <a:rPr lang="ko-KR" altLang="en-US" sz="1200" kern="100" spc="-70" dirty="0" err="1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안내율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(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높은 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)</a:t>
            </a:r>
            <a:endParaRPr lang="ko-KR" altLang="ko-KR" sz="1200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31405F39-0D7A-43DE-ADE2-1D093E4C20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454668"/>
              </p:ext>
            </p:extLst>
          </p:nvPr>
        </p:nvGraphicFramePr>
        <p:xfrm>
          <a:off x="571501" y="2055416"/>
          <a:ext cx="5727700" cy="453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925">
                  <a:extLst>
                    <a:ext uri="{9D8B030D-6E8A-4147-A177-3AD203B41FA5}">
                      <a16:colId xmlns:a16="http://schemas.microsoft.com/office/drawing/2014/main" val="375294787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2160277957"/>
                    </a:ext>
                  </a:extLst>
                </a:gridCol>
                <a:gridCol w="569421">
                  <a:extLst>
                    <a:ext uri="{9D8B030D-6E8A-4147-A177-3AD203B41FA5}">
                      <a16:colId xmlns:a16="http://schemas.microsoft.com/office/drawing/2014/main" val="577226620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124618064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Rank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Brand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(N)</a:t>
                      </a:r>
                      <a:endParaRPr lang="ko-KR" altLang="en-US" sz="1000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편의시설 </a:t>
                      </a: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안내율</a:t>
                      </a: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5109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Honda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(279)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50.7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97285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Lexus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(295)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48.5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07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Volvo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(267)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47.5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1955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Lincoln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(100)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46.7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962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Volkswagen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(569)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46.2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39312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Ford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(265)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45.1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3713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Renault Korea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(221)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43.3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2793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Toyota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(335)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42.2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237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Audi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(481)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41.2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62485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Jaguar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(48)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40.3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93843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Hyundai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(262)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40.3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71417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Ssangyong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(764)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40.3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7298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Genesis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(65)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40.1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29883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Mercedes-Benz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(1,306)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39.9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036383"/>
                  </a:ext>
                </a:extLst>
              </a:tr>
              <a:tr h="252000">
                <a:tc rowSpan="3"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평균</a:t>
                      </a: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전체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(8,623)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38.8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805231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국산차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(2,073)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37.5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051553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수입차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5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(6,550)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ctr" latinLnBrk="1" hangingPunct="1"/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39.3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566759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1D81CB0D-CA85-916F-F982-BA3B1FDAD848}"/>
              </a:ext>
            </a:extLst>
          </p:cNvPr>
          <p:cNvSpPr/>
          <p:nvPr/>
        </p:nvSpPr>
        <p:spPr>
          <a:xfrm>
            <a:off x="692695" y="979170"/>
            <a:ext cx="5616029" cy="565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고객 편의시설을 직원에게 안내 받은 비율</a:t>
            </a:r>
            <a:r>
              <a:rPr lang="en-US" altLang="ko-KR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</a:t>
            </a:r>
            <a:r>
              <a:rPr lang="ko-KR" altLang="en-US" sz="1300" b="1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안내율</a:t>
            </a:r>
            <a:r>
              <a:rPr lang="en-US" altLang="ko-KR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)</a:t>
            </a: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은 </a:t>
            </a:r>
            <a:r>
              <a:rPr lang="en-US" altLang="ko-KR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39%</a:t>
            </a:r>
          </a:p>
          <a:p>
            <a:pPr>
              <a:lnSpc>
                <a:spcPct val="130000"/>
              </a:lnSpc>
            </a:pP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브랜드별로는 </a:t>
            </a:r>
            <a:r>
              <a:rPr lang="ko-KR" altLang="en-US" sz="1200" kern="100" spc="-7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혼다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(50.7%)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렉서스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(48.5%)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볼보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(47.5%)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순임 </a:t>
            </a:r>
            <a:endParaRPr lang="ko-KR" altLang="en-US" sz="1300" b="1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1C1F1B30-0135-8AC7-C0D2-45A89F4FFA64}"/>
              </a:ext>
            </a:extLst>
          </p:cNvPr>
          <p:cNvSpPr/>
          <p:nvPr/>
        </p:nvSpPr>
        <p:spPr>
          <a:xfrm>
            <a:off x="485032" y="1017454"/>
            <a:ext cx="196142" cy="2235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dist="3175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ctr"/>
            <a:r>
              <a:rPr lang="en-US" altLang="ko-KR" sz="1300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+mn-ea"/>
              </a:rPr>
              <a:t>2</a:t>
            </a:r>
            <a:endParaRPr lang="ko-KR" altLang="en-US" sz="1300" b="1" kern="0" spc="-30" dirty="0">
              <a:ln>
                <a:solidFill>
                  <a:srgbClr val="4472C4"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06D0AF-6179-93C2-65BC-5FF911387BB2}"/>
              </a:ext>
            </a:extLst>
          </p:cNvPr>
          <p:cNvSpPr txBox="1"/>
          <p:nvPr/>
        </p:nvSpPr>
        <p:spPr>
          <a:xfrm>
            <a:off x="571501" y="6705600"/>
            <a:ext cx="572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Q: </a:t>
            </a:r>
            <a:r>
              <a:rPr lang="ko-KR" altLang="en-US" sz="1200" dirty="0"/>
              <a:t>정비기사 혹은 서비스 </a:t>
            </a:r>
            <a:r>
              <a:rPr lang="ko-KR" altLang="en-US" sz="1200" dirty="0" err="1"/>
              <a:t>어드바이저가</a:t>
            </a:r>
            <a:r>
              <a:rPr lang="ko-KR" altLang="en-US" sz="1200" dirty="0"/>
              <a:t> 차량 정비 전의 사전 상담과정에서 설명해 준 것을 모두 선택해 주십시오</a:t>
            </a:r>
            <a:r>
              <a:rPr lang="en-US" altLang="ko-KR" sz="1200" dirty="0"/>
              <a:t>.</a:t>
            </a:r>
            <a:r>
              <a:rPr lang="ko-KR" altLang="en-US" sz="1200" dirty="0"/>
              <a:t> </a:t>
            </a:r>
            <a:r>
              <a:rPr lang="en-US" altLang="ko-KR" sz="1200" dirty="0"/>
              <a:t>(</a:t>
            </a:r>
            <a:r>
              <a:rPr lang="ko-KR" altLang="en-US" sz="1200" dirty="0"/>
              <a:t>복수 응답</a:t>
            </a:r>
            <a:r>
              <a:rPr lang="en-US" altLang="ko-KR" sz="1200" dirty="0"/>
              <a:t>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40781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id="{E0B8B227-50E2-44B2-8D81-6C1574967345}"/>
              </a:ext>
            </a:extLst>
          </p:cNvPr>
          <p:cNvSpPr/>
          <p:nvPr/>
        </p:nvSpPr>
        <p:spPr>
          <a:xfrm>
            <a:off x="484347" y="1782180"/>
            <a:ext cx="5889307" cy="27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[</a:t>
            </a:r>
            <a:r>
              <a:rPr lang="ko-KR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 14] 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정비 상황 수시 확인 가능 비율 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(</a:t>
            </a:r>
            <a:r>
              <a:rPr lang="ko-KR" altLang="en-US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높은 순</a:t>
            </a:r>
            <a:r>
              <a:rPr lang="en-US" altLang="ko-KR" sz="1200" kern="100" spc="-7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+mn-ea"/>
                <a:cs typeface="Times New Roman" panose="02020603050405020304" pitchFamily="18" charset="0"/>
              </a:rPr>
              <a:t>)</a:t>
            </a:r>
            <a:endParaRPr lang="ko-KR" altLang="ko-KR" sz="1200" kern="100" spc="-70" dirty="0">
              <a:ln>
                <a:solidFill>
                  <a:schemeClr val="bg1">
                    <a:alpha val="0"/>
                  </a:schemeClr>
                </a:solidFill>
              </a:ln>
              <a:latin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31405F39-0D7A-43DE-ADE2-1D093E4C20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446852"/>
              </p:ext>
            </p:extLst>
          </p:nvPr>
        </p:nvGraphicFramePr>
        <p:xfrm>
          <a:off x="571501" y="2055416"/>
          <a:ext cx="5727700" cy="37992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5925">
                  <a:extLst>
                    <a:ext uri="{9D8B030D-6E8A-4147-A177-3AD203B41FA5}">
                      <a16:colId xmlns:a16="http://schemas.microsoft.com/office/drawing/2014/main" val="375294787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2160277957"/>
                    </a:ext>
                  </a:extLst>
                </a:gridCol>
                <a:gridCol w="569421">
                  <a:extLst>
                    <a:ext uri="{9D8B030D-6E8A-4147-A177-3AD203B41FA5}">
                      <a16:colId xmlns:a16="http://schemas.microsoft.com/office/drawing/2014/main" val="577226620"/>
                    </a:ext>
                  </a:extLst>
                </a:gridCol>
                <a:gridCol w="2311177">
                  <a:extLst>
                    <a:ext uri="{9D8B030D-6E8A-4147-A177-3AD203B41FA5}">
                      <a16:colId xmlns:a16="http://schemas.microsoft.com/office/drawing/2014/main" val="1246180645"/>
                    </a:ext>
                  </a:extLst>
                </a:gridCol>
              </a:tblGrid>
              <a:tr h="271377"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Rank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Brand</a:t>
                      </a:r>
                      <a:endParaRPr lang="ko-KR" altLang="en-US" sz="1100" b="1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(N)</a:t>
                      </a:r>
                      <a:endParaRPr lang="ko-KR" altLang="en-US" sz="1000" kern="100" spc="-70" baseline="0" dirty="0">
                        <a:ln>
                          <a:solidFill>
                            <a:schemeClr val="bg1"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정비 상황 수시 확인 고객 비율</a:t>
                      </a: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(%)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510916"/>
                  </a:ext>
                </a:extLst>
              </a:tr>
              <a:tr h="27137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Toyota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(346)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87.4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972850"/>
                  </a:ext>
                </a:extLst>
              </a:tr>
              <a:tr h="27137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Volvo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(270)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86.3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20718"/>
                  </a:ext>
                </a:extLst>
              </a:tr>
              <a:tr h="27137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Lexus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(304)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81.5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195500"/>
                  </a:ext>
                </a:extLst>
              </a:tr>
              <a:tr h="27137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Ssangyong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(797)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79.4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96263"/>
                  </a:ext>
                </a:extLst>
              </a:tr>
              <a:tr h="27137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Honda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(289)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79.0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393121"/>
                  </a:ext>
                </a:extLst>
              </a:tr>
              <a:tr h="27137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Porsche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(90)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73.9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37131"/>
                  </a:ext>
                </a:extLst>
              </a:tr>
              <a:tr h="27137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Renault Korea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(229)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72.8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279358"/>
                  </a:ext>
                </a:extLst>
              </a:tr>
              <a:tr h="27137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Hyundai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(269)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71.1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62378"/>
                  </a:ext>
                </a:extLst>
              </a:tr>
              <a:tr h="27137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KIA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(440)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70.4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624853"/>
                  </a:ext>
                </a:extLst>
              </a:tr>
              <a:tr h="271377">
                <a:tc>
                  <a:txBody>
                    <a:bodyPr/>
                    <a:lstStyle/>
                    <a:p>
                      <a:pPr marL="0" algn="ctr" defTabSz="6858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Mercedes-Benz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(1,354)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70.3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6036383"/>
                  </a:ext>
                </a:extLst>
              </a:tr>
              <a:tr h="271377">
                <a:tc rowSpan="3"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평균</a:t>
                      </a:r>
                    </a:p>
                  </a:txBody>
                  <a:tcPr marL="0" marR="0" marT="0" marB="0" anchor="ctr"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전체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(8,921)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68.8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805231"/>
                  </a:ext>
                </a:extLst>
              </a:tr>
              <a:tr h="2713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국산차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(2,151)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73.0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051553"/>
                  </a:ext>
                </a:extLst>
              </a:tr>
              <a:tr h="27137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100" b="1" kern="100" spc="-70" baseline="0" dirty="0" err="1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수입차</a:t>
                      </a:r>
                      <a:r>
                        <a:rPr lang="ko-KR" altLang="en-US" sz="1100" b="1" kern="100" spc="-70" baseline="0" dirty="0">
                          <a:ln>
                            <a:solidFill>
                              <a:schemeClr val="bg1">
                                <a:alpha val="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 보유자</a:t>
                      </a: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(6,770)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</a:rPr>
                        <a:t>67.4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566759"/>
                  </a:ext>
                </a:extLst>
              </a:tr>
            </a:tbl>
          </a:graphicData>
        </a:graphic>
      </p:graphicFrame>
      <p:grpSp>
        <p:nvGrpSpPr>
          <p:cNvPr id="9" name="그룹 8">
            <a:extLst>
              <a:ext uri="{FF2B5EF4-FFF2-40B4-BE49-F238E27FC236}">
                <a16:creationId xmlns:a16="http://schemas.microsoft.com/office/drawing/2014/main" id="{C8003C4A-D4DD-4FEB-A23E-03802CA840F5}"/>
              </a:ext>
            </a:extLst>
          </p:cNvPr>
          <p:cNvGrpSpPr/>
          <p:nvPr/>
        </p:nvGrpSpPr>
        <p:grpSpPr>
          <a:xfrm>
            <a:off x="548680" y="7190308"/>
            <a:ext cx="5760640" cy="826061"/>
            <a:chOff x="548680" y="8625408"/>
            <a:chExt cx="5760640" cy="826061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D27915CF-597D-4EE0-A37E-F9375FDFB29C}"/>
                </a:ext>
              </a:extLst>
            </p:cNvPr>
            <p:cNvGrpSpPr/>
            <p:nvPr/>
          </p:nvGrpSpPr>
          <p:grpSpPr>
            <a:xfrm>
              <a:off x="548680" y="8625408"/>
              <a:ext cx="5760640" cy="823392"/>
              <a:chOff x="548680" y="8625408"/>
              <a:chExt cx="5760640" cy="823392"/>
            </a:xfrm>
          </p:grpSpPr>
          <p:sp>
            <p:nvSpPr>
              <p:cNvPr id="27" name="직사각형 26">
                <a:extLst>
                  <a:ext uri="{FF2B5EF4-FFF2-40B4-BE49-F238E27FC236}">
                    <a16:creationId xmlns:a16="http://schemas.microsoft.com/office/drawing/2014/main" id="{B5182789-BBB2-4411-A14F-FAB10EEA7C18}"/>
                  </a:ext>
                </a:extLst>
              </p:cNvPr>
              <p:cNvSpPr/>
              <p:nvPr/>
            </p:nvSpPr>
            <p:spPr>
              <a:xfrm>
                <a:off x="548680" y="8625408"/>
                <a:ext cx="5760640" cy="823392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88000" tIns="108000" rtlCol="0" anchor="t" anchorCtr="0"/>
              <a:lstStyle/>
              <a:p>
                <a:pPr>
                  <a:spcAft>
                    <a:spcPts val="600"/>
                  </a:spcAft>
                </a:pPr>
                <a:endParaRPr lang="ko-KR" altLang="en-US" sz="1300" spc="-6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8" name="사각형: 둥근 모서리 27">
                <a:extLst>
                  <a:ext uri="{FF2B5EF4-FFF2-40B4-BE49-F238E27FC236}">
                    <a16:creationId xmlns:a16="http://schemas.microsoft.com/office/drawing/2014/main" id="{4EA53CD7-2C54-4D0B-9E25-51C36B084B49}"/>
                  </a:ext>
                </a:extLst>
              </p:cNvPr>
              <p:cNvSpPr/>
              <p:nvPr/>
            </p:nvSpPr>
            <p:spPr>
              <a:xfrm>
                <a:off x="548680" y="8741829"/>
                <a:ext cx="771525" cy="590550"/>
              </a:xfrm>
              <a:prstGeom prst="roundRect">
                <a:avLst>
                  <a:gd name="adj" fmla="val 699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lvl="0" algn="ctr"/>
                <a:r>
                  <a:rPr lang="ko-KR" altLang="en-US" sz="1300" b="1" spc="-60" dirty="0">
                    <a:ln>
                      <a:solidFill>
                        <a:srgbClr val="4472C4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문의</a:t>
                </a:r>
                <a:r>
                  <a:rPr lang="en-US" altLang="ko-KR" sz="1300" b="1" spc="-60" dirty="0">
                    <a:ln>
                      <a:solidFill>
                        <a:srgbClr val="4472C4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/</a:t>
                </a:r>
              </a:p>
              <a:p>
                <a:pPr lvl="0" algn="ctr"/>
                <a:r>
                  <a:rPr lang="ko-KR" altLang="en-US" sz="1300" b="1" spc="-60" dirty="0">
                    <a:ln>
                      <a:solidFill>
                        <a:srgbClr val="4472C4">
                          <a:alpha val="0"/>
                        </a:srgb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연락처</a:t>
                </a:r>
                <a:endParaRPr lang="ko-KR" altLang="en-US" sz="130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cxnSp>
            <p:nvCxnSpPr>
              <p:cNvPr id="29" name="직선 연결선 28">
                <a:extLst>
                  <a:ext uri="{FF2B5EF4-FFF2-40B4-BE49-F238E27FC236}">
                    <a16:creationId xmlns:a16="http://schemas.microsoft.com/office/drawing/2014/main" id="{BBB222BF-C705-4CDF-8C00-817F44C1A3C7}"/>
                  </a:ext>
                </a:extLst>
              </p:cNvPr>
              <p:cNvCxnSpPr/>
              <p:nvPr/>
            </p:nvCxnSpPr>
            <p:spPr>
              <a:xfrm>
                <a:off x="1329383" y="8778019"/>
                <a:ext cx="0" cy="518170"/>
              </a:xfrm>
              <a:prstGeom prst="line">
                <a:avLst/>
              </a:prstGeom>
              <a:ln w="952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BCC89898-F98F-4B49-BF9F-247EF4978587}"/>
                </a:ext>
              </a:extLst>
            </p:cNvPr>
            <p:cNvSpPr/>
            <p:nvPr/>
          </p:nvSpPr>
          <p:spPr>
            <a:xfrm>
              <a:off x="1484784" y="8697416"/>
              <a:ext cx="872902" cy="754053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lvl="0" algn="dist">
                <a:spcAft>
                  <a:spcPts val="600"/>
                </a:spcAft>
              </a:pPr>
              <a:r>
                <a:rPr lang="ko-KR" altLang="en-US" sz="11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김   현 </a:t>
              </a:r>
              <a:r>
                <a:rPr lang="ko-KR" altLang="en-US" sz="10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상무</a:t>
              </a:r>
              <a:r>
                <a:rPr lang="ko-KR" altLang="en-US" sz="100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   </a:t>
              </a:r>
              <a:endParaRPr lang="en-US" altLang="ko-KR" sz="1000" spc="-6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  <a:p>
              <a:pPr lvl="0" algn="dist">
                <a:spcAft>
                  <a:spcPts val="600"/>
                </a:spcAft>
              </a:pPr>
              <a:r>
                <a:rPr lang="ko-KR" altLang="en-US" sz="11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박 승 표 </a:t>
              </a:r>
              <a:r>
                <a:rPr lang="ko-KR" altLang="en-US" sz="10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이사</a:t>
              </a:r>
              <a:endParaRPr lang="en-US" altLang="ko-KR" sz="1000" b="1" spc="-6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  <a:p>
              <a:pPr algn="dist">
                <a:spcAft>
                  <a:spcPts val="600"/>
                </a:spcAft>
              </a:pPr>
              <a:r>
                <a:rPr lang="ko-KR" altLang="en-US" sz="11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정 동 운 </a:t>
              </a:r>
              <a:r>
                <a:rPr lang="ko-KR" altLang="en-US" sz="1000" b="1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부장</a:t>
              </a:r>
              <a:endParaRPr lang="en-US" altLang="ko-KR" sz="1000" b="1" spc="-6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FB1B2474-59CA-48EE-9EC0-C36D54AD9358}"/>
                </a:ext>
              </a:extLst>
            </p:cNvPr>
            <p:cNvSpPr/>
            <p:nvPr/>
          </p:nvSpPr>
          <p:spPr>
            <a:xfrm>
              <a:off x="2636912" y="8697416"/>
              <a:ext cx="3592438" cy="730969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lvl="1" defTabSz="628650">
                <a:spcAft>
                  <a:spcPts val="600"/>
                </a:spcAft>
              </a:pPr>
              <a:r>
                <a:rPr lang="en-US" altLang="ko-KR" sz="105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02-6004-7665            	hyun.kim@consumerinsight.kr</a:t>
              </a:r>
            </a:p>
            <a:p>
              <a:pPr marL="0" lvl="1" defTabSz="628650">
                <a:spcAft>
                  <a:spcPts val="600"/>
                </a:spcAft>
              </a:pPr>
              <a:r>
                <a:rPr lang="en-US" altLang="ko-KR" sz="105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02-6004-7661             sammy.park@consumerinsight.kr	</a:t>
              </a:r>
            </a:p>
            <a:p>
              <a:pPr marL="0" lvl="1" defTabSz="628650">
                <a:spcAft>
                  <a:spcPts val="600"/>
                </a:spcAft>
              </a:pPr>
              <a:r>
                <a:rPr lang="en-US" altLang="ko-KR" sz="1050" spc="-60" dirty="0">
                  <a:ln>
                    <a:solidFill>
                      <a:srgbClr val="4472C4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</a:rPr>
                <a:t>02-6004-7616             jungdw@consumerinsight.kr</a:t>
              </a:r>
            </a:p>
          </p:txBody>
        </p:sp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D0C439E0-7251-4330-9E59-5EBF188FA221}"/>
                </a:ext>
              </a:extLst>
            </p:cNvPr>
            <p:cNvGrpSpPr/>
            <p:nvPr/>
          </p:nvGrpSpPr>
          <p:grpSpPr>
            <a:xfrm>
              <a:off x="2451199" y="8738291"/>
              <a:ext cx="153889" cy="613553"/>
              <a:chOff x="2451199" y="8738291"/>
              <a:chExt cx="153889" cy="613553"/>
            </a:xfrm>
          </p:grpSpPr>
          <p:sp>
            <p:nvSpPr>
              <p:cNvPr id="23" name="Freeform 5">
                <a:extLst>
                  <a:ext uri="{FF2B5EF4-FFF2-40B4-BE49-F238E27FC236}">
                    <a16:creationId xmlns:a16="http://schemas.microsoft.com/office/drawing/2014/main" id="{A360F11E-336E-4317-A7AE-2099D67136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199" y="8738291"/>
                <a:ext cx="153889" cy="148276"/>
              </a:xfrm>
              <a:custGeom>
                <a:avLst/>
                <a:gdLst>
                  <a:gd name="T0" fmla="*/ 282 w 413"/>
                  <a:gd name="T1" fmla="*/ 398 h 398"/>
                  <a:gd name="T2" fmla="*/ 169 w 413"/>
                  <a:gd name="T3" fmla="*/ 351 h 398"/>
                  <a:gd name="T4" fmla="*/ 62 w 413"/>
                  <a:gd name="T5" fmla="*/ 243 h 398"/>
                  <a:gd name="T6" fmla="*/ 63 w 413"/>
                  <a:gd name="T7" fmla="*/ 19 h 398"/>
                  <a:gd name="T8" fmla="*/ 77 w 413"/>
                  <a:gd name="T9" fmla="*/ 5 h 398"/>
                  <a:gd name="T10" fmla="*/ 97 w 413"/>
                  <a:gd name="T11" fmla="*/ 5 h 398"/>
                  <a:gd name="T12" fmla="*/ 174 w 413"/>
                  <a:gd name="T13" fmla="*/ 84 h 398"/>
                  <a:gd name="T14" fmla="*/ 174 w 413"/>
                  <a:gd name="T15" fmla="*/ 104 h 398"/>
                  <a:gd name="T16" fmla="*/ 157 w 413"/>
                  <a:gd name="T17" fmla="*/ 144 h 398"/>
                  <a:gd name="T18" fmla="*/ 174 w 413"/>
                  <a:gd name="T19" fmla="*/ 185 h 398"/>
                  <a:gd name="T20" fmla="*/ 229 w 413"/>
                  <a:gd name="T21" fmla="*/ 240 h 398"/>
                  <a:gd name="T22" fmla="*/ 269 w 413"/>
                  <a:gd name="T23" fmla="*/ 257 h 398"/>
                  <a:gd name="T24" fmla="*/ 310 w 413"/>
                  <a:gd name="T25" fmla="*/ 240 h 398"/>
                  <a:gd name="T26" fmla="*/ 329 w 413"/>
                  <a:gd name="T27" fmla="*/ 240 h 398"/>
                  <a:gd name="T28" fmla="*/ 407 w 413"/>
                  <a:gd name="T29" fmla="*/ 319 h 398"/>
                  <a:gd name="T30" fmla="*/ 407 w 413"/>
                  <a:gd name="T31" fmla="*/ 339 h 398"/>
                  <a:gd name="T32" fmla="*/ 393 w 413"/>
                  <a:gd name="T33" fmla="*/ 353 h 398"/>
                  <a:gd name="T34" fmla="*/ 282 w 413"/>
                  <a:gd name="T35" fmla="*/ 398 h 398"/>
                  <a:gd name="T36" fmla="*/ 87 w 413"/>
                  <a:gd name="T37" fmla="*/ 35 h 398"/>
                  <a:gd name="T38" fmla="*/ 83 w 413"/>
                  <a:gd name="T39" fmla="*/ 39 h 398"/>
                  <a:gd name="T40" fmla="*/ 82 w 413"/>
                  <a:gd name="T41" fmla="*/ 223 h 398"/>
                  <a:gd name="T42" fmla="*/ 189 w 413"/>
                  <a:gd name="T43" fmla="*/ 332 h 398"/>
                  <a:gd name="T44" fmla="*/ 282 w 413"/>
                  <a:gd name="T45" fmla="*/ 370 h 398"/>
                  <a:gd name="T46" fmla="*/ 374 w 413"/>
                  <a:gd name="T47" fmla="*/ 333 h 398"/>
                  <a:gd name="T48" fmla="*/ 377 w 413"/>
                  <a:gd name="T49" fmla="*/ 329 h 398"/>
                  <a:gd name="T50" fmla="*/ 318 w 413"/>
                  <a:gd name="T51" fmla="*/ 269 h 398"/>
                  <a:gd name="T52" fmla="*/ 269 w 413"/>
                  <a:gd name="T53" fmla="*/ 285 h 398"/>
                  <a:gd name="T54" fmla="*/ 209 w 413"/>
                  <a:gd name="T55" fmla="*/ 260 h 398"/>
                  <a:gd name="T56" fmla="*/ 154 w 413"/>
                  <a:gd name="T57" fmla="*/ 204 h 398"/>
                  <a:gd name="T58" fmla="*/ 129 w 413"/>
                  <a:gd name="T59" fmla="*/ 144 h 398"/>
                  <a:gd name="T60" fmla="*/ 145 w 413"/>
                  <a:gd name="T61" fmla="*/ 95 h 398"/>
                  <a:gd name="T62" fmla="*/ 87 w 413"/>
                  <a:gd name="T63" fmla="*/ 35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98">
                    <a:moveTo>
                      <a:pt x="282" y="398"/>
                    </a:moveTo>
                    <a:cubicBezTo>
                      <a:pt x="239" y="398"/>
                      <a:pt x="199" y="382"/>
                      <a:pt x="169" y="351"/>
                    </a:cubicBezTo>
                    <a:cubicBezTo>
                      <a:pt x="62" y="243"/>
                      <a:pt x="62" y="243"/>
                      <a:pt x="62" y="243"/>
                    </a:cubicBezTo>
                    <a:cubicBezTo>
                      <a:pt x="0" y="181"/>
                      <a:pt x="1" y="80"/>
                      <a:pt x="63" y="19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82" y="0"/>
                      <a:pt x="91" y="0"/>
                      <a:pt x="97" y="5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80" y="89"/>
                      <a:pt x="180" y="98"/>
                      <a:pt x="174" y="104"/>
                    </a:cubicBezTo>
                    <a:cubicBezTo>
                      <a:pt x="163" y="115"/>
                      <a:pt x="157" y="129"/>
                      <a:pt x="157" y="144"/>
                    </a:cubicBezTo>
                    <a:cubicBezTo>
                      <a:pt x="157" y="159"/>
                      <a:pt x="163" y="174"/>
                      <a:pt x="174" y="185"/>
                    </a:cubicBezTo>
                    <a:cubicBezTo>
                      <a:pt x="229" y="240"/>
                      <a:pt x="229" y="240"/>
                      <a:pt x="229" y="240"/>
                    </a:cubicBezTo>
                    <a:cubicBezTo>
                      <a:pt x="239" y="251"/>
                      <a:pt x="254" y="257"/>
                      <a:pt x="269" y="257"/>
                    </a:cubicBezTo>
                    <a:cubicBezTo>
                      <a:pt x="284" y="257"/>
                      <a:pt x="299" y="251"/>
                      <a:pt x="310" y="240"/>
                    </a:cubicBezTo>
                    <a:cubicBezTo>
                      <a:pt x="315" y="235"/>
                      <a:pt x="324" y="235"/>
                      <a:pt x="329" y="240"/>
                    </a:cubicBezTo>
                    <a:cubicBezTo>
                      <a:pt x="407" y="319"/>
                      <a:pt x="407" y="319"/>
                      <a:pt x="407" y="319"/>
                    </a:cubicBezTo>
                    <a:cubicBezTo>
                      <a:pt x="413" y="325"/>
                      <a:pt x="413" y="333"/>
                      <a:pt x="407" y="339"/>
                    </a:cubicBezTo>
                    <a:cubicBezTo>
                      <a:pt x="393" y="353"/>
                      <a:pt x="393" y="353"/>
                      <a:pt x="393" y="353"/>
                    </a:cubicBezTo>
                    <a:cubicBezTo>
                      <a:pt x="363" y="382"/>
                      <a:pt x="324" y="398"/>
                      <a:pt x="282" y="398"/>
                    </a:cubicBezTo>
                    <a:close/>
                    <a:moveTo>
                      <a:pt x="87" y="35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32" y="89"/>
                      <a:pt x="31" y="172"/>
                      <a:pt x="82" y="223"/>
                    </a:cubicBezTo>
                    <a:cubicBezTo>
                      <a:pt x="189" y="332"/>
                      <a:pt x="189" y="332"/>
                      <a:pt x="189" y="332"/>
                    </a:cubicBezTo>
                    <a:cubicBezTo>
                      <a:pt x="214" y="357"/>
                      <a:pt x="247" y="370"/>
                      <a:pt x="282" y="370"/>
                    </a:cubicBezTo>
                    <a:cubicBezTo>
                      <a:pt x="316" y="370"/>
                      <a:pt x="349" y="357"/>
                      <a:pt x="374" y="333"/>
                    </a:cubicBezTo>
                    <a:cubicBezTo>
                      <a:pt x="377" y="329"/>
                      <a:pt x="377" y="329"/>
                      <a:pt x="377" y="329"/>
                    </a:cubicBezTo>
                    <a:cubicBezTo>
                      <a:pt x="318" y="269"/>
                      <a:pt x="318" y="269"/>
                      <a:pt x="318" y="269"/>
                    </a:cubicBezTo>
                    <a:cubicBezTo>
                      <a:pt x="304" y="279"/>
                      <a:pt x="287" y="285"/>
                      <a:pt x="269" y="285"/>
                    </a:cubicBezTo>
                    <a:cubicBezTo>
                      <a:pt x="246" y="285"/>
                      <a:pt x="225" y="276"/>
                      <a:pt x="209" y="260"/>
                    </a:cubicBezTo>
                    <a:cubicBezTo>
                      <a:pt x="154" y="204"/>
                      <a:pt x="154" y="204"/>
                      <a:pt x="154" y="204"/>
                    </a:cubicBezTo>
                    <a:cubicBezTo>
                      <a:pt x="138" y="188"/>
                      <a:pt x="129" y="167"/>
                      <a:pt x="129" y="144"/>
                    </a:cubicBezTo>
                    <a:cubicBezTo>
                      <a:pt x="129" y="126"/>
                      <a:pt x="135" y="109"/>
                      <a:pt x="145" y="95"/>
                    </a:cubicBezTo>
                    <a:lnTo>
                      <a:pt x="87" y="35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/>
              </a:p>
            </p:txBody>
          </p:sp>
          <p:sp>
            <p:nvSpPr>
              <p:cNvPr id="24" name="Freeform 5">
                <a:extLst>
                  <a:ext uri="{FF2B5EF4-FFF2-40B4-BE49-F238E27FC236}">
                    <a16:creationId xmlns:a16="http://schemas.microsoft.com/office/drawing/2014/main" id="{F3A07B9B-B636-43CF-B5CC-083C3CD572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199" y="8968494"/>
                <a:ext cx="153889" cy="148276"/>
              </a:xfrm>
              <a:custGeom>
                <a:avLst/>
                <a:gdLst>
                  <a:gd name="T0" fmla="*/ 282 w 413"/>
                  <a:gd name="T1" fmla="*/ 398 h 398"/>
                  <a:gd name="T2" fmla="*/ 169 w 413"/>
                  <a:gd name="T3" fmla="*/ 351 h 398"/>
                  <a:gd name="T4" fmla="*/ 62 w 413"/>
                  <a:gd name="T5" fmla="*/ 243 h 398"/>
                  <a:gd name="T6" fmla="*/ 63 w 413"/>
                  <a:gd name="T7" fmla="*/ 19 h 398"/>
                  <a:gd name="T8" fmla="*/ 77 w 413"/>
                  <a:gd name="T9" fmla="*/ 5 h 398"/>
                  <a:gd name="T10" fmla="*/ 97 w 413"/>
                  <a:gd name="T11" fmla="*/ 5 h 398"/>
                  <a:gd name="T12" fmla="*/ 174 w 413"/>
                  <a:gd name="T13" fmla="*/ 84 h 398"/>
                  <a:gd name="T14" fmla="*/ 174 w 413"/>
                  <a:gd name="T15" fmla="*/ 104 h 398"/>
                  <a:gd name="T16" fmla="*/ 157 w 413"/>
                  <a:gd name="T17" fmla="*/ 144 h 398"/>
                  <a:gd name="T18" fmla="*/ 174 w 413"/>
                  <a:gd name="T19" fmla="*/ 185 h 398"/>
                  <a:gd name="T20" fmla="*/ 229 w 413"/>
                  <a:gd name="T21" fmla="*/ 240 h 398"/>
                  <a:gd name="T22" fmla="*/ 269 w 413"/>
                  <a:gd name="T23" fmla="*/ 257 h 398"/>
                  <a:gd name="T24" fmla="*/ 310 w 413"/>
                  <a:gd name="T25" fmla="*/ 240 h 398"/>
                  <a:gd name="T26" fmla="*/ 329 w 413"/>
                  <a:gd name="T27" fmla="*/ 240 h 398"/>
                  <a:gd name="T28" fmla="*/ 407 w 413"/>
                  <a:gd name="T29" fmla="*/ 319 h 398"/>
                  <a:gd name="T30" fmla="*/ 407 w 413"/>
                  <a:gd name="T31" fmla="*/ 339 h 398"/>
                  <a:gd name="T32" fmla="*/ 393 w 413"/>
                  <a:gd name="T33" fmla="*/ 353 h 398"/>
                  <a:gd name="T34" fmla="*/ 282 w 413"/>
                  <a:gd name="T35" fmla="*/ 398 h 398"/>
                  <a:gd name="T36" fmla="*/ 87 w 413"/>
                  <a:gd name="T37" fmla="*/ 35 h 398"/>
                  <a:gd name="T38" fmla="*/ 83 w 413"/>
                  <a:gd name="T39" fmla="*/ 39 h 398"/>
                  <a:gd name="T40" fmla="*/ 82 w 413"/>
                  <a:gd name="T41" fmla="*/ 223 h 398"/>
                  <a:gd name="T42" fmla="*/ 189 w 413"/>
                  <a:gd name="T43" fmla="*/ 332 h 398"/>
                  <a:gd name="T44" fmla="*/ 282 w 413"/>
                  <a:gd name="T45" fmla="*/ 370 h 398"/>
                  <a:gd name="T46" fmla="*/ 374 w 413"/>
                  <a:gd name="T47" fmla="*/ 333 h 398"/>
                  <a:gd name="T48" fmla="*/ 377 w 413"/>
                  <a:gd name="T49" fmla="*/ 329 h 398"/>
                  <a:gd name="T50" fmla="*/ 318 w 413"/>
                  <a:gd name="T51" fmla="*/ 269 h 398"/>
                  <a:gd name="T52" fmla="*/ 269 w 413"/>
                  <a:gd name="T53" fmla="*/ 285 h 398"/>
                  <a:gd name="T54" fmla="*/ 209 w 413"/>
                  <a:gd name="T55" fmla="*/ 260 h 398"/>
                  <a:gd name="T56" fmla="*/ 154 w 413"/>
                  <a:gd name="T57" fmla="*/ 204 h 398"/>
                  <a:gd name="T58" fmla="*/ 129 w 413"/>
                  <a:gd name="T59" fmla="*/ 144 h 398"/>
                  <a:gd name="T60" fmla="*/ 145 w 413"/>
                  <a:gd name="T61" fmla="*/ 95 h 398"/>
                  <a:gd name="T62" fmla="*/ 87 w 413"/>
                  <a:gd name="T63" fmla="*/ 35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98">
                    <a:moveTo>
                      <a:pt x="282" y="398"/>
                    </a:moveTo>
                    <a:cubicBezTo>
                      <a:pt x="239" y="398"/>
                      <a:pt x="199" y="382"/>
                      <a:pt x="169" y="351"/>
                    </a:cubicBezTo>
                    <a:cubicBezTo>
                      <a:pt x="62" y="243"/>
                      <a:pt x="62" y="243"/>
                      <a:pt x="62" y="243"/>
                    </a:cubicBezTo>
                    <a:cubicBezTo>
                      <a:pt x="0" y="181"/>
                      <a:pt x="1" y="80"/>
                      <a:pt x="63" y="19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82" y="0"/>
                      <a:pt x="91" y="0"/>
                      <a:pt x="97" y="5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80" y="89"/>
                      <a:pt x="180" y="98"/>
                      <a:pt x="174" y="104"/>
                    </a:cubicBezTo>
                    <a:cubicBezTo>
                      <a:pt x="163" y="115"/>
                      <a:pt x="157" y="129"/>
                      <a:pt x="157" y="144"/>
                    </a:cubicBezTo>
                    <a:cubicBezTo>
                      <a:pt x="157" y="159"/>
                      <a:pt x="163" y="174"/>
                      <a:pt x="174" y="185"/>
                    </a:cubicBezTo>
                    <a:cubicBezTo>
                      <a:pt x="229" y="240"/>
                      <a:pt x="229" y="240"/>
                      <a:pt x="229" y="240"/>
                    </a:cubicBezTo>
                    <a:cubicBezTo>
                      <a:pt x="239" y="251"/>
                      <a:pt x="254" y="257"/>
                      <a:pt x="269" y="257"/>
                    </a:cubicBezTo>
                    <a:cubicBezTo>
                      <a:pt x="284" y="257"/>
                      <a:pt x="299" y="251"/>
                      <a:pt x="310" y="240"/>
                    </a:cubicBezTo>
                    <a:cubicBezTo>
                      <a:pt x="315" y="235"/>
                      <a:pt x="324" y="235"/>
                      <a:pt x="329" y="240"/>
                    </a:cubicBezTo>
                    <a:cubicBezTo>
                      <a:pt x="407" y="319"/>
                      <a:pt x="407" y="319"/>
                      <a:pt x="407" y="319"/>
                    </a:cubicBezTo>
                    <a:cubicBezTo>
                      <a:pt x="413" y="325"/>
                      <a:pt x="413" y="333"/>
                      <a:pt x="407" y="339"/>
                    </a:cubicBezTo>
                    <a:cubicBezTo>
                      <a:pt x="393" y="353"/>
                      <a:pt x="393" y="353"/>
                      <a:pt x="393" y="353"/>
                    </a:cubicBezTo>
                    <a:cubicBezTo>
                      <a:pt x="363" y="382"/>
                      <a:pt x="324" y="398"/>
                      <a:pt x="282" y="398"/>
                    </a:cubicBezTo>
                    <a:close/>
                    <a:moveTo>
                      <a:pt x="87" y="35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32" y="89"/>
                      <a:pt x="31" y="172"/>
                      <a:pt x="82" y="223"/>
                    </a:cubicBezTo>
                    <a:cubicBezTo>
                      <a:pt x="189" y="332"/>
                      <a:pt x="189" y="332"/>
                      <a:pt x="189" y="332"/>
                    </a:cubicBezTo>
                    <a:cubicBezTo>
                      <a:pt x="214" y="357"/>
                      <a:pt x="247" y="370"/>
                      <a:pt x="282" y="370"/>
                    </a:cubicBezTo>
                    <a:cubicBezTo>
                      <a:pt x="316" y="370"/>
                      <a:pt x="349" y="357"/>
                      <a:pt x="374" y="333"/>
                    </a:cubicBezTo>
                    <a:cubicBezTo>
                      <a:pt x="377" y="329"/>
                      <a:pt x="377" y="329"/>
                      <a:pt x="377" y="329"/>
                    </a:cubicBezTo>
                    <a:cubicBezTo>
                      <a:pt x="318" y="269"/>
                      <a:pt x="318" y="269"/>
                      <a:pt x="318" y="269"/>
                    </a:cubicBezTo>
                    <a:cubicBezTo>
                      <a:pt x="304" y="279"/>
                      <a:pt x="287" y="285"/>
                      <a:pt x="269" y="285"/>
                    </a:cubicBezTo>
                    <a:cubicBezTo>
                      <a:pt x="246" y="285"/>
                      <a:pt x="225" y="276"/>
                      <a:pt x="209" y="260"/>
                    </a:cubicBezTo>
                    <a:cubicBezTo>
                      <a:pt x="154" y="204"/>
                      <a:pt x="154" y="204"/>
                      <a:pt x="154" y="204"/>
                    </a:cubicBezTo>
                    <a:cubicBezTo>
                      <a:pt x="138" y="188"/>
                      <a:pt x="129" y="167"/>
                      <a:pt x="129" y="144"/>
                    </a:cubicBezTo>
                    <a:cubicBezTo>
                      <a:pt x="129" y="126"/>
                      <a:pt x="135" y="109"/>
                      <a:pt x="145" y="95"/>
                    </a:cubicBezTo>
                    <a:lnTo>
                      <a:pt x="87" y="35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/>
              </a:p>
            </p:txBody>
          </p:sp>
          <p:sp>
            <p:nvSpPr>
              <p:cNvPr id="26" name="Freeform 5">
                <a:extLst>
                  <a:ext uri="{FF2B5EF4-FFF2-40B4-BE49-F238E27FC236}">
                    <a16:creationId xmlns:a16="http://schemas.microsoft.com/office/drawing/2014/main" id="{3646C29E-7701-4B65-A3F3-A0916BC26B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51199" y="9203568"/>
                <a:ext cx="153889" cy="148276"/>
              </a:xfrm>
              <a:custGeom>
                <a:avLst/>
                <a:gdLst>
                  <a:gd name="T0" fmla="*/ 282 w 413"/>
                  <a:gd name="T1" fmla="*/ 398 h 398"/>
                  <a:gd name="T2" fmla="*/ 169 w 413"/>
                  <a:gd name="T3" fmla="*/ 351 h 398"/>
                  <a:gd name="T4" fmla="*/ 62 w 413"/>
                  <a:gd name="T5" fmla="*/ 243 h 398"/>
                  <a:gd name="T6" fmla="*/ 63 w 413"/>
                  <a:gd name="T7" fmla="*/ 19 h 398"/>
                  <a:gd name="T8" fmla="*/ 77 w 413"/>
                  <a:gd name="T9" fmla="*/ 5 h 398"/>
                  <a:gd name="T10" fmla="*/ 97 w 413"/>
                  <a:gd name="T11" fmla="*/ 5 h 398"/>
                  <a:gd name="T12" fmla="*/ 174 w 413"/>
                  <a:gd name="T13" fmla="*/ 84 h 398"/>
                  <a:gd name="T14" fmla="*/ 174 w 413"/>
                  <a:gd name="T15" fmla="*/ 104 h 398"/>
                  <a:gd name="T16" fmla="*/ 157 w 413"/>
                  <a:gd name="T17" fmla="*/ 144 h 398"/>
                  <a:gd name="T18" fmla="*/ 174 w 413"/>
                  <a:gd name="T19" fmla="*/ 185 h 398"/>
                  <a:gd name="T20" fmla="*/ 229 w 413"/>
                  <a:gd name="T21" fmla="*/ 240 h 398"/>
                  <a:gd name="T22" fmla="*/ 269 w 413"/>
                  <a:gd name="T23" fmla="*/ 257 h 398"/>
                  <a:gd name="T24" fmla="*/ 310 w 413"/>
                  <a:gd name="T25" fmla="*/ 240 h 398"/>
                  <a:gd name="T26" fmla="*/ 329 w 413"/>
                  <a:gd name="T27" fmla="*/ 240 h 398"/>
                  <a:gd name="T28" fmla="*/ 407 w 413"/>
                  <a:gd name="T29" fmla="*/ 319 h 398"/>
                  <a:gd name="T30" fmla="*/ 407 w 413"/>
                  <a:gd name="T31" fmla="*/ 339 h 398"/>
                  <a:gd name="T32" fmla="*/ 393 w 413"/>
                  <a:gd name="T33" fmla="*/ 353 h 398"/>
                  <a:gd name="T34" fmla="*/ 282 w 413"/>
                  <a:gd name="T35" fmla="*/ 398 h 398"/>
                  <a:gd name="T36" fmla="*/ 87 w 413"/>
                  <a:gd name="T37" fmla="*/ 35 h 398"/>
                  <a:gd name="T38" fmla="*/ 83 w 413"/>
                  <a:gd name="T39" fmla="*/ 39 h 398"/>
                  <a:gd name="T40" fmla="*/ 82 w 413"/>
                  <a:gd name="T41" fmla="*/ 223 h 398"/>
                  <a:gd name="T42" fmla="*/ 189 w 413"/>
                  <a:gd name="T43" fmla="*/ 332 h 398"/>
                  <a:gd name="T44" fmla="*/ 282 w 413"/>
                  <a:gd name="T45" fmla="*/ 370 h 398"/>
                  <a:gd name="T46" fmla="*/ 374 w 413"/>
                  <a:gd name="T47" fmla="*/ 333 h 398"/>
                  <a:gd name="T48" fmla="*/ 377 w 413"/>
                  <a:gd name="T49" fmla="*/ 329 h 398"/>
                  <a:gd name="T50" fmla="*/ 318 w 413"/>
                  <a:gd name="T51" fmla="*/ 269 h 398"/>
                  <a:gd name="T52" fmla="*/ 269 w 413"/>
                  <a:gd name="T53" fmla="*/ 285 h 398"/>
                  <a:gd name="T54" fmla="*/ 209 w 413"/>
                  <a:gd name="T55" fmla="*/ 260 h 398"/>
                  <a:gd name="T56" fmla="*/ 154 w 413"/>
                  <a:gd name="T57" fmla="*/ 204 h 398"/>
                  <a:gd name="T58" fmla="*/ 129 w 413"/>
                  <a:gd name="T59" fmla="*/ 144 h 398"/>
                  <a:gd name="T60" fmla="*/ 145 w 413"/>
                  <a:gd name="T61" fmla="*/ 95 h 398"/>
                  <a:gd name="T62" fmla="*/ 87 w 413"/>
                  <a:gd name="T63" fmla="*/ 35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98">
                    <a:moveTo>
                      <a:pt x="282" y="398"/>
                    </a:moveTo>
                    <a:cubicBezTo>
                      <a:pt x="239" y="398"/>
                      <a:pt x="199" y="382"/>
                      <a:pt x="169" y="351"/>
                    </a:cubicBezTo>
                    <a:cubicBezTo>
                      <a:pt x="62" y="243"/>
                      <a:pt x="62" y="243"/>
                      <a:pt x="62" y="243"/>
                    </a:cubicBezTo>
                    <a:cubicBezTo>
                      <a:pt x="0" y="181"/>
                      <a:pt x="1" y="80"/>
                      <a:pt x="63" y="19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82" y="0"/>
                      <a:pt x="91" y="0"/>
                      <a:pt x="97" y="5"/>
                    </a:cubicBezTo>
                    <a:cubicBezTo>
                      <a:pt x="174" y="84"/>
                      <a:pt x="174" y="84"/>
                      <a:pt x="174" y="84"/>
                    </a:cubicBezTo>
                    <a:cubicBezTo>
                      <a:pt x="180" y="89"/>
                      <a:pt x="180" y="98"/>
                      <a:pt x="174" y="104"/>
                    </a:cubicBezTo>
                    <a:cubicBezTo>
                      <a:pt x="163" y="115"/>
                      <a:pt x="157" y="129"/>
                      <a:pt x="157" y="144"/>
                    </a:cubicBezTo>
                    <a:cubicBezTo>
                      <a:pt x="157" y="159"/>
                      <a:pt x="163" y="174"/>
                      <a:pt x="174" y="185"/>
                    </a:cubicBezTo>
                    <a:cubicBezTo>
                      <a:pt x="229" y="240"/>
                      <a:pt x="229" y="240"/>
                      <a:pt x="229" y="240"/>
                    </a:cubicBezTo>
                    <a:cubicBezTo>
                      <a:pt x="239" y="251"/>
                      <a:pt x="254" y="257"/>
                      <a:pt x="269" y="257"/>
                    </a:cubicBezTo>
                    <a:cubicBezTo>
                      <a:pt x="284" y="257"/>
                      <a:pt x="299" y="251"/>
                      <a:pt x="310" y="240"/>
                    </a:cubicBezTo>
                    <a:cubicBezTo>
                      <a:pt x="315" y="235"/>
                      <a:pt x="324" y="235"/>
                      <a:pt x="329" y="240"/>
                    </a:cubicBezTo>
                    <a:cubicBezTo>
                      <a:pt x="407" y="319"/>
                      <a:pt x="407" y="319"/>
                      <a:pt x="407" y="319"/>
                    </a:cubicBezTo>
                    <a:cubicBezTo>
                      <a:pt x="413" y="325"/>
                      <a:pt x="413" y="333"/>
                      <a:pt x="407" y="339"/>
                    </a:cubicBezTo>
                    <a:cubicBezTo>
                      <a:pt x="393" y="353"/>
                      <a:pt x="393" y="353"/>
                      <a:pt x="393" y="353"/>
                    </a:cubicBezTo>
                    <a:cubicBezTo>
                      <a:pt x="363" y="382"/>
                      <a:pt x="324" y="398"/>
                      <a:pt x="282" y="398"/>
                    </a:cubicBezTo>
                    <a:close/>
                    <a:moveTo>
                      <a:pt x="87" y="35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32" y="89"/>
                      <a:pt x="31" y="172"/>
                      <a:pt x="82" y="223"/>
                    </a:cubicBezTo>
                    <a:cubicBezTo>
                      <a:pt x="189" y="332"/>
                      <a:pt x="189" y="332"/>
                      <a:pt x="189" y="332"/>
                    </a:cubicBezTo>
                    <a:cubicBezTo>
                      <a:pt x="214" y="357"/>
                      <a:pt x="247" y="370"/>
                      <a:pt x="282" y="370"/>
                    </a:cubicBezTo>
                    <a:cubicBezTo>
                      <a:pt x="316" y="370"/>
                      <a:pt x="349" y="357"/>
                      <a:pt x="374" y="333"/>
                    </a:cubicBezTo>
                    <a:cubicBezTo>
                      <a:pt x="377" y="329"/>
                      <a:pt x="377" y="329"/>
                      <a:pt x="377" y="329"/>
                    </a:cubicBezTo>
                    <a:cubicBezTo>
                      <a:pt x="318" y="269"/>
                      <a:pt x="318" y="269"/>
                      <a:pt x="318" y="269"/>
                    </a:cubicBezTo>
                    <a:cubicBezTo>
                      <a:pt x="304" y="279"/>
                      <a:pt x="287" y="285"/>
                      <a:pt x="269" y="285"/>
                    </a:cubicBezTo>
                    <a:cubicBezTo>
                      <a:pt x="246" y="285"/>
                      <a:pt x="225" y="276"/>
                      <a:pt x="209" y="260"/>
                    </a:cubicBezTo>
                    <a:cubicBezTo>
                      <a:pt x="154" y="204"/>
                      <a:pt x="154" y="204"/>
                      <a:pt x="154" y="204"/>
                    </a:cubicBezTo>
                    <a:cubicBezTo>
                      <a:pt x="138" y="188"/>
                      <a:pt x="129" y="167"/>
                      <a:pt x="129" y="144"/>
                    </a:cubicBezTo>
                    <a:cubicBezTo>
                      <a:pt x="129" y="126"/>
                      <a:pt x="135" y="109"/>
                      <a:pt x="145" y="95"/>
                    </a:cubicBezTo>
                    <a:lnTo>
                      <a:pt x="87" y="35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00"/>
              </a:p>
            </p:txBody>
          </p:sp>
        </p:grp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37F7D9B0-F718-4167-8794-B2B9E2246074}"/>
                </a:ext>
              </a:extLst>
            </p:cNvPr>
            <p:cNvGrpSpPr/>
            <p:nvPr/>
          </p:nvGrpSpPr>
          <p:grpSpPr>
            <a:xfrm>
              <a:off x="3658622" y="8760914"/>
              <a:ext cx="178044" cy="587166"/>
              <a:chOff x="3572897" y="8760914"/>
              <a:chExt cx="178044" cy="587166"/>
            </a:xfrm>
          </p:grpSpPr>
          <p:sp>
            <p:nvSpPr>
              <p:cNvPr id="15" name="Freeform 213">
                <a:extLst>
                  <a:ext uri="{FF2B5EF4-FFF2-40B4-BE49-F238E27FC236}">
                    <a16:creationId xmlns:a16="http://schemas.microsoft.com/office/drawing/2014/main" id="{EDFD408D-7F12-4C3F-A185-0CAA2A0B9B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2897" y="8760914"/>
                <a:ext cx="178044" cy="121889"/>
              </a:xfrm>
              <a:custGeom>
                <a:avLst/>
                <a:gdLst>
                  <a:gd name="T0" fmla="*/ 1120 w 1141"/>
                  <a:gd name="T1" fmla="*/ 50 h 781"/>
                  <a:gd name="T2" fmla="*/ 1125 w 1141"/>
                  <a:gd name="T3" fmla="*/ 45 h 781"/>
                  <a:gd name="T4" fmla="*/ 1120 w 1141"/>
                  <a:gd name="T5" fmla="*/ 50 h 781"/>
                  <a:gd name="T6" fmla="*/ 1025 w 1141"/>
                  <a:gd name="T7" fmla="*/ 0 h 781"/>
                  <a:gd name="T8" fmla="*/ 116 w 1141"/>
                  <a:gd name="T9" fmla="*/ 0 h 781"/>
                  <a:gd name="T10" fmla="*/ 23 w 1141"/>
                  <a:gd name="T11" fmla="*/ 48 h 781"/>
                  <a:gd name="T12" fmla="*/ 19 w 1141"/>
                  <a:gd name="T13" fmla="*/ 45 h 781"/>
                  <a:gd name="T14" fmla="*/ 22 w 1141"/>
                  <a:gd name="T15" fmla="*/ 48 h 781"/>
                  <a:gd name="T16" fmla="*/ 0 w 1141"/>
                  <a:gd name="T17" fmla="*/ 116 h 781"/>
                  <a:gd name="T18" fmla="*/ 0 w 1141"/>
                  <a:gd name="T19" fmla="*/ 665 h 781"/>
                  <a:gd name="T20" fmla="*/ 116 w 1141"/>
                  <a:gd name="T21" fmla="*/ 781 h 781"/>
                  <a:gd name="T22" fmla="*/ 1025 w 1141"/>
                  <a:gd name="T23" fmla="*/ 781 h 781"/>
                  <a:gd name="T24" fmla="*/ 1141 w 1141"/>
                  <a:gd name="T25" fmla="*/ 665 h 781"/>
                  <a:gd name="T26" fmla="*/ 1141 w 1141"/>
                  <a:gd name="T27" fmla="*/ 116 h 781"/>
                  <a:gd name="T28" fmla="*/ 1120 w 1141"/>
                  <a:gd name="T29" fmla="*/ 50 h 781"/>
                  <a:gd name="T30" fmla="*/ 1069 w 1141"/>
                  <a:gd name="T31" fmla="*/ 116 h 781"/>
                  <a:gd name="T32" fmla="*/ 1069 w 1141"/>
                  <a:gd name="T33" fmla="*/ 665 h 781"/>
                  <a:gd name="T34" fmla="*/ 1035 w 1141"/>
                  <a:gd name="T35" fmla="*/ 708 h 781"/>
                  <a:gd name="T36" fmla="*/ 722 w 1141"/>
                  <a:gd name="T37" fmla="*/ 429 h 781"/>
                  <a:gd name="T38" fmla="*/ 1066 w 1141"/>
                  <a:gd name="T39" fmla="*/ 101 h 781"/>
                  <a:gd name="T40" fmla="*/ 1069 w 1141"/>
                  <a:gd name="T41" fmla="*/ 116 h 781"/>
                  <a:gd name="T42" fmla="*/ 631 w 1141"/>
                  <a:gd name="T43" fmla="*/ 409 h 781"/>
                  <a:gd name="T44" fmla="*/ 514 w 1141"/>
                  <a:gd name="T45" fmla="*/ 409 h 781"/>
                  <a:gd name="T46" fmla="*/ 164 w 1141"/>
                  <a:gd name="T47" fmla="*/ 71 h 781"/>
                  <a:gd name="T48" fmla="*/ 981 w 1141"/>
                  <a:gd name="T49" fmla="*/ 71 h 781"/>
                  <a:gd name="T50" fmla="*/ 631 w 1141"/>
                  <a:gd name="T51" fmla="*/ 409 h 781"/>
                  <a:gd name="T52" fmla="*/ 469 w 1141"/>
                  <a:gd name="T53" fmla="*/ 472 h 781"/>
                  <a:gd name="T54" fmla="*/ 572 w 1141"/>
                  <a:gd name="T55" fmla="*/ 507 h 781"/>
                  <a:gd name="T56" fmla="*/ 669 w 1141"/>
                  <a:gd name="T57" fmla="*/ 476 h 781"/>
                  <a:gd name="T58" fmla="*/ 930 w 1141"/>
                  <a:gd name="T59" fmla="*/ 710 h 781"/>
                  <a:gd name="T60" fmla="*/ 203 w 1141"/>
                  <a:gd name="T61" fmla="*/ 710 h 781"/>
                  <a:gd name="T62" fmla="*/ 469 w 1141"/>
                  <a:gd name="T63" fmla="*/ 472 h 781"/>
                  <a:gd name="T64" fmla="*/ 417 w 1141"/>
                  <a:gd name="T65" fmla="*/ 424 h 781"/>
                  <a:gd name="T66" fmla="*/ 100 w 1141"/>
                  <a:gd name="T67" fmla="*/ 707 h 781"/>
                  <a:gd name="T68" fmla="*/ 71 w 1141"/>
                  <a:gd name="T69" fmla="*/ 665 h 781"/>
                  <a:gd name="T70" fmla="*/ 71 w 1141"/>
                  <a:gd name="T71" fmla="*/ 116 h 781"/>
                  <a:gd name="T72" fmla="*/ 75 w 1141"/>
                  <a:gd name="T73" fmla="*/ 98 h 781"/>
                  <a:gd name="T74" fmla="*/ 417 w 1141"/>
                  <a:gd name="T75" fmla="*/ 42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1" h="781">
                    <a:moveTo>
                      <a:pt x="1120" y="50"/>
                    </a:moveTo>
                    <a:cubicBezTo>
                      <a:pt x="1125" y="45"/>
                      <a:pt x="1125" y="45"/>
                      <a:pt x="1125" y="45"/>
                    </a:cubicBezTo>
                    <a:cubicBezTo>
                      <a:pt x="1123" y="47"/>
                      <a:pt x="1122" y="48"/>
                      <a:pt x="1120" y="50"/>
                    </a:cubicBezTo>
                    <a:cubicBezTo>
                      <a:pt x="1099" y="20"/>
                      <a:pt x="1064" y="0"/>
                      <a:pt x="1025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78" y="0"/>
                      <a:pt x="44" y="19"/>
                      <a:pt x="23" y="48"/>
                    </a:cubicBezTo>
                    <a:cubicBezTo>
                      <a:pt x="22" y="47"/>
                      <a:pt x="20" y="46"/>
                      <a:pt x="19" y="45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8" y="67"/>
                      <a:pt x="0" y="91"/>
                      <a:pt x="0" y="116"/>
                    </a:cubicBezTo>
                    <a:cubicBezTo>
                      <a:pt x="0" y="665"/>
                      <a:pt x="0" y="665"/>
                      <a:pt x="0" y="665"/>
                    </a:cubicBezTo>
                    <a:cubicBezTo>
                      <a:pt x="0" y="729"/>
                      <a:pt x="52" y="781"/>
                      <a:pt x="116" y="781"/>
                    </a:cubicBezTo>
                    <a:cubicBezTo>
                      <a:pt x="1025" y="781"/>
                      <a:pt x="1025" y="781"/>
                      <a:pt x="1025" y="781"/>
                    </a:cubicBezTo>
                    <a:cubicBezTo>
                      <a:pt x="1089" y="781"/>
                      <a:pt x="1141" y="729"/>
                      <a:pt x="1141" y="665"/>
                    </a:cubicBezTo>
                    <a:cubicBezTo>
                      <a:pt x="1141" y="116"/>
                      <a:pt x="1141" y="116"/>
                      <a:pt x="1141" y="116"/>
                    </a:cubicBezTo>
                    <a:cubicBezTo>
                      <a:pt x="1141" y="92"/>
                      <a:pt x="1133" y="69"/>
                      <a:pt x="1120" y="50"/>
                    </a:cubicBezTo>
                    <a:close/>
                    <a:moveTo>
                      <a:pt x="1069" y="116"/>
                    </a:moveTo>
                    <a:cubicBezTo>
                      <a:pt x="1069" y="665"/>
                      <a:pt x="1069" y="665"/>
                      <a:pt x="1069" y="665"/>
                    </a:cubicBezTo>
                    <a:cubicBezTo>
                      <a:pt x="1069" y="686"/>
                      <a:pt x="1054" y="703"/>
                      <a:pt x="1035" y="708"/>
                    </a:cubicBezTo>
                    <a:cubicBezTo>
                      <a:pt x="722" y="429"/>
                      <a:pt x="722" y="429"/>
                      <a:pt x="722" y="429"/>
                    </a:cubicBezTo>
                    <a:cubicBezTo>
                      <a:pt x="1066" y="101"/>
                      <a:pt x="1066" y="101"/>
                      <a:pt x="1066" y="101"/>
                    </a:cubicBezTo>
                    <a:cubicBezTo>
                      <a:pt x="1068" y="106"/>
                      <a:pt x="1069" y="111"/>
                      <a:pt x="1069" y="116"/>
                    </a:cubicBezTo>
                    <a:close/>
                    <a:moveTo>
                      <a:pt x="631" y="409"/>
                    </a:moveTo>
                    <a:cubicBezTo>
                      <a:pt x="599" y="437"/>
                      <a:pt x="546" y="437"/>
                      <a:pt x="514" y="409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981" y="71"/>
                      <a:pt x="981" y="71"/>
                      <a:pt x="981" y="71"/>
                    </a:cubicBezTo>
                    <a:lnTo>
                      <a:pt x="631" y="409"/>
                    </a:lnTo>
                    <a:close/>
                    <a:moveTo>
                      <a:pt x="469" y="472"/>
                    </a:moveTo>
                    <a:cubicBezTo>
                      <a:pt x="498" y="495"/>
                      <a:pt x="534" y="507"/>
                      <a:pt x="572" y="507"/>
                    </a:cubicBezTo>
                    <a:cubicBezTo>
                      <a:pt x="608" y="507"/>
                      <a:pt x="641" y="496"/>
                      <a:pt x="669" y="476"/>
                    </a:cubicBezTo>
                    <a:cubicBezTo>
                      <a:pt x="930" y="710"/>
                      <a:pt x="930" y="710"/>
                      <a:pt x="930" y="710"/>
                    </a:cubicBezTo>
                    <a:cubicBezTo>
                      <a:pt x="203" y="710"/>
                      <a:pt x="203" y="710"/>
                      <a:pt x="203" y="710"/>
                    </a:cubicBezTo>
                    <a:lnTo>
                      <a:pt x="469" y="472"/>
                    </a:lnTo>
                    <a:close/>
                    <a:moveTo>
                      <a:pt x="417" y="424"/>
                    </a:moveTo>
                    <a:cubicBezTo>
                      <a:pt x="100" y="707"/>
                      <a:pt x="100" y="707"/>
                      <a:pt x="100" y="707"/>
                    </a:cubicBezTo>
                    <a:cubicBezTo>
                      <a:pt x="83" y="700"/>
                      <a:pt x="71" y="684"/>
                      <a:pt x="71" y="66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0"/>
                      <a:pt x="73" y="104"/>
                      <a:pt x="75" y="98"/>
                    </a:cubicBezTo>
                    <a:lnTo>
                      <a:pt x="417" y="42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dirty="0"/>
              </a:p>
            </p:txBody>
          </p:sp>
          <p:sp>
            <p:nvSpPr>
              <p:cNvPr id="21" name="Freeform 213">
                <a:extLst>
                  <a:ext uri="{FF2B5EF4-FFF2-40B4-BE49-F238E27FC236}">
                    <a16:creationId xmlns:a16="http://schemas.microsoft.com/office/drawing/2014/main" id="{128DDEB1-0F8C-4988-8663-7273E273780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2897" y="8991117"/>
                <a:ext cx="178044" cy="121889"/>
              </a:xfrm>
              <a:custGeom>
                <a:avLst/>
                <a:gdLst>
                  <a:gd name="T0" fmla="*/ 1120 w 1141"/>
                  <a:gd name="T1" fmla="*/ 50 h 781"/>
                  <a:gd name="T2" fmla="*/ 1125 w 1141"/>
                  <a:gd name="T3" fmla="*/ 45 h 781"/>
                  <a:gd name="T4" fmla="*/ 1120 w 1141"/>
                  <a:gd name="T5" fmla="*/ 50 h 781"/>
                  <a:gd name="T6" fmla="*/ 1025 w 1141"/>
                  <a:gd name="T7" fmla="*/ 0 h 781"/>
                  <a:gd name="T8" fmla="*/ 116 w 1141"/>
                  <a:gd name="T9" fmla="*/ 0 h 781"/>
                  <a:gd name="T10" fmla="*/ 23 w 1141"/>
                  <a:gd name="T11" fmla="*/ 48 h 781"/>
                  <a:gd name="T12" fmla="*/ 19 w 1141"/>
                  <a:gd name="T13" fmla="*/ 45 h 781"/>
                  <a:gd name="T14" fmla="*/ 22 w 1141"/>
                  <a:gd name="T15" fmla="*/ 48 h 781"/>
                  <a:gd name="T16" fmla="*/ 0 w 1141"/>
                  <a:gd name="T17" fmla="*/ 116 h 781"/>
                  <a:gd name="T18" fmla="*/ 0 w 1141"/>
                  <a:gd name="T19" fmla="*/ 665 h 781"/>
                  <a:gd name="T20" fmla="*/ 116 w 1141"/>
                  <a:gd name="T21" fmla="*/ 781 h 781"/>
                  <a:gd name="T22" fmla="*/ 1025 w 1141"/>
                  <a:gd name="T23" fmla="*/ 781 h 781"/>
                  <a:gd name="T24" fmla="*/ 1141 w 1141"/>
                  <a:gd name="T25" fmla="*/ 665 h 781"/>
                  <a:gd name="T26" fmla="*/ 1141 w 1141"/>
                  <a:gd name="T27" fmla="*/ 116 h 781"/>
                  <a:gd name="T28" fmla="*/ 1120 w 1141"/>
                  <a:gd name="T29" fmla="*/ 50 h 781"/>
                  <a:gd name="T30" fmla="*/ 1069 w 1141"/>
                  <a:gd name="T31" fmla="*/ 116 h 781"/>
                  <a:gd name="T32" fmla="*/ 1069 w 1141"/>
                  <a:gd name="T33" fmla="*/ 665 h 781"/>
                  <a:gd name="T34" fmla="*/ 1035 w 1141"/>
                  <a:gd name="T35" fmla="*/ 708 h 781"/>
                  <a:gd name="T36" fmla="*/ 722 w 1141"/>
                  <a:gd name="T37" fmla="*/ 429 h 781"/>
                  <a:gd name="T38" fmla="*/ 1066 w 1141"/>
                  <a:gd name="T39" fmla="*/ 101 h 781"/>
                  <a:gd name="T40" fmla="*/ 1069 w 1141"/>
                  <a:gd name="T41" fmla="*/ 116 h 781"/>
                  <a:gd name="T42" fmla="*/ 631 w 1141"/>
                  <a:gd name="T43" fmla="*/ 409 h 781"/>
                  <a:gd name="T44" fmla="*/ 514 w 1141"/>
                  <a:gd name="T45" fmla="*/ 409 h 781"/>
                  <a:gd name="T46" fmla="*/ 164 w 1141"/>
                  <a:gd name="T47" fmla="*/ 71 h 781"/>
                  <a:gd name="T48" fmla="*/ 981 w 1141"/>
                  <a:gd name="T49" fmla="*/ 71 h 781"/>
                  <a:gd name="T50" fmla="*/ 631 w 1141"/>
                  <a:gd name="T51" fmla="*/ 409 h 781"/>
                  <a:gd name="T52" fmla="*/ 469 w 1141"/>
                  <a:gd name="T53" fmla="*/ 472 h 781"/>
                  <a:gd name="T54" fmla="*/ 572 w 1141"/>
                  <a:gd name="T55" fmla="*/ 507 h 781"/>
                  <a:gd name="T56" fmla="*/ 669 w 1141"/>
                  <a:gd name="T57" fmla="*/ 476 h 781"/>
                  <a:gd name="T58" fmla="*/ 930 w 1141"/>
                  <a:gd name="T59" fmla="*/ 710 h 781"/>
                  <a:gd name="T60" fmla="*/ 203 w 1141"/>
                  <a:gd name="T61" fmla="*/ 710 h 781"/>
                  <a:gd name="T62" fmla="*/ 469 w 1141"/>
                  <a:gd name="T63" fmla="*/ 472 h 781"/>
                  <a:gd name="T64" fmla="*/ 417 w 1141"/>
                  <a:gd name="T65" fmla="*/ 424 h 781"/>
                  <a:gd name="T66" fmla="*/ 100 w 1141"/>
                  <a:gd name="T67" fmla="*/ 707 h 781"/>
                  <a:gd name="T68" fmla="*/ 71 w 1141"/>
                  <a:gd name="T69" fmla="*/ 665 h 781"/>
                  <a:gd name="T70" fmla="*/ 71 w 1141"/>
                  <a:gd name="T71" fmla="*/ 116 h 781"/>
                  <a:gd name="T72" fmla="*/ 75 w 1141"/>
                  <a:gd name="T73" fmla="*/ 98 h 781"/>
                  <a:gd name="T74" fmla="*/ 417 w 1141"/>
                  <a:gd name="T75" fmla="*/ 42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1" h="781">
                    <a:moveTo>
                      <a:pt x="1120" y="50"/>
                    </a:moveTo>
                    <a:cubicBezTo>
                      <a:pt x="1125" y="45"/>
                      <a:pt x="1125" y="45"/>
                      <a:pt x="1125" y="45"/>
                    </a:cubicBezTo>
                    <a:cubicBezTo>
                      <a:pt x="1123" y="47"/>
                      <a:pt x="1122" y="48"/>
                      <a:pt x="1120" y="50"/>
                    </a:cubicBezTo>
                    <a:cubicBezTo>
                      <a:pt x="1099" y="20"/>
                      <a:pt x="1064" y="0"/>
                      <a:pt x="1025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78" y="0"/>
                      <a:pt x="44" y="19"/>
                      <a:pt x="23" y="48"/>
                    </a:cubicBezTo>
                    <a:cubicBezTo>
                      <a:pt x="22" y="47"/>
                      <a:pt x="20" y="46"/>
                      <a:pt x="19" y="45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8" y="67"/>
                      <a:pt x="0" y="91"/>
                      <a:pt x="0" y="116"/>
                    </a:cubicBezTo>
                    <a:cubicBezTo>
                      <a:pt x="0" y="665"/>
                      <a:pt x="0" y="665"/>
                      <a:pt x="0" y="665"/>
                    </a:cubicBezTo>
                    <a:cubicBezTo>
                      <a:pt x="0" y="729"/>
                      <a:pt x="52" y="781"/>
                      <a:pt x="116" y="781"/>
                    </a:cubicBezTo>
                    <a:cubicBezTo>
                      <a:pt x="1025" y="781"/>
                      <a:pt x="1025" y="781"/>
                      <a:pt x="1025" y="781"/>
                    </a:cubicBezTo>
                    <a:cubicBezTo>
                      <a:pt x="1089" y="781"/>
                      <a:pt x="1141" y="729"/>
                      <a:pt x="1141" y="665"/>
                    </a:cubicBezTo>
                    <a:cubicBezTo>
                      <a:pt x="1141" y="116"/>
                      <a:pt x="1141" y="116"/>
                      <a:pt x="1141" y="116"/>
                    </a:cubicBezTo>
                    <a:cubicBezTo>
                      <a:pt x="1141" y="92"/>
                      <a:pt x="1133" y="69"/>
                      <a:pt x="1120" y="50"/>
                    </a:cubicBezTo>
                    <a:close/>
                    <a:moveTo>
                      <a:pt x="1069" y="116"/>
                    </a:moveTo>
                    <a:cubicBezTo>
                      <a:pt x="1069" y="665"/>
                      <a:pt x="1069" y="665"/>
                      <a:pt x="1069" y="665"/>
                    </a:cubicBezTo>
                    <a:cubicBezTo>
                      <a:pt x="1069" y="686"/>
                      <a:pt x="1054" y="703"/>
                      <a:pt x="1035" y="708"/>
                    </a:cubicBezTo>
                    <a:cubicBezTo>
                      <a:pt x="722" y="429"/>
                      <a:pt x="722" y="429"/>
                      <a:pt x="722" y="429"/>
                    </a:cubicBezTo>
                    <a:cubicBezTo>
                      <a:pt x="1066" y="101"/>
                      <a:pt x="1066" y="101"/>
                      <a:pt x="1066" y="101"/>
                    </a:cubicBezTo>
                    <a:cubicBezTo>
                      <a:pt x="1068" y="106"/>
                      <a:pt x="1069" y="111"/>
                      <a:pt x="1069" y="116"/>
                    </a:cubicBezTo>
                    <a:close/>
                    <a:moveTo>
                      <a:pt x="631" y="409"/>
                    </a:moveTo>
                    <a:cubicBezTo>
                      <a:pt x="599" y="437"/>
                      <a:pt x="546" y="437"/>
                      <a:pt x="514" y="409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981" y="71"/>
                      <a:pt x="981" y="71"/>
                      <a:pt x="981" y="71"/>
                    </a:cubicBezTo>
                    <a:lnTo>
                      <a:pt x="631" y="409"/>
                    </a:lnTo>
                    <a:close/>
                    <a:moveTo>
                      <a:pt x="469" y="472"/>
                    </a:moveTo>
                    <a:cubicBezTo>
                      <a:pt x="498" y="495"/>
                      <a:pt x="534" y="507"/>
                      <a:pt x="572" y="507"/>
                    </a:cubicBezTo>
                    <a:cubicBezTo>
                      <a:pt x="608" y="507"/>
                      <a:pt x="641" y="496"/>
                      <a:pt x="669" y="476"/>
                    </a:cubicBezTo>
                    <a:cubicBezTo>
                      <a:pt x="930" y="710"/>
                      <a:pt x="930" y="710"/>
                      <a:pt x="930" y="710"/>
                    </a:cubicBezTo>
                    <a:cubicBezTo>
                      <a:pt x="203" y="710"/>
                      <a:pt x="203" y="710"/>
                      <a:pt x="203" y="710"/>
                    </a:cubicBezTo>
                    <a:lnTo>
                      <a:pt x="469" y="472"/>
                    </a:lnTo>
                    <a:close/>
                    <a:moveTo>
                      <a:pt x="417" y="424"/>
                    </a:moveTo>
                    <a:cubicBezTo>
                      <a:pt x="100" y="707"/>
                      <a:pt x="100" y="707"/>
                      <a:pt x="100" y="707"/>
                    </a:cubicBezTo>
                    <a:cubicBezTo>
                      <a:pt x="83" y="700"/>
                      <a:pt x="71" y="684"/>
                      <a:pt x="71" y="66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0"/>
                      <a:pt x="73" y="104"/>
                      <a:pt x="75" y="98"/>
                    </a:cubicBezTo>
                    <a:lnTo>
                      <a:pt x="417" y="42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dirty="0"/>
              </a:p>
            </p:txBody>
          </p:sp>
          <p:sp>
            <p:nvSpPr>
              <p:cNvPr id="22" name="Freeform 213">
                <a:extLst>
                  <a:ext uri="{FF2B5EF4-FFF2-40B4-BE49-F238E27FC236}">
                    <a16:creationId xmlns:a16="http://schemas.microsoft.com/office/drawing/2014/main" id="{62817727-79EE-493C-8DB7-87840AF1EF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2897" y="9226191"/>
                <a:ext cx="178044" cy="121889"/>
              </a:xfrm>
              <a:custGeom>
                <a:avLst/>
                <a:gdLst>
                  <a:gd name="T0" fmla="*/ 1120 w 1141"/>
                  <a:gd name="T1" fmla="*/ 50 h 781"/>
                  <a:gd name="T2" fmla="*/ 1125 w 1141"/>
                  <a:gd name="T3" fmla="*/ 45 h 781"/>
                  <a:gd name="T4" fmla="*/ 1120 w 1141"/>
                  <a:gd name="T5" fmla="*/ 50 h 781"/>
                  <a:gd name="T6" fmla="*/ 1025 w 1141"/>
                  <a:gd name="T7" fmla="*/ 0 h 781"/>
                  <a:gd name="T8" fmla="*/ 116 w 1141"/>
                  <a:gd name="T9" fmla="*/ 0 h 781"/>
                  <a:gd name="T10" fmla="*/ 23 w 1141"/>
                  <a:gd name="T11" fmla="*/ 48 h 781"/>
                  <a:gd name="T12" fmla="*/ 19 w 1141"/>
                  <a:gd name="T13" fmla="*/ 45 h 781"/>
                  <a:gd name="T14" fmla="*/ 22 w 1141"/>
                  <a:gd name="T15" fmla="*/ 48 h 781"/>
                  <a:gd name="T16" fmla="*/ 0 w 1141"/>
                  <a:gd name="T17" fmla="*/ 116 h 781"/>
                  <a:gd name="T18" fmla="*/ 0 w 1141"/>
                  <a:gd name="T19" fmla="*/ 665 h 781"/>
                  <a:gd name="T20" fmla="*/ 116 w 1141"/>
                  <a:gd name="T21" fmla="*/ 781 h 781"/>
                  <a:gd name="T22" fmla="*/ 1025 w 1141"/>
                  <a:gd name="T23" fmla="*/ 781 h 781"/>
                  <a:gd name="T24" fmla="*/ 1141 w 1141"/>
                  <a:gd name="T25" fmla="*/ 665 h 781"/>
                  <a:gd name="T26" fmla="*/ 1141 w 1141"/>
                  <a:gd name="T27" fmla="*/ 116 h 781"/>
                  <a:gd name="T28" fmla="*/ 1120 w 1141"/>
                  <a:gd name="T29" fmla="*/ 50 h 781"/>
                  <a:gd name="T30" fmla="*/ 1069 w 1141"/>
                  <a:gd name="T31" fmla="*/ 116 h 781"/>
                  <a:gd name="T32" fmla="*/ 1069 w 1141"/>
                  <a:gd name="T33" fmla="*/ 665 h 781"/>
                  <a:gd name="T34" fmla="*/ 1035 w 1141"/>
                  <a:gd name="T35" fmla="*/ 708 h 781"/>
                  <a:gd name="T36" fmla="*/ 722 w 1141"/>
                  <a:gd name="T37" fmla="*/ 429 h 781"/>
                  <a:gd name="T38" fmla="*/ 1066 w 1141"/>
                  <a:gd name="T39" fmla="*/ 101 h 781"/>
                  <a:gd name="T40" fmla="*/ 1069 w 1141"/>
                  <a:gd name="T41" fmla="*/ 116 h 781"/>
                  <a:gd name="T42" fmla="*/ 631 w 1141"/>
                  <a:gd name="T43" fmla="*/ 409 h 781"/>
                  <a:gd name="T44" fmla="*/ 514 w 1141"/>
                  <a:gd name="T45" fmla="*/ 409 h 781"/>
                  <a:gd name="T46" fmla="*/ 164 w 1141"/>
                  <a:gd name="T47" fmla="*/ 71 h 781"/>
                  <a:gd name="T48" fmla="*/ 981 w 1141"/>
                  <a:gd name="T49" fmla="*/ 71 h 781"/>
                  <a:gd name="T50" fmla="*/ 631 w 1141"/>
                  <a:gd name="T51" fmla="*/ 409 h 781"/>
                  <a:gd name="T52" fmla="*/ 469 w 1141"/>
                  <a:gd name="T53" fmla="*/ 472 h 781"/>
                  <a:gd name="T54" fmla="*/ 572 w 1141"/>
                  <a:gd name="T55" fmla="*/ 507 h 781"/>
                  <a:gd name="T56" fmla="*/ 669 w 1141"/>
                  <a:gd name="T57" fmla="*/ 476 h 781"/>
                  <a:gd name="T58" fmla="*/ 930 w 1141"/>
                  <a:gd name="T59" fmla="*/ 710 h 781"/>
                  <a:gd name="T60" fmla="*/ 203 w 1141"/>
                  <a:gd name="T61" fmla="*/ 710 h 781"/>
                  <a:gd name="T62" fmla="*/ 469 w 1141"/>
                  <a:gd name="T63" fmla="*/ 472 h 781"/>
                  <a:gd name="T64" fmla="*/ 417 w 1141"/>
                  <a:gd name="T65" fmla="*/ 424 h 781"/>
                  <a:gd name="T66" fmla="*/ 100 w 1141"/>
                  <a:gd name="T67" fmla="*/ 707 h 781"/>
                  <a:gd name="T68" fmla="*/ 71 w 1141"/>
                  <a:gd name="T69" fmla="*/ 665 h 781"/>
                  <a:gd name="T70" fmla="*/ 71 w 1141"/>
                  <a:gd name="T71" fmla="*/ 116 h 781"/>
                  <a:gd name="T72" fmla="*/ 75 w 1141"/>
                  <a:gd name="T73" fmla="*/ 98 h 781"/>
                  <a:gd name="T74" fmla="*/ 417 w 1141"/>
                  <a:gd name="T75" fmla="*/ 42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1" h="781">
                    <a:moveTo>
                      <a:pt x="1120" y="50"/>
                    </a:moveTo>
                    <a:cubicBezTo>
                      <a:pt x="1125" y="45"/>
                      <a:pt x="1125" y="45"/>
                      <a:pt x="1125" y="45"/>
                    </a:cubicBezTo>
                    <a:cubicBezTo>
                      <a:pt x="1123" y="47"/>
                      <a:pt x="1122" y="48"/>
                      <a:pt x="1120" y="50"/>
                    </a:cubicBezTo>
                    <a:cubicBezTo>
                      <a:pt x="1099" y="20"/>
                      <a:pt x="1064" y="0"/>
                      <a:pt x="1025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78" y="0"/>
                      <a:pt x="44" y="19"/>
                      <a:pt x="23" y="48"/>
                    </a:cubicBezTo>
                    <a:cubicBezTo>
                      <a:pt x="22" y="47"/>
                      <a:pt x="20" y="46"/>
                      <a:pt x="19" y="45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8" y="67"/>
                      <a:pt x="0" y="91"/>
                      <a:pt x="0" y="116"/>
                    </a:cubicBezTo>
                    <a:cubicBezTo>
                      <a:pt x="0" y="665"/>
                      <a:pt x="0" y="665"/>
                      <a:pt x="0" y="665"/>
                    </a:cubicBezTo>
                    <a:cubicBezTo>
                      <a:pt x="0" y="729"/>
                      <a:pt x="52" y="781"/>
                      <a:pt x="116" y="781"/>
                    </a:cubicBezTo>
                    <a:cubicBezTo>
                      <a:pt x="1025" y="781"/>
                      <a:pt x="1025" y="781"/>
                      <a:pt x="1025" y="781"/>
                    </a:cubicBezTo>
                    <a:cubicBezTo>
                      <a:pt x="1089" y="781"/>
                      <a:pt x="1141" y="729"/>
                      <a:pt x="1141" y="665"/>
                    </a:cubicBezTo>
                    <a:cubicBezTo>
                      <a:pt x="1141" y="116"/>
                      <a:pt x="1141" y="116"/>
                      <a:pt x="1141" y="116"/>
                    </a:cubicBezTo>
                    <a:cubicBezTo>
                      <a:pt x="1141" y="92"/>
                      <a:pt x="1133" y="69"/>
                      <a:pt x="1120" y="50"/>
                    </a:cubicBezTo>
                    <a:close/>
                    <a:moveTo>
                      <a:pt x="1069" y="116"/>
                    </a:moveTo>
                    <a:cubicBezTo>
                      <a:pt x="1069" y="665"/>
                      <a:pt x="1069" y="665"/>
                      <a:pt x="1069" y="665"/>
                    </a:cubicBezTo>
                    <a:cubicBezTo>
                      <a:pt x="1069" y="686"/>
                      <a:pt x="1054" y="703"/>
                      <a:pt x="1035" y="708"/>
                    </a:cubicBezTo>
                    <a:cubicBezTo>
                      <a:pt x="722" y="429"/>
                      <a:pt x="722" y="429"/>
                      <a:pt x="722" y="429"/>
                    </a:cubicBezTo>
                    <a:cubicBezTo>
                      <a:pt x="1066" y="101"/>
                      <a:pt x="1066" y="101"/>
                      <a:pt x="1066" y="101"/>
                    </a:cubicBezTo>
                    <a:cubicBezTo>
                      <a:pt x="1068" y="106"/>
                      <a:pt x="1069" y="111"/>
                      <a:pt x="1069" y="116"/>
                    </a:cubicBezTo>
                    <a:close/>
                    <a:moveTo>
                      <a:pt x="631" y="409"/>
                    </a:moveTo>
                    <a:cubicBezTo>
                      <a:pt x="599" y="437"/>
                      <a:pt x="546" y="437"/>
                      <a:pt x="514" y="409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981" y="71"/>
                      <a:pt x="981" y="71"/>
                      <a:pt x="981" y="71"/>
                    </a:cubicBezTo>
                    <a:lnTo>
                      <a:pt x="631" y="409"/>
                    </a:lnTo>
                    <a:close/>
                    <a:moveTo>
                      <a:pt x="469" y="472"/>
                    </a:moveTo>
                    <a:cubicBezTo>
                      <a:pt x="498" y="495"/>
                      <a:pt x="534" y="507"/>
                      <a:pt x="572" y="507"/>
                    </a:cubicBezTo>
                    <a:cubicBezTo>
                      <a:pt x="608" y="507"/>
                      <a:pt x="641" y="496"/>
                      <a:pt x="669" y="476"/>
                    </a:cubicBezTo>
                    <a:cubicBezTo>
                      <a:pt x="930" y="710"/>
                      <a:pt x="930" y="710"/>
                      <a:pt x="930" y="710"/>
                    </a:cubicBezTo>
                    <a:cubicBezTo>
                      <a:pt x="203" y="710"/>
                      <a:pt x="203" y="710"/>
                      <a:pt x="203" y="710"/>
                    </a:cubicBezTo>
                    <a:lnTo>
                      <a:pt x="469" y="472"/>
                    </a:lnTo>
                    <a:close/>
                    <a:moveTo>
                      <a:pt x="417" y="424"/>
                    </a:moveTo>
                    <a:cubicBezTo>
                      <a:pt x="100" y="707"/>
                      <a:pt x="100" y="707"/>
                      <a:pt x="100" y="707"/>
                    </a:cubicBezTo>
                    <a:cubicBezTo>
                      <a:pt x="83" y="700"/>
                      <a:pt x="71" y="684"/>
                      <a:pt x="71" y="66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0"/>
                      <a:pt x="73" y="104"/>
                      <a:pt x="75" y="98"/>
                    </a:cubicBezTo>
                    <a:lnTo>
                      <a:pt x="417" y="424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 dirty="0"/>
              </a:p>
            </p:txBody>
          </p:sp>
        </p:grpSp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1D81CB0D-CA85-916F-F982-BA3B1FDAD848}"/>
              </a:ext>
            </a:extLst>
          </p:cNvPr>
          <p:cNvSpPr/>
          <p:nvPr/>
        </p:nvSpPr>
        <p:spPr>
          <a:xfrm>
            <a:off x="692695" y="979170"/>
            <a:ext cx="5616029" cy="565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300" b="1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정비 상황 수시 확인이 가능했던 고객 비율은 </a:t>
            </a:r>
            <a:r>
              <a:rPr lang="en-US" altLang="ko-KR" sz="1300" b="1" u="sng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cs typeface="Times New Roman" panose="02020603050405020304" pitchFamily="18" charset="0"/>
              </a:rPr>
              <a:t>69%</a:t>
            </a:r>
          </a:p>
          <a:p>
            <a:pPr>
              <a:lnSpc>
                <a:spcPct val="130000"/>
              </a:lnSpc>
            </a:pP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-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브랜드별로 토요타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(87.4%),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볼보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(86.3%),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렉서스</a:t>
            </a:r>
            <a:r>
              <a:rPr lang="en-US" altLang="ko-KR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(82%) </a:t>
            </a:r>
            <a:r>
              <a:rPr lang="ko-KR" altLang="en-US" sz="1200" kern="100" spc="-7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cs typeface="Times New Roman" panose="02020603050405020304" pitchFamily="18" charset="0"/>
              </a:rPr>
              <a:t>순임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1C1F1B30-0135-8AC7-C0D2-45A89F4FFA64}"/>
              </a:ext>
            </a:extLst>
          </p:cNvPr>
          <p:cNvSpPr/>
          <p:nvPr/>
        </p:nvSpPr>
        <p:spPr>
          <a:xfrm>
            <a:off x="485032" y="1017454"/>
            <a:ext cx="196142" cy="22357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dist="31750" dir="2700000" algn="tl" rotWithShape="0">
              <a:schemeClr val="tx1">
                <a:lumMod val="65000"/>
                <a:lumOff val="35000"/>
              </a:schemeClr>
            </a:outerShdw>
          </a:effectLst>
        </p:spPr>
        <p:txBody>
          <a:bodyPr rot="0" spcFirstLastPara="0" vertOverflow="overflow" horzOverflow="overflow" vert="horz" wrap="square" lIns="0" tIns="3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ctr"/>
            <a:r>
              <a:rPr lang="en-US" altLang="ko-KR" sz="1300" b="1" kern="0" spc="-30" dirty="0">
                <a:ln>
                  <a:solidFill>
                    <a:srgbClr val="4472C4">
                      <a:alpha val="0"/>
                    </a:srgbClr>
                  </a:solidFill>
                </a:ln>
                <a:latin typeface="+mn-ea"/>
              </a:rPr>
              <a:t>3</a:t>
            </a:r>
            <a:endParaRPr lang="ko-KR" altLang="en-US" sz="1300" b="1" kern="0" spc="-30" dirty="0">
              <a:ln>
                <a:solidFill>
                  <a:srgbClr val="4472C4">
                    <a:alpha val="0"/>
                  </a:srgbClr>
                </a:solidFill>
              </a:ln>
              <a:latin typeface="+mn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14C65E-67D5-61E5-284F-6E05BD566BB6}"/>
              </a:ext>
            </a:extLst>
          </p:cNvPr>
          <p:cNvSpPr txBox="1"/>
          <p:nvPr/>
        </p:nvSpPr>
        <p:spPr>
          <a:xfrm>
            <a:off x="571501" y="5930900"/>
            <a:ext cx="5727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Q: </a:t>
            </a:r>
            <a:r>
              <a:rPr lang="ko-KR" altLang="en-US" sz="1200" dirty="0"/>
              <a:t>정비</a:t>
            </a:r>
            <a:r>
              <a:rPr lang="en-US" altLang="ko-KR" sz="1200" dirty="0"/>
              <a:t>/</a:t>
            </a:r>
            <a:r>
              <a:rPr lang="ko-KR" altLang="en-US" sz="1200" dirty="0"/>
              <a:t>수리 과정과 상황을 수시로 확인할 수 있었다</a:t>
            </a:r>
            <a:r>
              <a:rPr lang="en-US" altLang="ko-KR" sz="1200" dirty="0"/>
              <a:t>. (</a:t>
            </a:r>
            <a:r>
              <a:rPr lang="ko-KR" altLang="en-US" sz="1200" dirty="0"/>
              <a:t>그렇다</a:t>
            </a:r>
            <a:r>
              <a:rPr lang="en-US" altLang="ko-KR" sz="1200" dirty="0"/>
              <a:t>/</a:t>
            </a:r>
            <a:r>
              <a:rPr lang="ko-KR" altLang="en-US" sz="1200" dirty="0"/>
              <a:t>아니다</a:t>
            </a:r>
            <a:r>
              <a:rPr lang="en-US" altLang="ko-KR" sz="1200" dirty="0"/>
              <a:t>)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54755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1030</TotalTime>
  <Words>781</Words>
  <Application>Microsoft Office PowerPoint</Application>
  <PresentationFormat>A4 용지(210x297mm)</PresentationFormat>
  <Paragraphs>269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나눔바른고딕</vt:lpstr>
      <vt:lpstr>맑은 고딕</vt:lpstr>
      <vt:lpstr>Arial</vt:lpstr>
      <vt:lpstr>Times New Roman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</dc:creator>
  <cp:lastModifiedBy>khr</cp:lastModifiedBy>
  <cp:revision>104</cp:revision>
  <dcterms:created xsi:type="dcterms:W3CDTF">2023-01-31T04:19:23Z</dcterms:created>
  <dcterms:modified xsi:type="dcterms:W3CDTF">2023-02-21T08:43:42Z</dcterms:modified>
</cp:coreProperties>
</file>