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0" r:id="rId2"/>
    <p:sldId id="261" r:id="rId3"/>
    <p:sldId id="265" r:id="rId4"/>
    <p:sldId id="267" r:id="rId5"/>
    <p:sldId id="268"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2" userDrawn="1">
          <p15:clr>
            <a:srgbClr val="A4A3A4"/>
          </p15:clr>
        </p15:guide>
        <p15:guide id="2" pos="354" userDrawn="1">
          <p15:clr>
            <a:srgbClr val="A4A3A4"/>
          </p15:clr>
        </p15:guide>
        <p15:guide id="3" pos="238" userDrawn="1">
          <p15:clr>
            <a:srgbClr val="A4A3A4"/>
          </p15:clr>
        </p15:guide>
        <p15:guide id="4" pos="4087" userDrawn="1">
          <p15:clr>
            <a:srgbClr val="A4A3A4"/>
          </p15:clr>
        </p15:guide>
        <p15:guide id="5" pos="3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E9A9A9"/>
    <a:srgbClr val="220000"/>
    <a:srgbClr val="F9E7E7"/>
    <a:srgbClr val="D7D7D7"/>
    <a:srgbClr val="E08888"/>
    <a:srgbClr val="F2CCCC"/>
    <a:srgbClr val="F6DADA"/>
    <a:srgbClr val="EAEAEA"/>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06" autoAdjust="0"/>
    <p:restoredTop sz="94660"/>
  </p:normalViewPr>
  <p:slideViewPr>
    <p:cSldViewPr snapToGrid="0">
      <p:cViewPr varScale="1">
        <p:scale>
          <a:sx n="81" d="100"/>
          <a:sy n="81" d="100"/>
        </p:scale>
        <p:origin x="3384" y="108"/>
      </p:cViewPr>
      <p:guideLst>
        <p:guide orient="horz" pos="5952"/>
        <p:guide pos="354"/>
        <p:guide pos="238"/>
        <p:guide pos="4087"/>
        <p:guide pos="3974"/>
      </p:guideLst>
    </p:cSldViewPr>
  </p:slideViewPr>
  <p:notesTextViewPr>
    <p:cViewPr>
      <p:scale>
        <a:sx n="1" d="1"/>
        <a:sy n="1" d="1"/>
      </p:scale>
      <p:origin x="0" y="0"/>
    </p:cViewPr>
  </p:notesTextViewPr>
  <p:sorterViewPr>
    <p:cViewPr varScale="1">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7" name="그림 6">
            <a:extLst>
              <a:ext uri="{FF2B5EF4-FFF2-40B4-BE49-F238E27FC236}">
                <a16:creationId xmlns:a16="http://schemas.microsoft.com/office/drawing/2014/main" id="{A322C3BB-CA1B-47FA-9813-265FE35DF766}"/>
              </a:ext>
            </a:extLst>
          </p:cNvPr>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0" y="250928"/>
            <a:ext cx="6426200" cy="1047542"/>
          </a:xfrm>
          <a:prstGeom prst="rect">
            <a:avLst/>
          </a:prstGeom>
          <a:noFill/>
        </p:spPr>
      </p:pic>
    </p:spTree>
    <p:extLst>
      <p:ext uri="{BB962C8B-B14F-4D97-AF65-F5344CB8AC3E}">
        <p14:creationId xmlns:p14="http://schemas.microsoft.com/office/powerpoint/2010/main" val="3138999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7" name="그림 6">
            <a:extLst>
              <a:ext uri="{FF2B5EF4-FFF2-40B4-BE49-F238E27FC236}">
                <a16:creationId xmlns:a16="http://schemas.microsoft.com/office/drawing/2014/main" id="{378E287D-F0D4-4F88-9659-C8B5211CD44A}"/>
              </a:ext>
            </a:extLst>
          </p:cNvPr>
          <p:cNvPicPr/>
          <p:nvPr userDrawn="1"/>
        </p:nvPicPr>
        <p:blipFill>
          <a:blip r:embed="rId2"/>
          <a:stretch>
            <a:fillRect/>
          </a:stretch>
        </p:blipFill>
        <p:spPr>
          <a:xfrm>
            <a:off x="370114" y="390628"/>
            <a:ext cx="6117772" cy="264795"/>
          </a:xfrm>
          <a:prstGeom prst="rect">
            <a:avLst/>
          </a:prstGeom>
        </p:spPr>
      </p:pic>
    </p:spTree>
    <p:extLst>
      <p:ext uri="{BB962C8B-B14F-4D97-AF65-F5344CB8AC3E}">
        <p14:creationId xmlns:p14="http://schemas.microsoft.com/office/powerpoint/2010/main" val="412020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ko-KR" altLang="en-US"/>
              <a:t>마스터 제목 스타일 편집</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322001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2499065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 편집</a:t>
            </a:r>
          </a:p>
        </p:txBody>
      </p:sp>
      <p:sp>
        <p:nvSpPr>
          <p:cNvPr id="4" name="Content Placeholder 3"/>
          <p:cNvSpPr>
            <a:spLocks noGrp="1"/>
          </p:cNvSpPr>
          <p:nvPr>
            <p:ph sz="half" idx="2"/>
          </p:nvPr>
        </p:nvSpPr>
        <p:spPr>
          <a:xfrm>
            <a:off x="472381" y="3618442"/>
            <a:ext cx="2901255" cy="5322183"/>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a:t>마스터 텍스트 스타일 편집</a:t>
            </a:r>
          </a:p>
        </p:txBody>
      </p:sp>
      <p:sp>
        <p:nvSpPr>
          <p:cNvPr id="6" name="Content Placeholder 5"/>
          <p:cNvSpPr>
            <a:spLocks noGrp="1"/>
          </p:cNvSpPr>
          <p:nvPr>
            <p:ph sz="quarter" idx="4"/>
          </p:nvPr>
        </p:nvSpPr>
        <p:spPr>
          <a:xfrm>
            <a:off x="3471863" y="3618442"/>
            <a:ext cx="2915543" cy="5322183"/>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42187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449672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857558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a:t>마스터 제목 스타일 편집</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264486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1326898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325721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7DFD2A1E-1BCB-47A8-B7ED-918471D75CED}" type="datetimeFigureOut">
              <a:rPr lang="ko-KR" altLang="en-US" smtClean="0"/>
              <a:t>2023-02-14</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55454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DFD2A1E-1BCB-47A8-B7ED-918471D75CED}" type="datetimeFigureOut">
              <a:rPr lang="ko-KR" altLang="en-US" smtClean="0"/>
              <a:t>2023-02-14</a:t>
            </a:fld>
            <a:endParaRPr lang="ko-KR"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C1FF91E-0615-42BE-B395-BAD866455600}" type="slidenum">
              <a:rPr lang="ko-KR" altLang="en-US" smtClean="0"/>
              <a:t>‹#›</a:t>
            </a:fld>
            <a:endParaRPr lang="ko-KR" altLang="en-US"/>
          </a:p>
        </p:txBody>
      </p:sp>
    </p:spTree>
    <p:extLst>
      <p:ext uri="{BB962C8B-B14F-4D97-AF65-F5344CB8AC3E}">
        <p14:creationId xmlns:p14="http://schemas.microsoft.com/office/powerpoint/2010/main" val="25600113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1"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1"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1"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1"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사각형: 둥근 모서리 89">
            <a:extLst>
              <a:ext uri="{FF2B5EF4-FFF2-40B4-BE49-F238E27FC236}">
                <a16:creationId xmlns:a16="http://schemas.microsoft.com/office/drawing/2014/main" id="{F126D949-FA51-4840-B864-5C268204C76F}"/>
              </a:ext>
            </a:extLst>
          </p:cNvPr>
          <p:cNvSpPr/>
          <p:nvPr/>
        </p:nvSpPr>
        <p:spPr>
          <a:xfrm>
            <a:off x="370115" y="619179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Visit/Car take-in</a:t>
            </a:r>
          </a:p>
        </p:txBody>
      </p:sp>
      <p:sp>
        <p:nvSpPr>
          <p:cNvPr id="96" name="사각형: 둥근 모서리 95">
            <a:extLst>
              <a:ext uri="{FF2B5EF4-FFF2-40B4-BE49-F238E27FC236}">
                <a16:creationId xmlns:a16="http://schemas.microsoft.com/office/drawing/2014/main" id="{5C2EA770-CC2D-4781-AA65-9ACDDCD0ACA7}"/>
              </a:ext>
            </a:extLst>
          </p:cNvPr>
          <p:cNvSpPr/>
          <p:nvPr/>
        </p:nvSpPr>
        <p:spPr>
          <a:xfrm>
            <a:off x="370115" y="7208555"/>
            <a:ext cx="1368960" cy="317050"/>
          </a:xfrm>
          <a:prstGeom prst="roundRect">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bg1"/>
                </a:solidFill>
                <a:latin typeface="+mn-ea"/>
                <a:cs typeface="Times New Roman" panose="02020603050405020304" pitchFamily="18" charset="0"/>
              </a:rPr>
              <a:t>Wait/Monitor</a:t>
            </a:r>
          </a:p>
        </p:txBody>
      </p:sp>
      <p:sp>
        <p:nvSpPr>
          <p:cNvPr id="97" name="사각형: 둥근 모서리 96">
            <a:extLst>
              <a:ext uri="{FF2B5EF4-FFF2-40B4-BE49-F238E27FC236}">
                <a16:creationId xmlns:a16="http://schemas.microsoft.com/office/drawing/2014/main" id="{CDDA9AAE-0142-4AA7-AFEF-D87439DF84DA}"/>
              </a:ext>
            </a:extLst>
          </p:cNvPr>
          <p:cNvSpPr/>
          <p:nvPr/>
        </p:nvSpPr>
        <p:spPr>
          <a:xfrm>
            <a:off x="370115" y="771693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Outcome Check</a:t>
            </a:r>
          </a:p>
        </p:txBody>
      </p:sp>
      <p:sp>
        <p:nvSpPr>
          <p:cNvPr id="112" name="사각형: 둥근 모서리 111">
            <a:extLst>
              <a:ext uri="{FF2B5EF4-FFF2-40B4-BE49-F238E27FC236}">
                <a16:creationId xmlns:a16="http://schemas.microsoft.com/office/drawing/2014/main" id="{82ED528C-0484-40EE-B6E2-6D38C6272069}"/>
              </a:ext>
            </a:extLst>
          </p:cNvPr>
          <p:cNvSpPr/>
          <p:nvPr/>
        </p:nvSpPr>
        <p:spPr>
          <a:xfrm>
            <a:off x="370115" y="822531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Payment</a:t>
            </a:r>
          </a:p>
        </p:txBody>
      </p:sp>
      <p:sp>
        <p:nvSpPr>
          <p:cNvPr id="113" name="사각형: 둥근 모서리 112">
            <a:extLst>
              <a:ext uri="{FF2B5EF4-FFF2-40B4-BE49-F238E27FC236}">
                <a16:creationId xmlns:a16="http://schemas.microsoft.com/office/drawing/2014/main" id="{1F5FDC68-C06D-4059-9452-266CC92C70D0}"/>
              </a:ext>
            </a:extLst>
          </p:cNvPr>
          <p:cNvSpPr/>
          <p:nvPr/>
        </p:nvSpPr>
        <p:spPr>
          <a:xfrm>
            <a:off x="370115" y="8733697"/>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Check-out</a:t>
            </a:r>
          </a:p>
        </p:txBody>
      </p:sp>
      <p:sp>
        <p:nvSpPr>
          <p:cNvPr id="114" name="사각형: 둥근 모서리 113">
            <a:extLst>
              <a:ext uri="{FF2B5EF4-FFF2-40B4-BE49-F238E27FC236}">
                <a16:creationId xmlns:a16="http://schemas.microsoft.com/office/drawing/2014/main" id="{95C900BA-2143-49EC-8A4D-4C6335ACB8DD}"/>
              </a:ext>
            </a:extLst>
          </p:cNvPr>
          <p:cNvSpPr/>
          <p:nvPr/>
        </p:nvSpPr>
        <p:spPr>
          <a:xfrm>
            <a:off x="370115" y="670017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Consultation</a:t>
            </a:r>
            <a:endParaRPr lang="ko-KR" altLang="en-US"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endParaRPr>
          </a:p>
        </p:txBody>
      </p:sp>
      <p:sp>
        <p:nvSpPr>
          <p:cNvPr id="115" name="직사각형 114">
            <a:extLst>
              <a:ext uri="{FF2B5EF4-FFF2-40B4-BE49-F238E27FC236}">
                <a16:creationId xmlns:a16="http://schemas.microsoft.com/office/drawing/2014/main" id="{EFA9D06C-8C11-4EBA-8629-BA6023AC5563}"/>
              </a:ext>
            </a:extLst>
          </p:cNvPr>
          <p:cNvSpPr/>
          <p:nvPr/>
        </p:nvSpPr>
        <p:spPr>
          <a:xfrm>
            <a:off x="1888257" y="5683414"/>
            <a:ext cx="1520358" cy="549263"/>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solidFill>
                <a:latin typeface="+mn-ea"/>
                <a:cs typeface="Times New Roman" panose="02020603050405020304" pitchFamily="18" charset="0"/>
              </a:rPr>
              <a:t>Booking accessibility</a:t>
            </a:r>
          </a:p>
        </p:txBody>
      </p:sp>
      <p:sp>
        <p:nvSpPr>
          <p:cNvPr id="116" name="직사각형 115">
            <a:extLst>
              <a:ext uri="{FF2B5EF4-FFF2-40B4-BE49-F238E27FC236}">
                <a16:creationId xmlns:a16="http://schemas.microsoft.com/office/drawing/2014/main" id="{DA901C56-5231-40FF-95AF-B64820566F78}"/>
              </a:ext>
            </a:extLst>
          </p:cNvPr>
          <p:cNvSpPr/>
          <p:nvPr/>
        </p:nvSpPr>
        <p:spPr>
          <a:xfrm>
            <a:off x="1888256" y="6294537"/>
            <a:ext cx="1669539" cy="549263"/>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Work handling capability</a:t>
            </a:r>
          </a:p>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Consultation fulfillment</a:t>
            </a:r>
          </a:p>
        </p:txBody>
      </p:sp>
      <p:sp>
        <p:nvSpPr>
          <p:cNvPr id="117" name="직사각형 116">
            <a:extLst>
              <a:ext uri="{FF2B5EF4-FFF2-40B4-BE49-F238E27FC236}">
                <a16:creationId xmlns:a16="http://schemas.microsoft.com/office/drawing/2014/main" id="{43FDF187-EB08-46E9-BCBF-7826C38829AF}"/>
              </a:ext>
            </a:extLst>
          </p:cNvPr>
          <p:cNvSpPr/>
          <p:nvPr/>
        </p:nvSpPr>
        <p:spPr>
          <a:xfrm>
            <a:off x="1888257" y="6905660"/>
            <a:ext cx="1669538" cy="736052"/>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speed</a:t>
            </a:r>
          </a:p>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Customer care</a:t>
            </a:r>
            <a:r>
              <a:rPr lang="ko-KR" altLang="en-US"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 </a:t>
            </a: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during</a:t>
            </a:r>
            <a:r>
              <a:rPr lang="ko-KR" altLang="en-US"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 </a:t>
            </a: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 wait</a:t>
            </a:r>
          </a:p>
        </p:txBody>
      </p:sp>
      <p:sp>
        <p:nvSpPr>
          <p:cNvPr id="118" name="직사각형 117">
            <a:extLst>
              <a:ext uri="{FF2B5EF4-FFF2-40B4-BE49-F238E27FC236}">
                <a16:creationId xmlns:a16="http://schemas.microsoft.com/office/drawing/2014/main" id="{EE7F39E5-F03D-4E11-9E00-88E02309D1A7}"/>
              </a:ext>
            </a:extLst>
          </p:cNvPr>
          <p:cNvSpPr/>
          <p:nvPr/>
        </p:nvSpPr>
        <p:spPr>
          <a:xfrm>
            <a:off x="1888257" y="7703572"/>
            <a:ext cx="1520358" cy="736052"/>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economy</a:t>
            </a:r>
          </a:p>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quality</a:t>
            </a:r>
          </a:p>
        </p:txBody>
      </p:sp>
      <p:sp>
        <p:nvSpPr>
          <p:cNvPr id="119" name="직사각형 118">
            <a:extLst>
              <a:ext uri="{FF2B5EF4-FFF2-40B4-BE49-F238E27FC236}">
                <a16:creationId xmlns:a16="http://schemas.microsoft.com/office/drawing/2014/main" id="{8E087EEC-B1E9-4B52-9ED5-14F956686129}"/>
              </a:ext>
            </a:extLst>
          </p:cNvPr>
          <p:cNvSpPr/>
          <p:nvPr/>
        </p:nvSpPr>
        <p:spPr>
          <a:xfrm>
            <a:off x="1888257" y="8501484"/>
            <a:ext cx="1520358" cy="549263"/>
          </a:xfrm>
          <a:prstGeom prst="rect">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88900">
              <a:buClr>
                <a:schemeClr val="bg1">
                  <a:lumMod val="50000"/>
                </a:schemeClr>
              </a:buClr>
              <a:buFont typeface="Arial" panose="020B0604020202020204" pitchFamily="34" charset="0"/>
              <a:buChar char="•"/>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Care after the repair/maintenance</a:t>
            </a:r>
          </a:p>
        </p:txBody>
      </p:sp>
      <p:sp>
        <p:nvSpPr>
          <p:cNvPr id="120" name="직사각형 119">
            <a:extLst>
              <a:ext uri="{FF2B5EF4-FFF2-40B4-BE49-F238E27FC236}">
                <a16:creationId xmlns:a16="http://schemas.microsoft.com/office/drawing/2014/main" id="{7AAE317D-B46A-4917-AADC-5C57A3B218EA}"/>
              </a:ext>
            </a:extLst>
          </p:cNvPr>
          <p:cNvSpPr/>
          <p:nvPr/>
        </p:nvSpPr>
        <p:spPr>
          <a:xfrm>
            <a:off x="3557797" y="5683414"/>
            <a:ext cx="2930086" cy="549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buClr>
              <a:buFont typeface="+mj-ea"/>
              <a:buAutoNum type="circleNumDbPlain"/>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Online booking rate</a:t>
            </a:r>
          </a:p>
          <a:p>
            <a:pPr marL="88900" indent="-228600">
              <a:buClr>
                <a:schemeClr val="tx1"/>
              </a:buClr>
              <a:buFont typeface="+mj-ea"/>
              <a:buAutoNum type="circleNumDbPlain"/>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No. of call attempts for reservation</a:t>
            </a:r>
          </a:p>
          <a:p>
            <a:pPr marL="88900" indent="-228600">
              <a:buClr>
                <a:schemeClr val="tx1"/>
              </a:buClr>
              <a:buFont typeface="+mj-ea"/>
              <a:buAutoNum type="circleNumDbPlain"/>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Success rate within the first call</a:t>
            </a:r>
          </a:p>
        </p:txBody>
      </p:sp>
      <p:sp>
        <p:nvSpPr>
          <p:cNvPr id="121" name="직사각형 120">
            <a:extLst>
              <a:ext uri="{FF2B5EF4-FFF2-40B4-BE49-F238E27FC236}">
                <a16:creationId xmlns:a16="http://schemas.microsoft.com/office/drawing/2014/main" id="{1F9CDA04-981F-4F2C-9F6A-3D927C878E19}"/>
              </a:ext>
            </a:extLst>
          </p:cNvPr>
          <p:cNvSpPr/>
          <p:nvPr/>
        </p:nvSpPr>
        <p:spPr>
          <a:xfrm>
            <a:off x="3557797" y="6294537"/>
            <a:ext cx="2930086" cy="549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4"/>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Waiting time from booking to service</a:t>
            </a:r>
          </a:p>
          <a:p>
            <a:pPr marL="88900" indent="-228600">
              <a:buClr>
                <a:schemeClr val="tx1">
                  <a:lumMod val="75000"/>
                  <a:lumOff val="25000"/>
                </a:schemeClr>
              </a:buClr>
              <a:buFont typeface="+mj-ea"/>
              <a:buAutoNum type="circleNumDbPlain" startAt="4"/>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Waiting time for Pre-consultation</a:t>
            </a:r>
          </a:p>
          <a:p>
            <a:pPr marL="88900" indent="-228600">
              <a:buClr>
                <a:schemeClr val="tx1">
                  <a:lumMod val="75000"/>
                  <a:lumOff val="25000"/>
                </a:schemeClr>
              </a:buClr>
              <a:buFont typeface="+mj-ea"/>
              <a:buAutoNum type="circleNumDbPlain" startAt="4"/>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Key explanation missing rate</a:t>
            </a:r>
          </a:p>
        </p:txBody>
      </p:sp>
      <p:sp>
        <p:nvSpPr>
          <p:cNvPr id="122" name="이등변 삼각형 121">
            <a:extLst>
              <a:ext uri="{FF2B5EF4-FFF2-40B4-BE49-F238E27FC236}">
                <a16:creationId xmlns:a16="http://schemas.microsoft.com/office/drawing/2014/main" id="{6DF1D5CE-370D-4634-8E14-249CA0FD31B6}"/>
              </a:ext>
            </a:extLst>
          </p:cNvPr>
          <p:cNvSpPr/>
          <p:nvPr/>
        </p:nvSpPr>
        <p:spPr>
          <a:xfrm flipV="1">
            <a:off x="1009595" y="606013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123" name="이등변 삼각형 122">
            <a:extLst>
              <a:ext uri="{FF2B5EF4-FFF2-40B4-BE49-F238E27FC236}">
                <a16:creationId xmlns:a16="http://schemas.microsoft.com/office/drawing/2014/main" id="{27116B60-53F7-4DD4-B2EF-1D4BD5939F07}"/>
              </a:ext>
            </a:extLst>
          </p:cNvPr>
          <p:cNvSpPr/>
          <p:nvPr/>
        </p:nvSpPr>
        <p:spPr>
          <a:xfrm flipV="1">
            <a:off x="1009595" y="656851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124" name="이등변 삼각형 123">
            <a:extLst>
              <a:ext uri="{FF2B5EF4-FFF2-40B4-BE49-F238E27FC236}">
                <a16:creationId xmlns:a16="http://schemas.microsoft.com/office/drawing/2014/main" id="{3E185B6B-13B1-48AF-A8A1-31375CD4B4B3}"/>
              </a:ext>
            </a:extLst>
          </p:cNvPr>
          <p:cNvSpPr/>
          <p:nvPr/>
        </p:nvSpPr>
        <p:spPr>
          <a:xfrm flipV="1">
            <a:off x="1009595" y="707689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125" name="이등변 삼각형 124">
            <a:extLst>
              <a:ext uri="{FF2B5EF4-FFF2-40B4-BE49-F238E27FC236}">
                <a16:creationId xmlns:a16="http://schemas.microsoft.com/office/drawing/2014/main" id="{E1FA1C9E-8408-4580-B8C0-E0248720781C}"/>
              </a:ext>
            </a:extLst>
          </p:cNvPr>
          <p:cNvSpPr/>
          <p:nvPr/>
        </p:nvSpPr>
        <p:spPr>
          <a:xfrm flipV="1">
            <a:off x="1009595" y="758527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126" name="이등변 삼각형 125">
            <a:extLst>
              <a:ext uri="{FF2B5EF4-FFF2-40B4-BE49-F238E27FC236}">
                <a16:creationId xmlns:a16="http://schemas.microsoft.com/office/drawing/2014/main" id="{12C79F15-2ED0-4DC6-A187-E9464B0D4BF5}"/>
              </a:ext>
            </a:extLst>
          </p:cNvPr>
          <p:cNvSpPr/>
          <p:nvPr/>
        </p:nvSpPr>
        <p:spPr>
          <a:xfrm flipV="1">
            <a:off x="1009595" y="809365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127" name="이등변 삼각형 126">
            <a:extLst>
              <a:ext uri="{FF2B5EF4-FFF2-40B4-BE49-F238E27FC236}">
                <a16:creationId xmlns:a16="http://schemas.microsoft.com/office/drawing/2014/main" id="{A47C1D62-AD10-4392-86C2-2B1BC35E9E5D}"/>
              </a:ext>
            </a:extLst>
          </p:cNvPr>
          <p:cNvSpPr/>
          <p:nvPr/>
        </p:nvSpPr>
        <p:spPr>
          <a:xfrm flipV="1">
            <a:off x="1009595" y="860203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sp>
        <p:nvSpPr>
          <p:cNvPr id="128" name="직사각형 127">
            <a:extLst>
              <a:ext uri="{FF2B5EF4-FFF2-40B4-BE49-F238E27FC236}">
                <a16:creationId xmlns:a16="http://schemas.microsoft.com/office/drawing/2014/main" id="{8002147A-9686-4971-AD39-0F6FAF168F99}"/>
              </a:ext>
            </a:extLst>
          </p:cNvPr>
          <p:cNvSpPr/>
          <p:nvPr/>
        </p:nvSpPr>
        <p:spPr>
          <a:xfrm>
            <a:off x="3557796" y="6905660"/>
            <a:ext cx="2930087" cy="73605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7"/>
            </a:pPr>
            <a:r>
              <a:rPr lang="en-US" altLang="ko-KR" sz="11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Repair/maintenance time</a:t>
            </a:r>
          </a:p>
          <a:p>
            <a:pPr marL="88900" indent="-228600">
              <a:buClr>
                <a:schemeClr val="tx1">
                  <a:lumMod val="75000"/>
                  <a:lumOff val="25000"/>
                </a:schemeClr>
              </a:buClr>
              <a:buFont typeface="+mj-ea"/>
              <a:buAutoNum type="circleNumDbPlain" startAt="7"/>
            </a:pPr>
            <a:r>
              <a:rPr lang="en-US" altLang="ko-KR" sz="11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On the day repair completion rate</a:t>
            </a:r>
          </a:p>
          <a:p>
            <a:pPr marL="88900" indent="-228600">
              <a:buClr>
                <a:schemeClr val="tx1">
                  <a:lumMod val="75000"/>
                  <a:lumOff val="25000"/>
                </a:schemeClr>
              </a:buClr>
              <a:buFont typeface="+mj-ea"/>
              <a:buAutoNum type="circleNumDbPlain" startAt="7"/>
            </a:pPr>
            <a:r>
              <a:rPr lang="en-US" altLang="ko-KR" sz="11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Parts supply shortage experience rate</a:t>
            </a:r>
          </a:p>
          <a:p>
            <a:pPr marL="88900" indent="-228600">
              <a:buClr>
                <a:schemeClr val="tx1">
                  <a:lumMod val="75000"/>
                  <a:lumOff val="25000"/>
                </a:schemeClr>
              </a:buClr>
              <a:buFont typeface="+mj-ea"/>
              <a:buAutoNum type="circleNumDbPlain" startAt="7"/>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Furnished customer facility</a:t>
            </a:r>
          </a:p>
        </p:txBody>
      </p:sp>
      <p:sp>
        <p:nvSpPr>
          <p:cNvPr id="129" name="직사각형 128">
            <a:extLst>
              <a:ext uri="{FF2B5EF4-FFF2-40B4-BE49-F238E27FC236}">
                <a16:creationId xmlns:a16="http://schemas.microsoft.com/office/drawing/2014/main" id="{81287D82-75AB-474D-B80D-B758A486ED6F}"/>
              </a:ext>
            </a:extLst>
          </p:cNvPr>
          <p:cNvSpPr/>
          <p:nvPr/>
        </p:nvSpPr>
        <p:spPr>
          <a:xfrm>
            <a:off x="3557797" y="7703572"/>
            <a:ext cx="3177540" cy="736052"/>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Recent repair/maintenance time</a:t>
            </a:r>
          </a:p>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Wrong/excessive/arbitrary repair experience rate</a:t>
            </a:r>
          </a:p>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Recurring problem experience rate</a:t>
            </a:r>
          </a:p>
          <a:p>
            <a:pPr marL="88900" indent="-228600">
              <a:buClr>
                <a:schemeClr val="tx1">
                  <a:lumMod val="75000"/>
                  <a:lumOff val="25000"/>
                </a:schemeClr>
              </a:buClr>
              <a:buFont typeface="+mj-ea"/>
              <a:buAutoNum type="circleNumDbPlain" startAt="11"/>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Complaint filing/handling rates</a:t>
            </a:r>
          </a:p>
        </p:txBody>
      </p:sp>
      <p:sp>
        <p:nvSpPr>
          <p:cNvPr id="130" name="직사각형 129">
            <a:extLst>
              <a:ext uri="{FF2B5EF4-FFF2-40B4-BE49-F238E27FC236}">
                <a16:creationId xmlns:a16="http://schemas.microsoft.com/office/drawing/2014/main" id="{8A2AE16D-5755-4827-82B5-9BA18BDBFB51}"/>
              </a:ext>
            </a:extLst>
          </p:cNvPr>
          <p:cNvSpPr/>
          <p:nvPr/>
        </p:nvSpPr>
        <p:spPr>
          <a:xfrm>
            <a:off x="3557797" y="8501484"/>
            <a:ext cx="2930086" cy="549263"/>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8900" indent="-228600">
              <a:buClr>
                <a:schemeClr val="tx1">
                  <a:lumMod val="75000"/>
                  <a:lumOff val="25000"/>
                </a:schemeClr>
              </a:buClr>
              <a:buFont typeface="+mj-ea"/>
              <a:buAutoNum type="circleNumDbPlain" startAt="15"/>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Free service experienced</a:t>
            </a:r>
          </a:p>
          <a:p>
            <a:pPr marL="88900" indent="-228600">
              <a:buClr>
                <a:schemeClr val="tx1">
                  <a:lumMod val="75000"/>
                  <a:lumOff val="25000"/>
                </a:schemeClr>
              </a:buClr>
              <a:buFont typeface="+mj-ea"/>
              <a:buAutoNum type="circleNumDbPlain" startAt="15"/>
            </a:pPr>
            <a:r>
              <a:rPr lang="en-US" altLang="ko-KR" sz="1100"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Preferred free services</a:t>
            </a:r>
          </a:p>
        </p:txBody>
      </p:sp>
      <p:sp>
        <p:nvSpPr>
          <p:cNvPr id="131" name="사각형: 둥근 모서리 130">
            <a:extLst>
              <a:ext uri="{FF2B5EF4-FFF2-40B4-BE49-F238E27FC236}">
                <a16:creationId xmlns:a16="http://schemas.microsoft.com/office/drawing/2014/main" id="{C7739331-8701-4089-83F2-9D338360EEB0}"/>
              </a:ext>
            </a:extLst>
          </p:cNvPr>
          <p:cNvSpPr/>
          <p:nvPr/>
        </p:nvSpPr>
        <p:spPr>
          <a:xfrm>
            <a:off x="370115" y="568341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Reservation</a:t>
            </a:r>
            <a:endParaRPr lang="ko-KR" altLang="en-US"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endParaRPr>
          </a:p>
        </p:txBody>
      </p:sp>
      <p:sp>
        <p:nvSpPr>
          <p:cNvPr id="132" name="이등변 삼각형 131">
            <a:extLst>
              <a:ext uri="{FF2B5EF4-FFF2-40B4-BE49-F238E27FC236}">
                <a16:creationId xmlns:a16="http://schemas.microsoft.com/office/drawing/2014/main" id="{2F6329F4-DF0B-4349-A87B-ED6FFE19C07B}"/>
              </a:ext>
            </a:extLst>
          </p:cNvPr>
          <p:cNvSpPr/>
          <p:nvPr/>
        </p:nvSpPr>
        <p:spPr>
          <a:xfrm flipV="1">
            <a:off x="1009595" y="8602030"/>
            <a:ext cx="90000" cy="72000"/>
          </a:xfrm>
          <a:prstGeom prst="triangle">
            <a:avLst/>
          </a:prstGeom>
          <a:solidFill>
            <a:schemeClr val="tx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p>
        </p:txBody>
      </p:sp>
      <p:grpSp>
        <p:nvGrpSpPr>
          <p:cNvPr id="46" name="그룹 45">
            <a:extLst>
              <a:ext uri="{FF2B5EF4-FFF2-40B4-BE49-F238E27FC236}">
                <a16:creationId xmlns:a16="http://schemas.microsoft.com/office/drawing/2014/main" id="{FA54D753-4115-437F-9A48-34F35CF03697}"/>
              </a:ext>
            </a:extLst>
          </p:cNvPr>
          <p:cNvGrpSpPr/>
          <p:nvPr/>
        </p:nvGrpSpPr>
        <p:grpSpPr>
          <a:xfrm>
            <a:off x="384493" y="655380"/>
            <a:ext cx="5545455" cy="678180"/>
            <a:chOff x="498793" y="406930"/>
            <a:chExt cx="5545455" cy="678180"/>
          </a:xfrm>
        </p:grpSpPr>
        <p:sp>
          <p:nvSpPr>
            <p:cNvPr id="50" name="Text Box 1">
              <a:extLst>
                <a:ext uri="{FF2B5EF4-FFF2-40B4-BE49-F238E27FC236}">
                  <a16:creationId xmlns:a16="http://schemas.microsoft.com/office/drawing/2014/main" id="{9346FCEA-7003-4875-A79E-497653EFED16}"/>
                </a:ext>
              </a:extLst>
            </p:cNvPr>
            <p:cNvSpPr txBox="1"/>
            <p:nvPr/>
          </p:nvSpPr>
          <p:spPr>
            <a:xfrm>
              <a:off x="498793" y="406930"/>
              <a:ext cx="4722495" cy="678180"/>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latinLnBrk="1">
                <a:lnSpc>
                  <a:spcPct val="107000"/>
                </a:lnSpc>
                <a:spcAft>
                  <a:spcPts val="0"/>
                </a:spcAft>
              </a:pPr>
              <a:r>
                <a:rPr lang="en-US" sz="3400" b="1" kern="100" spc="-70" dirty="0">
                  <a:solidFill>
                    <a:srgbClr val="FFFFFF"/>
                  </a:solidFill>
                  <a:effectLst/>
                  <a:latin typeface="+mn-ea"/>
                  <a:cs typeface="Times New Roman" panose="02020603050405020304" pitchFamily="18" charset="0"/>
                </a:rPr>
                <a:t>ACE</a:t>
              </a:r>
              <a:endParaRPr lang="ko-KR" sz="3400" kern="100" spc="-70" dirty="0">
                <a:effectLst/>
                <a:latin typeface="+mn-ea"/>
                <a:cs typeface="Times New Roman" panose="02020603050405020304" pitchFamily="18" charset="0"/>
              </a:endParaRPr>
            </a:p>
          </p:txBody>
        </p:sp>
        <p:sp>
          <p:nvSpPr>
            <p:cNvPr id="51" name="Text Box 20">
              <a:extLst>
                <a:ext uri="{FF2B5EF4-FFF2-40B4-BE49-F238E27FC236}">
                  <a16:creationId xmlns:a16="http://schemas.microsoft.com/office/drawing/2014/main" id="{76F9CA58-61F8-46C8-8A5B-CE8BB98B7046}"/>
                </a:ext>
              </a:extLst>
            </p:cNvPr>
            <p:cNvSpPr txBox="1"/>
            <p:nvPr/>
          </p:nvSpPr>
          <p:spPr>
            <a:xfrm>
              <a:off x="1321753" y="673630"/>
              <a:ext cx="4722495" cy="335280"/>
            </a:xfrm>
            <a:prstGeom prst="rect">
              <a:avLst/>
            </a:prstGeom>
            <a:no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latinLnBrk="1">
                <a:lnSpc>
                  <a:spcPct val="107000"/>
                </a:lnSpc>
                <a:spcAft>
                  <a:spcPts val="0"/>
                </a:spcAft>
              </a:pPr>
              <a:r>
                <a:rPr lang="en-US" sz="1400" kern="100" spc="-70" dirty="0">
                  <a:solidFill>
                    <a:srgbClr val="FFFFFF"/>
                  </a:solidFill>
                  <a:effectLst/>
                  <a:latin typeface="+mn-ea"/>
                  <a:cs typeface="Times New Roman" panose="02020603050405020304" pitchFamily="18" charset="0"/>
                </a:rPr>
                <a:t> Automotive Consumer Experiences</a:t>
              </a:r>
              <a:endParaRPr lang="ko-KR" sz="900" kern="100" spc="-70" dirty="0">
                <a:effectLst/>
                <a:latin typeface="+mn-ea"/>
                <a:cs typeface="Times New Roman" panose="02020603050405020304" pitchFamily="18" charset="0"/>
              </a:endParaRPr>
            </a:p>
          </p:txBody>
        </p:sp>
      </p:grpSp>
      <p:sp>
        <p:nvSpPr>
          <p:cNvPr id="66" name="직사각형 65">
            <a:extLst>
              <a:ext uri="{FF2B5EF4-FFF2-40B4-BE49-F238E27FC236}">
                <a16:creationId xmlns:a16="http://schemas.microsoft.com/office/drawing/2014/main" id="{D04C2C24-A21F-46E4-B15C-088866D42FDD}"/>
              </a:ext>
            </a:extLst>
          </p:cNvPr>
          <p:cNvSpPr/>
          <p:nvPr/>
        </p:nvSpPr>
        <p:spPr>
          <a:xfrm>
            <a:off x="370114" y="3015452"/>
            <a:ext cx="5889307" cy="357021"/>
          </a:xfrm>
          <a:prstGeom prst="rect">
            <a:avLst/>
          </a:prstGeom>
        </p:spPr>
        <p:txBody>
          <a:bodyPr wrap="square">
            <a:spAutoFit/>
          </a:bodyPr>
          <a:lstStyle/>
          <a:p>
            <a:pPr marL="177800" lvl="0" indent="-177800">
              <a:lnSpc>
                <a:spcPct val="110000"/>
              </a:lnSpc>
              <a:spcBef>
                <a:spcPts val="100"/>
              </a:spcBef>
              <a:spcAft>
                <a:spcPts val="100"/>
              </a:spcAft>
              <a:buFont typeface="+mj-lt"/>
              <a:buAutoNum type="romanUcPeriod"/>
            </a:pPr>
            <a:r>
              <a:rPr lang="en-US" altLang="ko-KR" sz="1600" b="1" kern="100" spc="-70" dirty="0">
                <a:ln>
                  <a:solidFill>
                    <a:schemeClr val="bg1">
                      <a:alpha val="0"/>
                    </a:schemeClr>
                  </a:solidFill>
                </a:ln>
                <a:solidFill>
                  <a:srgbClr val="C00000"/>
                </a:solidFill>
                <a:latin typeface="+mn-ea"/>
                <a:cs typeface="Times New Roman" panose="02020603050405020304" pitchFamily="18" charset="0"/>
              </a:rPr>
              <a:t>Experiences About AS process</a:t>
            </a:r>
            <a:endParaRPr lang="ko-KR" altLang="ko-KR" sz="1600" b="1" kern="100" spc="-70" dirty="0">
              <a:ln>
                <a:solidFill>
                  <a:schemeClr val="bg1">
                    <a:alpha val="0"/>
                  </a:schemeClr>
                </a:solidFill>
              </a:ln>
              <a:latin typeface="+mn-ea"/>
              <a:cs typeface="Times New Roman" panose="02020603050405020304" pitchFamily="18" charset="0"/>
            </a:endParaRPr>
          </a:p>
        </p:txBody>
      </p:sp>
      <p:sp>
        <p:nvSpPr>
          <p:cNvPr id="84" name="사각형: 둥근 모서리 83">
            <a:extLst>
              <a:ext uri="{FF2B5EF4-FFF2-40B4-BE49-F238E27FC236}">
                <a16:creationId xmlns:a16="http://schemas.microsoft.com/office/drawing/2014/main" id="{01808E7F-B90F-4B7F-A76E-9E8A7A0674D6}"/>
              </a:ext>
            </a:extLst>
          </p:cNvPr>
          <p:cNvSpPr/>
          <p:nvPr/>
        </p:nvSpPr>
        <p:spPr>
          <a:xfrm>
            <a:off x="370115" y="6700175"/>
            <a:ext cx="1368960" cy="317050"/>
          </a:xfrm>
          <a:prstGeom prst="roundRect">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75000"/>
                    <a:lumOff val="25000"/>
                  </a:schemeClr>
                </a:solidFill>
                <a:latin typeface="+mn-ea"/>
                <a:cs typeface="Times New Roman" panose="02020603050405020304" pitchFamily="18" charset="0"/>
              </a:rPr>
              <a:t>Consultation</a:t>
            </a:r>
          </a:p>
        </p:txBody>
      </p:sp>
      <p:sp>
        <p:nvSpPr>
          <p:cNvPr id="103" name="직사각형 102">
            <a:extLst>
              <a:ext uri="{FF2B5EF4-FFF2-40B4-BE49-F238E27FC236}">
                <a16:creationId xmlns:a16="http://schemas.microsoft.com/office/drawing/2014/main" id="{7C99D923-726A-40B1-A854-356A4E08E02E}"/>
              </a:ext>
            </a:extLst>
          </p:cNvPr>
          <p:cNvSpPr/>
          <p:nvPr/>
        </p:nvSpPr>
        <p:spPr>
          <a:xfrm>
            <a:off x="4953000" y="6886245"/>
            <a:ext cx="1534883" cy="317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p>
            <a:pPr algn="ctr"/>
            <a:r>
              <a:rPr lang="en-US" altLang="ko-KR" sz="1100" dirty="0"/>
              <a:t>3. Repair/maintenance monitoring process(1)</a:t>
            </a:r>
            <a:endParaRPr lang="ko-KR" altLang="en-US" sz="1100" dirty="0"/>
          </a:p>
        </p:txBody>
      </p:sp>
      <p:sp>
        <p:nvSpPr>
          <p:cNvPr id="110" name="직사각형 109">
            <a:extLst>
              <a:ext uri="{FF2B5EF4-FFF2-40B4-BE49-F238E27FC236}">
                <a16:creationId xmlns:a16="http://schemas.microsoft.com/office/drawing/2014/main" id="{13ED741A-8015-4588-A02F-1A12666A77FB}"/>
              </a:ext>
            </a:extLst>
          </p:cNvPr>
          <p:cNvSpPr/>
          <p:nvPr/>
        </p:nvSpPr>
        <p:spPr>
          <a:xfrm>
            <a:off x="1880828" y="6899312"/>
            <a:ext cx="4607285" cy="545815"/>
          </a:xfrm>
          <a:prstGeom prst="rect">
            <a:avLst/>
          </a:prstGeom>
          <a:noFill/>
          <a:ln w="254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pc="-70">
              <a:latin typeface="+mn-ea"/>
            </a:endParaRPr>
          </a:p>
        </p:txBody>
      </p:sp>
      <p:sp>
        <p:nvSpPr>
          <p:cNvPr id="111" name="사각형: 둥근 위쪽 모서리 110">
            <a:extLst>
              <a:ext uri="{FF2B5EF4-FFF2-40B4-BE49-F238E27FC236}">
                <a16:creationId xmlns:a16="http://schemas.microsoft.com/office/drawing/2014/main" id="{A42DB472-A9DF-475A-8FD9-E6BA41E003FB}"/>
              </a:ext>
            </a:extLst>
          </p:cNvPr>
          <p:cNvSpPr/>
          <p:nvPr/>
        </p:nvSpPr>
        <p:spPr>
          <a:xfrm>
            <a:off x="377825" y="5008054"/>
            <a:ext cx="6110288" cy="288000"/>
          </a:xfrm>
          <a:prstGeom prst="round2SameRect">
            <a:avLst/>
          </a:prstGeom>
          <a:solidFill>
            <a:schemeClr val="tx1">
              <a:lumMod val="75000"/>
              <a:lumOff val="2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r>
              <a:rPr lang="en-US" altLang="ko-KR" sz="1400" b="1" kern="100" spc="-70" dirty="0">
                <a:ln>
                  <a:solidFill>
                    <a:schemeClr val="bg1">
                      <a:alpha val="0"/>
                    </a:schemeClr>
                  </a:solidFill>
                </a:ln>
                <a:solidFill>
                  <a:schemeClr val="bg1"/>
                </a:solidFill>
                <a:latin typeface="+mn-ea"/>
                <a:cs typeface="Times New Roman" panose="02020603050405020304" pitchFamily="18" charset="0"/>
              </a:rPr>
              <a:t>Experienced AS Process</a:t>
            </a:r>
            <a:endParaRPr lang="ko-KR" altLang="en-US" sz="1400" b="1" kern="100" spc="-70" dirty="0">
              <a:ln>
                <a:solidFill>
                  <a:schemeClr val="bg1">
                    <a:alpha val="0"/>
                  </a:schemeClr>
                </a:solidFill>
              </a:ln>
              <a:solidFill>
                <a:schemeClr val="bg1"/>
              </a:solidFill>
              <a:latin typeface="+mn-ea"/>
              <a:cs typeface="Times New Roman" panose="02020603050405020304" pitchFamily="18" charset="0"/>
            </a:endParaRPr>
          </a:p>
        </p:txBody>
      </p:sp>
      <p:cxnSp>
        <p:nvCxnSpPr>
          <p:cNvPr id="162" name="직선 연결선 161">
            <a:extLst>
              <a:ext uri="{FF2B5EF4-FFF2-40B4-BE49-F238E27FC236}">
                <a16:creationId xmlns:a16="http://schemas.microsoft.com/office/drawing/2014/main" id="{8E692DB1-FBAF-4E61-9B96-6C0B4974F3D4}"/>
              </a:ext>
            </a:extLst>
          </p:cNvPr>
          <p:cNvCxnSpPr/>
          <p:nvPr/>
        </p:nvCxnSpPr>
        <p:spPr>
          <a:xfrm>
            <a:off x="377825" y="2906043"/>
            <a:ext cx="6111515" cy="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 name="그룹 2">
            <a:extLst>
              <a:ext uri="{FF2B5EF4-FFF2-40B4-BE49-F238E27FC236}">
                <a16:creationId xmlns:a16="http://schemas.microsoft.com/office/drawing/2014/main" id="{39785703-9E01-3CFF-6A44-C9B9895A4ABD}"/>
              </a:ext>
            </a:extLst>
          </p:cNvPr>
          <p:cNvGrpSpPr/>
          <p:nvPr/>
        </p:nvGrpSpPr>
        <p:grpSpPr>
          <a:xfrm>
            <a:off x="377825" y="3457662"/>
            <a:ext cx="6242264" cy="1235693"/>
            <a:chOff x="377825" y="3279862"/>
            <a:chExt cx="6110287" cy="1235693"/>
          </a:xfrm>
        </p:grpSpPr>
        <p:sp>
          <p:nvSpPr>
            <p:cNvPr id="4" name="사각형: 둥근 모서리 3">
              <a:extLst>
                <a:ext uri="{FF2B5EF4-FFF2-40B4-BE49-F238E27FC236}">
                  <a16:creationId xmlns:a16="http://schemas.microsoft.com/office/drawing/2014/main" id="{1EFCB037-238E-71E7-4531-FBC4F9711CDD}"/>
                </a:ext>
              </a:extLst>
            </p:cNvPr>
            <p:cNvSpPr/>
            <p:nvPr/>
          </p:nvSpPr>
          <p:spPr>
            <a:xfrm>
              <a:off x="377825" y="3279862"/>
              <a:ext cx="1003300" cy="576000"/>
            </a:xfrm>
            <a:prstGeom prst="roundRect">
              <a:avLst>
                <a:gd name="adj" fmla="val 8975"/>
              </a:avLst>
            </a:prstGeom>
            <a:solidFill>
              <a:srgbClr val="F9E7E7"/>
            </a:solidFill>
            <a:ln w="15875">
              <a:solidFill>
                <a:srgbClr val="C0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800"/>
              <a:r>
                <a:rPr lang="en-US" altLang="ko-KR" sz="1300" b="1" kern="100" spc="-70" dirty="0">
                  <a:ln>
                    <a:solidFill>
                      <a:schemeClr val="bg1">
                        <a:alpha val="0"/>
                      </a:schemeClr>
                    </a:solidFill>
                  </a:ln>
                  <a:solidFill>
                    <a:schemeClr val="tx1"/>
                  </a:solidFill>
                  <a:latin typeface="+mn-ea"/>
                  <a:cs typeface="Times New Roman" panose="02020603050405020304" pitchFamily="18" charset="0"/>
                </a:rPr>
                <a:t>Outline </a:t>
              </a:r>
              <a:endParaRPr lang="ko-KR" altLang="en-US" sz="1300" b="1" kern="100" spc="-70" dirty="0">
                <a:ln>
                  <a:solidFill>
                    <a:schemeClr val="bg1">
                      <a:alpha val="0"/>
                    </a:schemeClr>
                  </a:solidFill>
                </a:ln>
                <a:solidFill>
                  <a:schemeClr val="tx1"/>
                </a:solidFill>
                <a:latin typeface="+mn-ea"/>
                <a:cs typeface="Times New Roman" panose="02020603050405020304" pitchFamily="18" charset="0"/>
              </a:endParaRPr>
            </a:p>
          </p:txBody>
        </p:sp>
        <p:sp>
          <p:nvSpPr>
            <p:cNvPr id="5" name="직사각형 4">
              <a:extLst>
                <a:ext uri="{FF2B5EF4-FFF2-40B4-BE49-F238E27FC236}">
                  <a16:creationId xmlns:a16="http://schemas.microsoft.com/office/drawing/2014/main" id="{2CB9B306-498F-DFF5-BAFE-84FCF9B39810}"/>
                </a:ext>
              </a:extLst>
            </p:cNvPr>
            <p:cNvSpPr/>
            <p:nvPr/>
          </p:nvSpPr>
          <p:spPr>
            <a:xfrm>
              <a:off x="1536700" y="3279862"/>
              <a:ext cx="4951412" cy="57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a:spcBef>
                  <a:spcPts val="100"/>
                </a:spcBef>
                <a:spcAft>
                  <a:spcPts val="100"/>
                </a:spcAft>
              </a:pPr>
              <a:r>
                <a:rPr lang="en-US" altLang="ko-KR" sz="1200" kern="100" spc="-70" dirty="0">
                  <a:ln>
                    <a:solidFill>
                      <a:schemeClr val="bg1">
                        <a:alpha val="0"/>
                      </a:schemeClr>
                    </a:solidFill>
                  </a:ln>
                  <a:solidFill>
                    <a:schemeClr val="tx1"/>
                  </a:solidFill>
                  <a:latin typeface="+mn-ea"/>
                  <a:cs typeface="Times New Roman" panose="02020603050405020304" pitchFamily="18" charset="0"/>
                </a:rPr>
                <a:t>Presenting 16 MOT of AS process that consumers recently</a:t>
              </a:r>
              <a:r>
                <a:rPr lang="ko-KR" altLang="en-US"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kern="100" spc="-70" dirty="0">
                  <a:ln>
                    <a:solidFill>
                      <a:schemeClr val="bg1">
                        <a:alpha val="0"/>
                      </a:schemeClr>
                    </a:solidFill>
                  </a:ln>
                  <a:solidFill>
                    <a:schemeClr val="tx1"/>
                  </a:solidFill>
                  <a:latin typeface="+mn-ea"/>
                  <a:cs typeface="Times New Roman" panose="02020603050405020304" pitchFamily="18" charset="0"/>
                </a:rPr>
                <a:t>have experienced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official service centers</a:t>
              </a:r>
              <a:r>
                <a:rPr lang="en-US" altLang="ko-KR" sz="1200" kern="100" spc="-70" dirty="0">
                  <a:ln>
                    <a:solidFill>
                      <a:schemeClr val="bg1">
                        <a:alpha val="0"/>
                      </a:schemeClr>
                    </a:solidFill>
                  </a:ln>
                  <a:solidFill>
                    <a:schemeClr val="tx1"/>
                  </a:solidFill>
                  <a:latin typeface="+mn-ea"/>
                  <a:cs typeface="Times New Roman" panose="02020603050405020304" pitchFamily="18" charset="0"/>
                </a:rPr>
                <a:t> from reservation to check-out.</a:t>
              </a:r>
              <a:endParaRPr lang="ko-KR" altLang="en-US" sz="1200" kern="100" spc="-70" dirty="0">
                <a:ln>
                  <a:solidFill>
                    <a:schemeClr val="bg1">
                      <a:alpha val="0"/>
                    </a:schemeClr>
                  </a:solidFill>
                </a:ln>
                <a:solidFill>
                  <a:schemeClr val="tx1"/>
                </a:solidFill>
                <a:latin typeface="+mn-ea"/>
                <a:cs typeface="Times New Roman" panose="02020603050405020304" pitchFamily="18" charset="0"/>
              </a:endParaRPr>
            </a:p>
          </p:txBody>
        </p:sp>
        <p:sp>
          <p:nvSpPr>
            <p:cNvPr id="6" name="사각형: 둥근 모서리 5">
              <a:extLst>
                <a:ext uri="{FF2B5EF4-FFF2-40B4-BE49-F238E27FC236}">
                  <a16:creationId xmlns:a16="http://schemas.microsoft.com/office/drawing/2014/main" id="{8F9C1602-8887-494F-4CEB-2C8AE96D80EE}"/>
                </a:ext>
              </a:extLst>
            </p:cNvPr>
            <p:cNvSpPr/>
            <p:nvPr/>
          </p:nvSpPr>
          <p:spPr>
            <a:xfrm>
              <a:off x="377825" y="3939555"/>
              <a:ext cx="1003300" cy="576000"/>
            </a:xfrm>
            <a:prstGeom prst="roundRect">
              <a:avLst>
                <a:gd name="adj" fmla="val 8975"/>
              </a:avLst>
            </a:prstGeom>
            <a:solidFill>
              <a:srgbClr val="F9E7E7"/>
            </a:solidFill>
            <a:ln w="15875">
              <a:solidFill>
                <a:srgbClr val="C00000">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r>
                <a:rPr lang="en-US" altLang="ko-KR" sz="1300" b="1" kern="100" spc="-70" dirty="0">
                  <a:ln>
                    <a:solidFill>
                      <a:schemeClr val="bg1">
                        <a:alpha val="0"/>
                      </a:schemeClr>
                    </a:solidFill>
                  </a:ln>
                  <a:solidFill>
                    <a:schemeClr val="tx1"/>
                  </a:solidFill>
                  <a:latin typeface="+mn-ea"/>
                  <a:cs typeface="Times New Roman" panose="02020603050405020304" pitchFamily="18" charset="0"/>
                </a:rPr>
                <a:t>Analysis</a:t>
              </a:r>
            </a:p>
            <a:p>
              <a:pPr algn="ctr" defTabSz="685800"/>
              <a:r>
                <a:rPr lang="en-US" altLang="ko-KR" sz="1300" b="1" kern="100" spc="-70" dirty="0">
                  <a:ln>
                    <a:solidFill>
                      <a:schemeClr val="bg1">
                        <a:alpha val="0"/>
                      </a:schemeClr>
                    </a:solidFill>
                  </a:ln>
                  <a:solidFill>
                    <a:schemeClr val="tx1"/>
                  </a:solidFill>
                  <a:latin typeface="+mn-ea"/>
                  <a:cs typeface="Times New Roman" panose="02020603050405020304" pitchFamily="18" charset="0"/>
                </a:rPr>
                <a:t>Data</a:t>
              </a:r>
              <a:endParaRPr lang="ko-KR" altLang="en-US" sz="1300" b="1" kern="100" spc="-70" dirty="0">
                <a:ln>
                  <a:solidFill>
                    <a:schemeClr val="bg1">
                      <a:alpha val="0"/>
                    </a:schemeClr>
                  </a:solidFill>
                </a:ln>
                <a:solidFill>
                  <a:schemeClr val="tx1"/>
                </a:solidFill>
                <a:latin typeface="+mn-ea"/>
                <a:cs typeface="Times New Roman" panose="02020603050405020304" pitchFamily="18" charset="0"/>
              </a:endParaRPr>
            </a:p>
          </p:txBody>
        </p:sp>
        <p:sp>
          <p:nvSpPr>
            <p:cNvPr id="7" name="직사각형 6">
              <a:extLst>
                <a:ext uri="{FF2B5EF4-FFF2-40B4-BE49-F238E27FC236}">
                  <a16:creationId xmlns:a16="http://schemas.microsoft.com/office/drawing/2014/main" id="{08D9215A-F632-3C74-1A57-A966B7DA2B40}"/>
                </a:ext>
              </a:extLst>
            </p:cNvPr>
            <p:cNvSpPr/>
            <p:nvPr/>
          </p:nvSpPr>
          <p:spPr>
            <a:xfrm>
              <a:off x="1536700" y="3939555"/>
              <a:ext cx="4951412" cy="57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685800">
                <a:spcBef>
                  <a:spcPts val="100"/>
                </a:spcBef>
                <a:spcAft>
                  <a:spcPts val="100"/>
                </a:spcAft>
              </a:pPr>
              <a:r>
                <a:rPr lang="en-US" altLang="ko-KR"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Target</a:t>
              </a:r>
              <a:r>
                <a:rPr lang="ko-KR" altLang="en-US" sz="1200" b="1"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a:t>
              </a:r>
              <a:r>
                <a:rPr lang="en-US" altLang="ko-KR"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100" kern="100" spc="-70" dirty="0">
                  <a:ln>
                    <a:solidFill>
                      <a:schemeClr val="bg1">
                        <a:alpha val="0"/>
                      </a:schemeClr>
                    </a:solidFill>
                  </a:ln>
                  <a:solidFill>
                    <a:schemeClr val="tx1"/>
                  </a:solidFill>
                  <a:latin typeface="+mn-ea"/>
                  <a:cs typeface="Times New Roman" panose="02020603050405020304" pitchFamily="18" charset="0"/>
                </a:rPr>
                <a:t>Those who experienced AS service at the official center within the last 1 year</a:t>
              </a:r>
              <a:endParaRPr lang="ko-KR" altLang="en-US" sz="1100" kern="100" spc="-70" dirty="0">
                <a:ln>
                  <a:solidFill>
                    <a:schemeClr val="bg1">
                      <a:alpha val="0"/>
                    </a:schemeClr>
                  </a:solidFill>
                </a:ln>
                <a:solidFill>
                  <a:schemeClr val="tx1"/>
                </a:solidFill>
                <a:latin typeface="+mn-ea"/>
                <a:cs typeface="Times New Roman" panose="02020603050405020304" pitchFamily="18" charset="0"/>
              </a:endParaRPr>
            </a:p>
            <a:p>
              <a:pPr defTabSz="685800">
                <a:spcBef>
                  <a:spcPts val="100"/>
                </a:spcBef>
                <a:spcAft>
                  <a:spcPts val="100"/>
                </a:spcAft>
              </a:pPr>
              <a:r>
                <a:rPr lang="en-US" altLang="ko-KR" sz="1200"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Total No. of Cases</a:t>
              </a:r>
              <a:r>
                <a:rPr lang="ko-KR" altLang="en-US" sz="1200" b="1" kern="100" spc="-70" dirty="0">
                  <a:ln>
                    <a:solidFill>
                      <a:schemeClr val="bg1">
                        <a:alpha val="0"/>
                      </a:schemeClr>
                    </a:solidFill>
                  </a:ln>
                  <a:solidFill>
                    <a:schemeClr val="tx1"/>
                  </a:solidFill>
                  <a:latin typeface="+mn-ea"/>
                  <a:cs typeface="Times New Roman" panose="02020603050405020304" pitchFamily="18" charset="0"/>
                </a:rPr>
                <a:t> </a:t>
              </a:r>
              <a:r>
                <a:rPr lang="en-US" altLang="ko-KR" sz="1200" b="1" kern="100" spc="-70" dirty="0">
                  <a:ln>
                    <a:solidFill>
                      <a:schemeClr val="bg1">
                        <a:alpha val="0"/>
                      </a:schemeClr>
                    </a:solidFill>
                  </a:ln>
                  <a:solidFill>
                    <a:schemeClr val="tx1"/>
                  </a:solidFill>
                  <a:latin typeface="+mn-ea"/>
                  <a:cs typeface="Times New Roman" panose="02020603050405020304" pitchFamily="18" charset="0"/>
                </a:rPr>
                <a:t>: </a:t>
              </a:r>
              <a:r>
                <a:rPr lang="en-US" altLang="ko-KR" sz="1100" kern="100" spc="-70" dirty="0">
                  <a:ln>
                    <a:solidFill>
                      <a:schemeClr val="bg1">
                        <a:alpha val="0"/>
                      </a:schemeClr>
                    </a:solidFill>
                  </a:ln>
                  <a:solidFill>
                    <a:schemeClr val="tx1"/>
                  </a:solidFill>
                  <a:latin typeface="+mn-ea"/>
                  <a:cs typeface="Times New Roman" panose="02020603050405020304" pitchFamily="18" charset="0"/>
                </a:rPr>
                <a:t>8,921 (2,151 domestic car owners &amp; 6,770 imported car owners)</a:t>
              </a:r>
              <a:endParaRPr lang="ko-KR" altLang="en-US" sz="1100" kern="100" spc="-70" dirty="0">
                <a:ln>
                  <a:solidFill>
                    <a:schemeClr val="bg1">
                      <a:alpha val="0"/>
                    </a:schemeClr>
                  </a:solidFill>
                </a:ln>
                <a:solidFill>
                  <a:schemeClr val="tx1"/>
                </a:solidFill>
                <a:latin typeface="+mn-ea"/>
                <a:cs typeface="Times New Roman" panose="02020603050405020304" pitchFamily="18" charset="0"/>
              </a:endParaRPr>
            </a:p>
          </p:txBody>
        </p:sp>
      </p:grpSp>
      <p:grpSp>
        <p:nvGrpSpPr>
          <p:cNvPr id="8" name="그룹 7">
            <a:extLst>
              <a:ext uri="{FF2B5EF4-FFF2-40B4-BE49-F238E27FC236}">
                <a16:creationId xmlns:a16="http://schemas.microsoft.com/office/drawing/2014/main" id="{B34C2E1D-4F29-7339-84D8-5A7405FA31D0}"/>
              </a:ext>
            </a:extLst>
          </p:cNvPr>
          <p:cNvGrpSpPr/>
          <p:nvPr/>
        </p:nvGrpSpPr>
        <p:grpSpPr>
          <a:xfrm>
            <a:off x="370114" y="5344437"/>
            <a:ext cx="6117771" cy="261610"/>
            <a:chOff x="370114" y="5344437"/>
            <a:chExt cx="6117771" cy="261610"/>
          </a:xfrm>
        </p:grpSpPr>
        <p:grpSp>
          <p:nvGrpSpPr>
            <p:cNvPr id="9" name="그룹 8">
              <a:extLst>
                <a:ext uri="{FF2B5EF4-FFF2-40B4-BE49-F238E27FC236}">
                  <a16:creationId xmlns:a16="http://schemas.microsoft.com/office/drawing/2014/main" id="{980C1271-E0C0-E5D3-A28E-1C2A9CBD1A31}"/>
                </a:ext>
              </a:extLst>
            </p:cNvPr>
            <p:cNvGrpSpPr/>
            <p:nvPr/>
          </p:nvGrpSpPr>
          <p:grpSpPr>
            <a:xfrm>
              <a:off x="370114" y="5344437"/>
              <a:ext cx="1368960" cy="261610"/>
              <a:chOff x="629879" y="5490424"/>
              <a:chExt cx="1274322" cy="261610"/>
            </a:xfrm>
          </p:grpSpPr>
          <p:sp>
            <p:nvSpPr>
              <p:cNvPr id="16" name="사각형: 둥근 모서리 15">
                <a:extLst>
                  <a:ext uri="{FF2B5EF4-FFF2-40B4-BE49-F238E27FC236}">
                    <a16:creationId xmlns:a16="http://schemas.microsoft.com/office/drawing/2014/main" id="{B2FE0FEF-0C4A-A898-3D0B-2103CE139E6E}"/>
                  </a:ext>
                </a:extLst>
              </p:cNvPr>
              <p:cNvSpPr/>
              <p:nvPr/>
            </p:nvSpPr>
            <p:spPr>
              <a:xfrm>
                <a:off x="689461" y="5490424"/>
                <a:ext cx="1155160" cy="261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rPr>
                  <a:t>PROCESS</a:t>
                </a:r>
                <a:endParaRPr lang="ko-KR" altLang="en-US"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endParaRPr>
              </a:p>
            </p:txBody>
          </p:sp>
          <p:cxnSp>
            <p:nvCxnSpPr>
              <p:cNvPr id="17" name="직선 연결선 16">
                <a:extLst>
                  <a:ext uri="{FF2B5EF4-FFF2-40B4-BE49-F238E27FC236}">
                    <a16:creationId xmlns:a16="http://schemas.microsoft.com/office/drawing/2014/main" id="{DBF872FD-FD9C-5811-F632-855654E80A03}"/>
                  </a:ext>
                </a:extLst>
              </p:cNvPr>
              <p:cNvCxnSpPr>
                <a:cxnSpLocks/>
              </p:cNvCxnSpPr>
              <p:nvPr/>
            </p:nvCxnSpPr>
            <p:spPr>
              <a:xfrm>
                <a:off x="629879" y="5752034"/>
                <a:ext cx="1274322" cy="0"/>
              </a:xfrm>
              <a:prstGeom prst="line">
                <a:avLst/>
              </a:prstGeom>
              <a:ln w="254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0" name="그룹 9">
              <a:extLst>
                <a:ext uri="{FF2B5EF4-FFF2-40B4-BE49-F238E27FC236}">
                  <a16:creationId xmlns:a16="http://schemas.microsoft.com/office/drawing/2014/main" id="{5DF3AB28-AF2D-7B55-2020-9D2A6A5A4A50}"/>
                </a:ext>
              </a:extLst>
            </p:cNvPr>
            <p:cNvGrpSpPr/>
            <p:nvPr/>
          </p:nvGrpSpPr>
          <p:grpSpPr>
            <a:xfrm>
              <a:off x="1840560" y="5344437"/>
              <a:ext cx="1615753" cy="261610"/>
              <a:chOff x="2460339" y="5490424"/>
              <a:chExt cx="1354279" cy="261610"/>
            </a:xfrm>
          </p:grpSpPr>
          <p:sp>
            <p:nvSpPr>
              <p:cNvPr id="14" name="사각형: 둥근 모서리 13">
                <a:extLst>
                  <a:ext uri="{FF2B5EF4-FFF2-40B4-BE49-F238E27FC236}">
                    <a16:creationId xmlns:a16="http://schemas.microsoft.com/office/drawing/2014/main" id="{F1007EC4-064E-929D-7ADF-2F7F79882C46}"/>
                  </a:ext>
                </a:extLst>
              </p:cNvPr>
              <p:cNvSpPr/>
              <p:nvPr/>
            </p:nvSpPr>
            <p:spPr>
              <a:xfrm>
                <a:off x="2460339" y="5490424"/>
                <a:ext cx="1354279" cy="261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rPr>
                  <a:t>STUDY CONTENT</a:t>
                </a:r>
                <a:endParaRPr lang="ko-KR" altLang="en-US"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endParaRPr>
              </a:p>
            </p:txBody>
          </p:sp>
          <p:cxnSp>
            <p:nvCxnSpPr>
              <p:cNvPr id="15" name="직선 연결선 14">
                <a:extLst>
                  <a:ext uri="{FF2B5EF4-FFF2-40B4-BE49-F238E27FC236}">
                    <a16:creationId xmlns:a16="http://schemas.microsoft.com/office/drawing/2014/main" id="{A02CA526-4C5E-7C07-6B66-1653B0F915C6}"/>
                  </a:ext>
                </a:extLst>
              </p:cNvPr>
              <p:cNvCxnSpPr/>
              <p:nvPr/>
            </p:nvCxnSpPr>
            <p:spPr>
              <a:xfrm>
                <a:off x="2500317" y="5752034"/>
                <a:ext cx="1274322" cy="0"/>
              </a:xfrm>
              <a:prstGeom prst="line">
                <a:avLst/>
              </a:prstGeom>
              <a:ln w="254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11" name="사각형: 둥근 모서리 10">
              <a:extLst>
                <a:ext uri="{FF2B5EF4-FFF2-40B4-BE49-F238E27FC236}">
                  <a16:creationId xmlns:a16="http://schemas.microsoft.com/office/drawing/2014/main" id="{E26D3C59-31E4-635C-F139-317116678472}"/>
                </a:ext>
              </a:extLst>
            </p:cNvPr>
            <p:cNvSpPr/>
            <p:nvPr/>
          </p:nvSpPr>
          <p:spPr>
            <a:xfrm>
              <a:off x="3815202" y="5344437"/>
              <a:ext cx="2415282" cy="261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rPr>
                <a:t>MOMENTS OF TRUTH</a:t>
              </a:r>
              <a:endParaRPr lang="ko-KR" altLang="en-US" sz="1200" b="1" kern="100" spc="-70" dirty="0">
                <a:ln>
                  <a:solidFill>
                    <a:schemeClr val="bg1">
                      <a:alpha val="0"/>
                    </a:schemeClr>
                  </a:solidFill>
                </a:ln>
                <a:solidFill>
                  <a:schemeClr val="tx1">
                    <a:lumMod val="85000"/>
                    <a:lumOff val="15000"/>
                  </a:schemeClr>
                </a:solidFill>
                <a:latin typeface="+mn-ea"/>
                <a:cs typeface="Times New Roman" panose="02020603050405020304" pitchFamily="18" charset="0"/>
              </a:endParaRPr>
            </a:p>
          </p:txBody>
        </p:sp>
        <p:cxnSp>
          <p:nvCxnSpPr>
            <p:cNvPr id="13" name="직선 연결선 12">
              <a:extLst>
                <a:ext uri="{FF2B5EF4-FFF2-40B4-BE49-F238E27FC236}">
                  <a16:creationId xmlns:a16="http://schemas.microsoft.com/office/drawing/2014/main" id="{60BD7FB3-7B83-1579-A8E3-920D98AF2549}"/>
                </a:ext>
              </a:extLst>
            </p:cNvPr>
            <p:cNvCxnSpPr/>
            <p:nvPr/>
          </p:nvCxnSpPr>
          <p:spPr>
            <a:xfrm>
              <a:off x="3557797" y="5606047"/>
              <a:ext cx="2930088" cy="0"/>
            </a:xfrm>
            <a:prstGeom prst="line">
              <a:avLst/>
            </a:prstGeom>
            <a:ln w="254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18" name="직사각형 17">
            <a:extLst>
              <a:ext uri="{FF2B5EF4-FFF2-40B4-BE49-F238E27FC236}">
                <a16:creationId xmlns:a16="http://schemas.microsoft.com/office/drawing/2014/main" id="{762D3229-0915-86C2-397D-583D37CA9980}"/>
              </a:ext>
            </a:extLst>
          </p:cNvPr>
          <p:cNvSpPr/>
          <p:nvPr/>
        </p:nvSpPr>
        <p:spPr>
          <a:xfrm>
            <a:off x="5327043" y="969022"/>
            <a:ext cx="1293046" cy="258982"/>
          </a:xfrm>
          <a:prstGeom prst="rect">
            <a:avLst/>
          </a:prstGeom>
        </p:spPr>
        <p:txBody>
          <a:bodyPr wrap="none">
            <a:spAutoFit/>
          </a:bodyPr>
          <a:lstStyle/>
          <a:p>
            <a:pPr algn="r" defTabSz="685800" fontAlgn="base">
              <a:lnSpc>
                <a:spcPct val="107000"/>
              </a:lnSpc>
            </a:pPr>
            <a:r>
              <a:rPr lang="en-US" altLang="ko-KR" sz="1100" kern="100" spc="-70" dirty="0">
                <a:ln>
                  <a:solidFill>
                    <a:schemeClr val="bg1">
                      <a:alpha val="0"/>
                    </a:schemeClr>
                  </a:solidFill>
                </a:ln>
                <a:solidFill>
                  <a:schemeClr val="bg1"/>
                </a:solidFill>
                <a:latin typeface="+mn-ea"/>
                <a:cs typeface="Times New Roman" panose="02020603050405020304" pitchFamily="18" charset="0"/>
              </a:rPr>
              <a:t>Vol.1 [Feb. 14. 2023]</a:t>
            </a:r>
            <a:endParaRPr lang="ko-KR" altLang="ko-KR" sz="1100" kern="100" spc="-70" dirty="0">
              <a:ln>
                <a:solidFill>
                  <a:schemeClr val="bg1">
                    <a:alpha val="0"/>
                  </a:schemeClr>
                </a:solidFill>
              </a:ln>
              <a:solidFill>
                <a:schemeClr val="bg1"/>
              </a:solidFill>
              <a:latin typeface="+mn-ea"/>
              <a:cs typeface="Times New Roman" panose="02020603050405020304" pitchFamily="18" charset="0"/>
            </a:endParaRPr>
          </a:p>
        </p:txBody>
      </p:sp>
      <p:sp>
        <p:nvSpPr>
          <p:cNvPr id="12" name="직사각형 11">
            <a:extLst>
              <a:ext uri="{FF2B5EF4-FFF2-40B4-BE49-F238E27FC236}">
                <a16:creationId xmlns:a16="http://schemas.microsoft.com/office/drawing/2014/main" id="{FDD88D22-1DAF-4F4D-B240-6542F62532A8}"/>
              </a:ext>
            </a:extLst>
          </p:cNvPr>
          <p:cNvSpPr/>
          <p:nvPr/>
        </p:nvSpPr>
        <p:spPr>
          <a:xfrm>
            <a:off x="377824" y="1537715"/>
            <a:ext cx="6110061" cy="1265861"/>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lstStyle/>
          <a:p>
            <a:pPr defTabSz="685800">
              <a:lnSpc>
                <a:spcPct val="120000"/>
              </a:lnSpc>
              <a:spcBef>
                <a:spcPts val="100"/>
              </a:spcBef>
              <a:spcAft>
                <a:spcPts val="100"/>
              </a:spcAft>
            </a:pPr>
            <a:r>
              <a:rPr lang="en-US" altLang="ko-KR" sz="1100" b="1" kern="100" spc="-70" dirty="0" err="1">
                <a:ln>
                  <a:solidFill>
                    <a:schemeClr val="bg1">
                      <a:alpha val="0"/>
                    </a:schemeClr>
                  </a:solidFill>
                </a:ln>
                <a:solidFill>
                  <a:schemeClr val="tx1"/>
                </a:solidFill>
                <a:latin typeface="+mn-ea"/>
                <a:cs typeface="Times New Roman" panose="02020603050405020304" pitchFamily="18" charset="0"/>
              </a:rPr>
              <a:t>ConsumerInsight</a:t>
            </a:r>
            <a:r>
              <a:rPr lang="en-US" altLang="ko-KR" sz="1100" kern="100" spc="-70" dirty="0">
                <a:ln>
                  <a:solidFill>
                    <a:schemeClr val="bg1">
                      <a:alpha val="0"/>
                    </a:schemeClr>
                  </a:solidFill>
                </a:ln>
                <a:solidFill>
                  <a:schemeClr val="tx1"/>
                </a:solidFill>
                <a:latin typeface="+mn-ea"/>
                <a:cs typeface="Times New Roman" panose="02020603050405020304" pitchFamily="18" charset="0"/>
              </a:rPr>
              <a:t> </a:t>
            </a:r>
            <a:r>
              <a:rPr lang="en-US" altLang="ko-KR" sz="1100" b="1" kern="100" spc="-70" dirty="0">
                <a:ln>
                  <a:solidFill>
                    <a:schemeClr val="bg1">
                      <a:alpha val="0"/>
                    </a:schemeClr>
                  </a:solidFill>
                </a:ln>
                <a:solidFill>
                  <a:schemeClr val="tx1"/>
                </a:solidFill>
                <a:latin typeface="+mn-ea"/>
                <a:cs typeface="Times New Roman" panose="02020603050405020304" pitchFamily="18" charset="0"/>
              </a:rPr>
              <a:t>Inc</a:t>
            </a:r>
            <a:r>
              <a:rPr lang="en-US" altLang="ko-KR" sz="1100" kern="100" spc="-70" dirty="0">
                <a:ln>
                  <a:solidFill>
                    <a:schemeClr val="bg1">
                      <a:alpha val="0"/>
                    </a:schemeClr>
                  </a:solidFill>
                </a:ln>
                <a:solidFill>
                  <a:schemeClr val="tx1"/>
                </a:solidFill>
                <a:latin typeface="+mn-ea"/>
                <a:cs typeface="Times New Roman" panose="02020603050405020304" pitchFamily="18" charset="0"/>
              </a:rPr>
              <a:t>., a company specializing in automotive research, launched </a:t>
            </a:r>
            <a:r>
              <a:rPr lang="en-US" altLang="ko-KR" sz="1100" b="1" kern="100" spc="-70" dirty="0">
                <a:ln>
                  <a:solidFill>
                    <a:schemeClr val="bg1">
                      <a:alpha val="0"/>
                    </a:schemeClr>
                  </a:solidFill>
                </a:ln>
                <a:solidFill>
                  <a:schemeClr val="tx1"/>
                </a:solidFill>
                <a:latin typeface="+mn-ea"/>
                <a:cs typeface="Times New Roman" panose="02020603050405020304" pitchFamily="18" charset="0"/>
              </a:rPr>
              <a:t>'Automotive Consumer Experiences,</a:t>
            </a:r>
            <a:r>
              <a:rPr lang="en-US" altLang="ko-KR" sz="1100" kern="100" spc="-70" dirty="0">
                <a:ln>
                  <a:solidFill>
                    <a:schemeClr val="bg1">
                      <a:alpha val="0"/>
                    </a:schemeClr>
                  </a:solidFill>
                </a:ln>
                <a:solidFill>
                  <a:schemeClr val="tx1"/>
                </a:solidFill>
                <a:latin typeface="+mn-ea"/>
                <a:cs typeface="Times New Roman" panose="02020603050405020304" pitchFamily="18" charset="0"/>
              </a:rPr>
              <a:t>’ quantifying consumers’ car life experiences. This project attempts to share consumer experience information obtained from the 2022 Automobile Syndicated Study with professionals in the automobile industry. For further advancement in the industry and improved customer satisfaction, </a:t>
            </a:r>
            <a:r>
              <a:rPr lang="en-US" altLang="ko-KR" sz="1100" kern="100" spc="-70" dirty="0" err="1">
                <a:ln>
                  <a:solidFill>
                    <a:schemeClr val="bg1">
                      <a:alpha val="0"/>
                    </a:schemeClr>
                  </a:solidFill>
                </a:ln>
                <a:solidFill>
                  <a:schemeClr val="tx1"/>
                </a:solidFill>
                <a:latin typeface="+mn-ea"/>
                <a:cs typeface="Times New Roman" panose="02020603050405020304" pitchFamily="18" charset="0"/>
              </a:rPr>
              <a:t>ConsumerInsight</a:t>
            </a:r>
            <a:r>
              <a:rPr lang="en-US" altLang="ko-KR" sz="1100" kern="100" spc="-70" dirty="0">
                <a:ln>
                  <a:solidFill>
                    <a:schemeClr val="bg1">
                      <a:alpha val="0"/>
                    </a:schemeClr>
                  </a:solidFill>
                </a:ln>
                <a:solidFill>
                  <a:schemeClr val="tx1"/>
                </a:solidFill>
                <a:latin typeface="+mn-ea"/>
                <a:cs typeface="Times New Roman" panose="02020603050405020304" pitchFamily="18" charset="0"/>
              </a:rPr>
              <a:t> will provide information about the various moment of truth (MOT). The first one is the moments of truth of the</a:t>
            </a:r>
            <a:r>
              <a:rPr lang="en-US" altLang="ko-KR" sz="1100" b="1" kern="100" spc="-70" dirty="0">
                <a:ln>
                  <a:solidFill>
                    <a:schemeClr val="bg1">
                      <a:alpha val="0"/>
                    </a:schemeClr>
                  </a:solidFill>
                </a:ln>
                <a:solidFill>
                  <a:schemeClr val="tx1"/>
                </a:solidFill>
                <a:latin typeface="+mn-ea"/>
                <a:cs typeface="Times New Roman" panose="02020603050405020304" pitchFamily="18" charset="0"/>
              </a:rPr>
              <a:t> AS process experiences.</a:t>
            </a:r>
            <a:endParaRPr lang="ko-KR" altLang="ko-KR" sz="1100" b="1" kern="100" spc="-70" dirty="0">
              <a:ln>
                <a:solidFill>
                  <a:schemeClr val="bg1">
                    <a:alpha val="0"/>
                  </a:schemeClr>
                </a:solidFill>
              </a:ln>
              <a:solidFill>
                <a:schemeClr val="tx1"/>
              </a:solidFill>
              <a:highlight>
                <a:srgbClr val="FFFF00"/>
              </a:highlight>
              <a:latin typeface="+mn-ea"/>
              <a:cs typeface="Times New Roman" panose="02020603050405020304" pitchFamily="18" charset="0"/>
            </a:endParaRPr>
          </a:p>
        </p:txBody>
      </p:sp>
    </p:spTree>
    <p:extLst>
      <p:ext uri="{BB962C8B-B14F-4D97-AF65-F5344CB8AC3E}">
        <p14:creationId xmlns:p14="http://schemas.microsoft.com/office/powerpoint/2010/main" val="3990962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표 6">
            <a:extLst>
              <a:ext uri="{FF2B5EF4-FFF2-40B4-BE49-F238E27FC236}">
                <a16:creationId xmlns:a16="http://schemas.microsoft.com/office/drawing/2014/main" id="{24CE4851-74B8-466E-91A9-12AC3382D468}"/>
              </a:ext>
            </a:extLst>
          </p:cNvPr>
          <p:cNvGraphicFramePr>
            <a:graphicFrameLocks noGrp="1"/>
          </p:cNvGraphicFramePr>
          <p:nvPr>
            <p:extLst>
              <p:ext uri="{D42A27DB-BD31-4B8C-83A1-F6EECF244321}">
                <p14:modId xmlns:p14="http://schemas.microsoft.com/office/powerpoint/2010/main" val="4041144490"/>
              </p:ext>
            </p:extLst>
          </p:nvPr>
        </p:nvGraphicFramePr>
        <p:xfrm>
          <a:off x="565150" y="3153711"/>
          <a:ext cx="5727700" cy="4032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On-the-day completion rate</a:t>
                      </a:r>
                      <a:r>
                        <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 </a:t>
                      </a: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Lexus</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(301)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94.7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Honda</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(287)</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92.8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Toyota</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(343)</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92.7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Volvo</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950" kern="100" spc="-70" baseline="0">
                          <a:ln>
                            <a:solidFill>
                              <a:schemeClr val="bg1">
                                <a:alpha val="0"/>
                              </a:schemeClr>
                            </a:solidFill>
                          </a:ln>
                          <a:solidFill>
                            <a:schemeClr val="tx1"/>
                          </a:solidFill>
                          <a:latin typeface="+mn-ea"/>
                          <a:ea typeface="+mn-ea"/>
                          <a:cs typeface="Times New Roman" panose="02020603050405020304" pitchFamily="18" charset="0"/>
                        </a:rPr>
                        <a:t>(269)</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90.5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sz="1100" b="0" kern="100" spc="-70" baseline="0" dirty="0" err="1">
                          <a:ln>
                            <a:solidFill>
                              <a:schemeClr val="bg1">
                                <a:alpha val="0"/>
                              </a:schemeClr>
                            </a:solidFill>
                          </a:ln>
                          <a:solidFill>
                            <a:schemeClr val="tx1"/>
                          </a:solidFill>
                          <a:latin typeface="+mn-ea"/>
                          <a:ea typeface="+mn-ea"/>
                          <a:cs typeface="Times New Roman" panose="02020603050405020304" pitchFamily="18" charset="0"/>
                        </a:rPr>
                        <a:t>Ssangyong</a:t>
                      </a:r>
                      <a:endPar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(791)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89.0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Lincoln</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950" kern="100" spc="-70" baseline="0">
                          <a:ln>
                            <a:solidFill>
                              <a:schemeClr val="bg1">
                                <a:alpha val="0"/>
                              </a:schemeClr>
                            </a:solidFill>
                          </a:ln>
                          <a:solidFill>
                            <a:schemeClr val="tx1"/>
                          </a:solidFill>
                          <a:latin typeface="+mn-ea"/>
                          <a:ea typeface="+mn-ea"/>
                          <a:cs typeface="Times New Roman" panose="02020603050405020304" pitchFamily="18" charset="0"/>
                        </a:rPr>
                        <a:t>(101)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88.6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7</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Nissan</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(122)</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86.7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Volkswagen</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950" kern="100" spc="-70" baseline="0">
                          <a:ln>
                            <a:solidFill>
                              <a:schemeClr val="bg1">
                                <a:alpha val="0"/>
                              </a:schemeClr>
                            </a:solidFill>
                          </a:ln>
                          <a:solidFill>
                            <a:schemeClr val="tx1"/>
                          </a:solidFill>
                          <a:latin typeface="+mn-ea"/>
                          <a:ea typeface="+mn-ea"/>
                          <a:cs typeface="Times New Roman" panose="02020603050405020304" pitchFamily="18" charset="0"/>
                        </a:rPr>
                        <a:t>(585)</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86.5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226237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9</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Ford</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(271)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85.5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1690043"/>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Mercedes-Benz</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(1,338)</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84.3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524485347"/>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Cadillac</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(31)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83.8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2507601"/>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MINI</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(200)</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marL="0" algn="ctr" defTabSz="685800" rtl="0" eaLnBrk="1" fontAlgn="ctr" latinLnBrk="0" hangingPunct="1">
                        <a:lnSpc>
                          <a:spcPct val="100000"/>
                        </a:lnSpc>
                        <a:spcAft>
                          <a:spcPts val="0"/>
                        </a:spcAft>
                      </a:pP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83.7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506036383"/>
                  </a:ext>
                </a:extLst>
              </a:tr>
              <a:tr h="252000">
                <a:tc rowSpan="3">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(8,835)</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83.6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8465469"/>
                  </a:ext>
                </a:extLst>
              </a:tr>
              <a:tr h="252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a:t>
                      </a:r>
                      <a:r>
                        <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rPr>
                        <a:t> </a:t>
                      </a: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(2,134)</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80.5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52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a:t>
                      </a:r>
                      <a:r>
                        <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rPr>
                        <a:t> </a:t>
                      </a: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950" kern="100" spc="-70" baseline="0" dirty="0">
                          <a:ln>
                            <a:solidFill>
                              <a:schemeClr val="bg1">
                                <a:alpha val="0"/>
                              </a:schemeClr>
                            </a:solidFill>
                          </a:ln>
                          <a:solidFill>
                            <a:schemeClr val="tx1"/>
                          </a:solidFill>
                          <a:latin typeface="+mn-ea"/>
                          <a:ea typeface="+mn-ea"/>
                          <a:cs typeface="Times New Roman" panose="02020603050405020304" pitchFamily="18" charset="0"/>
                        </a:rPr>
                        <a:t>(6,701)</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84.6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bl>
          </a:graphicData>
        </a:graphic>
      </p:graphicFrame>
      <p:sp>
        <p:nvSpPr>
          <p:cNvPr id="8" name="직사각형 7">
            <a:extLst>
              <a:ext uri="{FF2B5EF4-FFF2-40B4-BE49-F238E27FC236}">
                <a16:creationId xmlns:a16="http://schemas.microsoft.com/office/drawing/2014/main" id="{8C89FEC7-5E7A-4006-9086-F2D519A1C86F}"/>
              </a:ext>
            </a:extLst>
          </p:cNvPr>
          <p:cNvSpPr/>
          <p:nvPr/>
        </p:nvSpPr>
        <p:spPr>
          <a:xfrm>
            <a:off x="720002" y="2851252"/>
            <a:ext cx="5889307" cy="278218"/>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[Table</a:t>
            </a:r>
            <a:r>
              <a:rPr lang="ko-KR" altLang="en-US" sz="1200" kern="100" spc="-70" dirty="0">
                <a:ln>
                  <a:solidFill>
                    <a:schemeClr val="bg1">
                      <a:alpha val="0"/>
                    </a:schemeClr>
                  </a:solidFill>
                </a:ln>
                <a:latin typeface="+mn-ea"/>
                <a:cs typeface="Times New Roman" panose="02020603050405020304" pitchFamily="18" charset="0"/>
              </a:rPr>
              <a:t> </a:t>
            </a:r>
            <a:r>
              <a:rPr lang="en-US" altLang="ko-KR" sz="1200" kern="100" spc="-70" dirty="0">
                <a:ln>
                  <a:solidFill>
                    <a:schemeClr val="bg1">
                      <a:alpha val="0"/>
                    </a:schemeClr>
                  </a:solidFill>
                </a:ln>
                <a:latin typeface="+mn-ea"/>
                <a:cs typeface="Times New Roman" panose="02020603050405020304" pitchFamily="18" charset="0"/>
              </a:rPr>
              <a:t>8] On-the-day completion rate by brand</a:t>
            </a:r>
            <a:r>
              <a:rPr lang="ko-KR" altLang="en-US" sz="1200" kern="100" spc="-70" dirty="0">
                <a:ln>
                  <a:solidFill>
                    <a:schemeClr val="bg1">
                      <a:alpha val="0"/>
                    </a:schemeClr>
                  </a:solidFill>
                </a:ln>
                <a:latin typeface="+mn-ea"/>
                <a:cs typeface="Times New Roman" panose="02020603050405020304" pitchFamily="18" charset="0"/>
              </a:rPr>
              <a:t> </a:t>
            </a:r>
            <a:r>
              <a:rPr lang="en-US" altLang="ko-KR" sz="1200" kern="100" spc="-70" dirty="0">
                <a:ln>
                  <a:solidFill>
                    <a:schemeClr val="bg1">
                      <a:alpha val="0"/>
                    </a:schemeClr>
                  </a:solidFill>
                </a:ln>
                <a:latin typeface="+mn-ea"/>
                <a:cs typeface="Times New Roman" panose="02020603050405020304" pitchFamily="18" charset="0"/>
              </a:rPr>
              <a:t>(In the order of highest)</a:t>
            </a:r>
          </a:p>
        </p:txBody>
      </p:sp>
      <p:sp>
        <p:nvSpPr>
          <p:cNvPr id="29" name="직사각형 28">
            <a:extLst>
              <a:ext uri="{FF2B5EF4-FFF2-40B4-BE49-F238E27FC236}">
                <a16:creationId xmlns:a16="http://schemas.microsoft.com/office/drawing/2014/main" id="{EB684E7C-FD73-4E0F-B789-BA4D8C0D5DAB}"/>
              </a:ext>
            </a:extLst>
          </p:cNvPr>
          <p:cNvSpPr/>
          <p:nvPr/>
        </p:nvSpPr>
        <p:spPr>
          <a:xfrm>
            <a:off x="692696" y="1496616"/>
            <a:ext cx="5795418" cy="1318823"/>
          </a:xfrm>
          <a:prstGeom prst="rect">
            <a:avLst/>
          </a:prstGeom>
        </p:spPr>
        <p:txBody>
          <a:bodyPr wrap="square">
            <a:spAutoFit/>
          </a:bodyPr>
          <a:lstStyle/>
          <a:p>
            <a:pPr>
              <a:lnSpc>
                <a:spcPct val="130000"/>
              </a:lnSpc>
            </a:pPr>
            <a:r>
              <a:rPr lang="en-US" altLang="ko-KR" sz="1300" b="1" kern="100" spc="-70" dirty="0">
                <a:ln>
                  <a:solidFill>
                    <a:prstClr val="white">
                      <a:alpha val="0"/>
                    </a:prstClr>
                  </a:solidFill>
                </a:ln>
                <a:cs typeface="Times New Roman" panose="02020603050405020304" pitchFamily="18" charset="0"/>
              </a:rPr>
              <a:t>The repair/maintenance completion rate on the day was </a:t>
            </a:r>
            <a:r>
              <a:rPr lang="en-US" altLang="ko-KR" sz="1300" b="1" u="sng" kern="100" spc="-70" dirty="0">
                <a:ln>
                  <a:solidFill>
                    <a:prstClr val="white">
                      <a:alpha val="0"/>
                    </a:prstClr>
                  </a:solidFill>
                </a:ln>
                <a:cs typeface="Times New Roman" panose="02020603050405020304" pitchFamily="18" charset="0"/>
              </a:rPr>
              <a:t>83.6%</a:t>
            </a:r>
            <a:r>
              <a:rPr lang="en-US" altLang="ko-KR" sz="1300" b="1" kern="100" spc="-70" dirty="0">
                <a:ln>
                  <a:solidFill>
                    <a:prstClr val="white">
                      <a:alpha val="0"/>
                    </a:prstClr>
                  </a:solidFill>
                </a:ln>
                <a:cs typeface="Times New Roman" panose="02020603050405020304" pitchFamily="18" charset="0"/>
              </a:rPr>
              <a:t>, with Japanese brands ranking 1st to 3rd.</a:t>
            </a:r>
          </a:p>
          <a:p>
            <a:pPr marL="171450" indent="-171450">
              <a:lnSpc>
                <a:spcPct val="130000"/>
              </a:lnSpc>
              <a:buFontTx/>
              <a:buChar char="-"/>
            </a:pPr>
            <a:r>
              <a:rPr lang="en-US" altLang="ko-KR" sz="1200" kern="100" spc="-70" dirty="0">
                <a:ln>
                  <a:solidFill>
                    <a:prstClr val="white">
                      <a:alpha val="0"/>
                    </a:prstClr>
                  </a:solidFill>
                </a:ln>
                <a:cs typeface="Times New Roman" panose="02020603050405020304" pitchFamily="18" charset="0"/>
              </a:rPr>
              <a:t>The brands with a high on-the-day completion rate were Lexus (94.7%) and Honda (92.8%) </a:t>
            </a:r>
          </a:p>
          <a:p>
            <a:pPr marL="171450" indent="-171450">
              <a:lnSpc>
                <a:spcPct val="130000"/>
              </a:lnSpc>
              <a:buFontTx/>
              <a:buChar char="-"/>
            </a:pPr>
            <a:r>
              <a:rPr lang="en-US" altLang="ko-KR" sz="1200" kern="100" spc="-70" dirty="0">
                <a:ln>
                  <a:solidFill>
                    <a:prstClr val="white">
                      <a:alpha val="0"/>
                    </a:prstClr>
                  </a:solidFill>
                </a:ln>
                <a:latin typeface="+mn-ea"/>
                <a:cs typeface="Times New Roman" panose="02020603050405020304" pitchFamily="18" charset="0"/>
              </a:rPr>
              <a:t>Only </a:t>
            </a:r>
            <a:r>
              <a:rPr lang="en-US" altLang="ko-KR" sz="1200" kern="100" spc="-70" dirty="0" err="1">
                <a:ln>
                  <a:solidFill>
                    <a:prstClr val="white">
                      <a:alpha val="0"/>
                    </a:prstClr>
                  </a:solidFill>
                </a:ln>
                <a:latin typeface="+mn-ea"/>
                <a:cs typeface="Times New Roman" panose="02020603050405020304" pitchFamily="18" charset="0"/>
              </a:rPr>
              <a:t>Ssangyong</a:t>
            </a:r>
            <a:r>
              <a:rPr lang="en-US" altLang="ko-KR" sz="1200" kern="100" spc="-70" dirty="0">
                <a:ln>
                  <a:solidFill>
                    <a:prstClr val="white">
                      <a:alpha val="0"/>
                    </a:prstClr>
                  </a:solidFill>
                </a:ln>
                <a:latin typeface="+mn-ea"/>
                <a:cs typeface="Times New Roman" panose="02020603050405020304" pitchFamily="18" charset="0"/>
              </a:rPr>
              <a:t> among domestic brands was included in the top 5 ranks at 89.0%</a:t>
            </a:r>
            <a:endParaRPr lang="ko-KR" altLang="en-US" sz="1300" kern="100" spc="-70" dirty="0">
              <a:ln>
                <a:solidFill>
                  <a:schemeClr val="bg1">
                    <a:alpha val="0"/>
                  </a:schemeClr>
                </a:solidFill>
              </a:ln>
              <a:latin typeface="+mn-ea"/>
              <a:cs typeface="Times New Roman" panose="02020603050405020304" pitchFamily="18" charset="0"/>
            </a:endParaRPr>
          </a:p>
        </p:txBody>
      </p:sp>
      <p:sp>
        <p:nvSpPr>
          <p:cNvPr id="3" name="직사각형 2">
            <a:extLst>
              <a:ext uri="{FF2B5EF4-FFF2-40B4-BE49-F238E27FC236}">
                <a16:creationId xmlns:a16="http://schemas.microsoft.com/office/drawing/2014/main" id="{62D7A4EE-80CB-4B64-1177-3E51BE72C69C}"/>
              </a:ext>
            </a:extLst>
          </p:cNvPr>
          <p:cNvSpPr/>
          <p:nvPr/>
        </p:nvSpPr>
        <p:spPr>
          <a:xfrm>
            <a:off x="377825" y="927100"/>
            <a:ext cx="6110288" cy="39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39750">
              <a:lnSpc>
                <a:spcPct val="110000"/>
              </a:lnSpc>
              <a:spcBef>
                <a:spcPts val="100"/>
              </a:spcBef>
              <a:spcAft>
                <a:spcPts val="100"/>
              </a:spcAft>
            </a:pPr>
            <a:r>
              <a:rPr lang="en-US" altLang="ko-KR" b="1" kern="100" spc="-70" dirty="0">
                <a:ln>
                  <a:solidFill>
                    <a:schemeClr val="bg1">
                      <a:alpha val="0"/>
                    </a:schemeClr>
                  </a:solidFill>
                </a:ln>
                <a:latin typeface="+mn-ea"/>
                <a:cs typeface="Times New Roman" panose="02020603050405020304" pitchFamily="18" charset="0"/>
              </a:rPr>
              <a:t>Wait/Monitor (1)</a:t>
            </a:r>
            <a:endParaRPr lang="ko-KR" altLang="ko-KR" b="1" kern="100" spc="-70" dirty="0">
              <a:ln>
                <a:solidFill>
                  <a:schemeClr val="bg1">
                    <a:alpha val="0"/>
                  </a:schemeClr>
                </a:solidFill>
              </a:ln>
              <a:latin typeface="+mn-ea"/>
              <a:cs typeface="Times New Roman" panose="02020603050405020304" pitchFamily="18" charset="0"/>
            </a:endParaRPr>
          </a:p>
        </p:txBody>
      </p:sp>
      <p:sp>
        <p:nvSpPr>
          <p:cNvPr id="4" name="사각형: 둥근 모서리 3">
            <a:extLst>
              <a:ext uri="{FF2B5EF4-FFF2-40B4-BE49-F238E27FC236}">
                <a16:creationId xmlns:a16="http://schemas.microsoft.com/office/drawing/2014/main" id="{5C2BF273-4BDF-E889-DF18-182155279865}"/>
              </a:ext>
            </a:extLst>
          </p:cNvPr>
          <p:cNvSpPr/>
          <p:nvPr/>
        </p:nvSpPr>
        <p:spPr>
          <a:xfrm>
            <a:off x="451736" y="927100"/>
            <a:ext cx="411906" cy="396000"/>
          </a:xfrm>
          <a:prstGeom prst="roundRect">
            <a:avLst>
              <a:gd name="adj" fmla="val 0"/>
            </a:avLst>
          </a:prstGeom>
          <a:solidFill>
            <a:srgbClr val="C00000"/>
          </a:solidFill>
          <a:ln>
            <a:noFill/>
          </a:ln>
        </p:spPr>
        <p:txBody>
          <a:bodyPr vert="horz" wrap="square" lIns="0" tIns="36000" rIns="0" bIns="0" numCol="1" anchor="ctr" anchorCtr="0" compatLnSpc="1">
            <a:prstTxWarp prst="textNoShape">
              <a:avLst/>
            </a:prstTxWarp>
          </a:bodyPr>
          <a:lstStyle/>
          <a:p>
            <a:pPr algn="ctr" defTabSz="914400" fontAlgn="ctr">
              <a:defRPr/>
            </a:pPr>
            <a:r>
              <a:rPr lang="en-US" altLang="ko-KR" b="1" kern="0" spc="-30" dirty="0">
                <a:ln>
                  <a:solidFill>
                    <a:srgbClr val="4472C4">
                      <a:alpha val="0"/>
                    </a:srgbClr>
                  </a:solidFill>
                </a:ln>
                <a:solidFill>
                  <a:prstClr val="white"/>
                </a:solidFill>
                <a:latin typeface="+mn-ea"/>
              </a:rPr>
              <a:t>03</a:t>
            </a:r>
            <a:endParaRPr lang="ko-KR" altLang="en-US" b="1" kern="0" spc="-30" dirty="0">
              <a:ln>
                <a:solidFill>
                  <a:srgbClr val="4472C4">
                    <a:alpha val="0"/>
                  </a:srgbClr>
                </a:solidFill>
              </a:ln>
              <a:solidFill>
                <a:prstClr val="white"/>
              </a:solidFill>
              <a:latin typeface="+mn-ea"/>
            </a:endParaRPr>
          </a:p>
        </p:txBody>
      </p:sp>
      <p:sp>
        <p:nvSpPr>
          <p:cNvPr id="9" name="사각형: 둥근 모서리 8">
            <a:extLst>
              <a:ext uri="{FF2B5EF4-FFF2-40B4-BE49-F238E27FC236}">
                <a16:creationId xmlns:a16="http://schemas.microsoft.com/office/drawing/2014/main" id="{80F5BC22-D938-6924-804B-839DBBE8312D}"/>
              </a:ext>
            </a:extLst>
          </p:cNvPr>
          <p:cNvSpPr/>
          <p:nvPr/>
        </p:nvSpPr>
        <p:spPr>
          <a:xfrm>
            <a:off x="485032" y="1534600"/>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1</a:t>
            </a:r>
            <a:endParaRPr lang="ko-KR" altLang="en-US" sz="1300" b="1" kern="0" spc="-30" dirty="0">
              <a:ln>
                <a:solidFill>
                  <a:srgbClr val="4472C4">
                    <a:alpha val="0"/>
                  </a:srgbClr>
                </a:solidFill>
              </a:ln>
              <a:latin typeface="+mn-ea"/>
            </a:endParaRPr>
          </a:p>
        </p:txBody>
      </p:sp>
      <p:sp>
        <p:nvSpPr>
          <p:cNvPr id="2" name="TextBox 1">
            <a:extLst>
              <a:ext uri="{FF2B5EF4-FFF2-40B4-BE49-F238E27FC236}">
                <a16:creationId xmlns:a16="http://schemas.microsoft.com/office/drawing/2014/main" id="{4CE82645-6D86-494A-BA91-0C31EB5A7CC2}"/>
              </a:ext>
            </a:extLst>
          </p:cNvPr>
          <p:cNvSpPr txBox="1"/>
          <p:nvPr/>
        </p:nvSpPr>
        <p:spPr>
          <a:xfrm>
            <a:off x="485032" y="7246984"/>
            <a:ext cx="5238357" cy="276999"/>
          </a:xfrm>
          <a:prstGeom prst="rect">
            <a:avLst/>
          </a:prstGeom>
          <a:noFill/>
        </p:spPr>
        <p:txBody>
          <a:bodyPr wrap="none" rtlCol="0">
            <a:spAutoFit/>
          </a:bodyPr>
          <a:lstStyle/>
          <a:p>
            <a:r>
              <a:rPr lang="en-US" altLang="ko-KR" sz="1200" dirty="0"/>
              <a:t>Q. Was the vehicle repair/maintenance completed on the day? (Yes/No)</a:t>
            </a:r>
            <a:endParaRPr lang="ko-KR" altLang="en-US" sz="1200" dirty="0"/>
          </a:p>
        </p:txBody>
      </p:sp>
    </p:spTree>
    <p:extLst>
      <p:ext uri="{BB962C8B-B14F-4D97-AF65-F5344CB8AC3E}">
        <p14:creationId xmlns:p14="http://schemas.microsoft.com/office/powerpoint/2010/main" val="4108205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직사각형 57">
            <a:extLst>
              <a:ext uri="{FF2B5EF4-FFF2-40B4-BE49-F238E27FC236}">
                <a16:creationId xmlns:a16="http://schemas.microsoft.com/office/drawing/2014/main" id="{23DF27BE-35C6-4183-96B4-795E8CC56C0B}"/>
              </a:ext>
            </a:extLst>
          </p:cNvPr>
          <p:cNvSpPr/>
          <p:nvPr/>
        </p:nvSpPr>
        <p:spPr>
          <a:xfrm>
            <a:off x="484347" y="2249260"/>
            <a:ext cx="5889307" cy="290849"/>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[Table 9] Repair/maintenance time by brand</a:t>
            </a:r>
            <a:r>
              <a:rPr lang="ko-KR" altLang="en-US" sz="1200" kern="100" spc="-70" dirty="0">
                <a:ln>
                  <a:solidFill>
                    <a:schemeClr val="bg1">
                      <a:alpha val="0"/>
                    </a:schemeClr>
                  </a:solidFill>
                </a:ln>
                <a:latin typeface="+mn-ea"/>
                <a:cs typeface="Times New Roman" panose="02020603050405020304" pitchFamily="18" charset="0"/>
              </a:rPr>
              <a:t> </a:t>
            </a:r>
            <a:r>
              <a:rPr lang="en-US" altLang="ko-KR" sz="1200" kern="100" spc="-70" dirty="0">
                <a:ln>
                  <a:solidFill>
                    <a:schemeClr val="bg1">
                      <a:alpha val="0"/>
                    </a:schemeClr>
                  </a:solidFill>
                </a:ln>
                <a:latin typeface="+mn-ea"/>
                <a:cs typeface="Times New Roman" panose="02020603050405020304" pitchFamily="18" charset="0"/>
              </a:rPr>
              <a:t>(In the order of shortest)</a:t>
            </a:r>
            <a:endParaRPr lang="ko-KR" altLang="ko-KR" sz="1200" kern="100" spc="-70" dirty="0">
              <a:ln>
                <a:solidFill>
                  <a:schemeClr val="bg1">
                    <a:alpha val="0"/>
                  </a:schemeClr>
                </a:solidFill>
              </a:ln>
              <a:latin typeface="+mn-ea"/>
              <a:cs typeface="Times New Roman" panose="02020603050405020304" pitchFamily="18" charset="0"/>
            </a:endParaRPr>
          </a:p>
        </p:txBody>
      </p:sp>
      <p:sp>
        <p:nvSpPr>
          <p:cNvPr id="28" name="직사각형 27">
            <a:extLst>
              <a:ext uri="{FF2B5EF4-FFF2-40B4-BE49-F238E27FC236}">
                <a16:creationId xmlns:a16="http://schemas.microsoft.com/office/drawing/2014/main" id="{B48B8126-D072-4D82-8719-203597E93AD2}"/>
              </a:ext>
            </a:extLst>
          </p:cNvPr>
          <p:cNvSpPr/>
          <p:nvPr/>
        </p:nvSpPr>
        <p:spPr>
          <a:xfrm>
            <a:off x="626196" y="979170"/>
            <a:ext cx="5729177" cy="1103957"/>
          </a:xfrm>
          <a:prstGeom prst="rect">
            <a:avLst/>
          </a:prstGeom>
        </p:spPr>
        <p:txBody>
          <a:bodyPr wrap="square">
            <a:spAutoFit/>
          </a:bodyPr>
          <a:lstStyle/>
          <a:p>
            <a:pPr>
              <a:lnSpc>
                <a:spcPct val="130000"/>
              </a:lnSpc>
            </a:pPr>
            <a:r>
              <a:rPr lang="en-US" altLang="ko-KR" sz="1200" kern="100" spc="-70" dirty="0">
                <a:ln>
                  <a:solidFill>
                    <a:prstClr val="white">
                      <a:alpha val="0"/>
                    </a:prstClr>
                  </a:solidFill>
                </a:ln>
                <a:cs typeface="Times New Roman" panose="02020603050405020304" pitchFamily="18" charset="0"/>
              </a:rPr>
              <a:t>The average time of customers who did not get an on-the-day repair/maintenance was </a:t>
            </a:r>
            <a:r>
              <a:rPr lang="en-US" altLang="ko-KR" sz="1300" b="1" u="sng" kern="100" spc="-70" dirty="0">
                <a:ln>
                  <a:solidFill>
                    <a:prstClr val="white">
                      <a:alpha val="0"/>
                    </a:prstClr>
                  </a:solidFill>
                </a:ln>
                <a:cs typeface="Times New Roman" panose="02020603050405020304" pitchFamily="18" charset="0"/>
              </a:rPr>
              <a:t>6.8 days, </a:t>
            </a:r>
            <a:r>
              <a:rPr lang="en-US" altLang="ko-KR" sz="1300" b="1" kern="100" spc="-70" dirty="0">
                <a:ln>
                  <a:solidFill>
                    <a:prstClr val="white">
                      <a:alpha val="0"/>
                    </a:prstClr>
                  </a:solidFill>
                </a:ln>
                <a:cs typeface="Times New Roman" panose="02020603050405020304" pitchFamily="18" charset="0"/>
              </a:rPr>
              <a:t>domestic brands ranking 1st to 5th </a:t>
            </a:r>
            <a:r>
              <a:rPr lang="en-US" altLang="ko-KR" sz="1300" b="1" u="sng" kern="100" spc="-70" dirty="0">
                <a:ln>
                  <a:solidFill>
                    <a:prstClr val="white">
                      <a:alpha val="0"/>
                    </a:prstClr>
                  </a:solidFill>
                </a:ln>
                <a:cs typeface="Times New Roman" panose="02020603050405020304" pitchFamily="18" charset="0"/>
              </a:rPr>
              <a:t>.</a:t>
            </a:r>
          </a:p>
          <a:p>
            <a:pPr marL="171450" indent="-171450">
              <a:lnSpc>
                <a:spcPct val="130000"/>
              </a:lnSpc>
              <a:buFontTx/>
              <a:buChar char="-"/>
            </a:pPr>
            <a:r>
              <a:rPr lang="en-US" altLang="ko-KR" sz="1300" kern="100" spc="-70" dirty="0">
                <a:ln>
                  <a:solidFill>
                    <a:schemeClr val="bg1">
                      <a:alpha val="0"/>
                    </a:schemeClr>
                  </a:solidFill>
                </a:ln>
                <a:latin typeface="+mn-ea"/>
                <a:cs typeface="Times New Roman" panose="02020603050405020304" pitchFamily="18" charset="0"/>
              </a:rPr>
              <a:t>The brands with a short repair/maintenance time were </a:t>
            </a:r>
            <a:r>
              <a:rPr lang="en-US" altLang="ko-KR" sz="1300" kern="100" spc="-70" dirty="0" err="1">
                <a:ln>
                  <a:solidFill>
                    <a:schemeClr val="bg1">
                      <a:alpha val="0"/>
                    </a:schemeClr>
                  </a:solidFill>
                </a:ln>
                <a:latin typeface="+mn-ea"/>
                <a:cs typeface="Times New Roman" panose="02020603050405020304" pitchFamily="18" charset="0"/>
              </a:rPr>
              <a:t>Ssangyong</a:t>
            </a:r>
            <a:r>
              <a:rPr lang="en-US" altLang="ko-KR" sz="1300" kern="100" spc="-70" dirty="0">
                <a:ln>
                  <a:solidFill>
                    <a:schemeClr val="bg1">
                      <a:alpha val="0"/>
                    </a:schemeClr>
                  </a:solidFill>
                </a:ln>
                <a:latin typeface="+mn-ea"/>
                <a:cs typeface="Times New Roman" panose="02020603050405020304" pitchFamily="18" charset="0"/>
              </a:rPr>
              <a:t> (4.8 days) and Renault (5.1 days)</a:t>
            </a:r>
            <a:endParaRPr lang="en-US" altLang="ko-KR" sz="1200" kern="100" spc="-70" dirty="0">
              <a:ln>
                <a:solidFill>
                  <a:prstClr val="white">
                    <a:alpha val="0"/>
                  </a:prstClr>
                </a:solidFill>
              </a:ln>
              <a:cs typeface="Times New Roman" panose="02020603050405020304" pitchFamily="18" charset="0"/>
            </a:endParaRPr>
          </a:p>
        </p:txBody>
      </p:sp>
      <p:graphicFrame>
        <p:nvGraphicFramePr>
          <p:cNvPr id="24" name="표 23">
            <a:extLst>
              <a:ext uri="{FF2B5EF4-FFF2-40B4-BE49-F238E27FC236}">
                <a16:creationId xmlns:a16="http://schemas.microsoft.com/office/drawing/2014/main" id="{9D9A9095-2656-461B-B917-578BB024818E}"/>
              </a:ext>
            </a:extLst>
          </p:cNvPr>
          <p:cNvGraphicFramePr>
            <a:graphicFrameLocks noGrp="1"/>
          </p:cNvGraphicFramePr>
          <p:nvPr>
            <p:extLst>
              <p:ext uri="{D42A27DB-BD31-4B8C-83A1-F6EECF244321}">
                <p14:modId xmlns:p14="http://schemas.microsoft.com/office/powerpoint/2010/main" val="1421709630"/>
              </p:ext>
            </p:extLst>
          </p:nvPr>
        </p:nvGraphicFramePr>
        <p:xfrm>
          <a:off x="590103" y="2559854"/>
          <a:ext cx="5727700" cy="3276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Repair time (days)</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err="1">
                          <a:ln>
                            <a:solidFill>
                              <a:schemeClr val="bg1">
                                <a:alpha val="0"/>
                              </a:schemeClr>
                            </a:solidFill>
                          </a:ln>
                          <a:solidFill>
                            <a:schemeClr val="tx1"/>
                          </a:solidFill>
                          <a:latin typeface="+mn-ea"/>
                          <a:ea typeface="+mn-ea"/>
                          <a:cs typeface="Times New Roman" panose="02020603050405020304" pitchFamily="18" charset="0"/>
                        </a:rPr>
                        <a:t>Ssangyong</a:t>
                      </a:r>
                      <a:endPar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(87)</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4.8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Renault Korea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(72)</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5.1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GM Korea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(76)</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5.1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Hyundai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5.6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Genesis</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5.7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Volkswagen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(79)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5.8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7</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MINI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5.9</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52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BMW</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(280)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6.1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2262378"/>
                  </a:ext>
                </a:extLst>
              </a:tr>
              <a:tr h="252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Mercedes-Benz</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(210)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6.6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06036383"/>
                  </a:ext>
                </a:extLst>
              </a:tr>
              <a:tr h="252000">
                <a:tc rowSpan="3">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(1,445)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6.8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52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a:t>
                      </a:r>
                      <a:r>
                        <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rPr>
                        <a:t> </a:t>
                      </a: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(416)</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6.1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r h="252000">
                <a:tc vMerge="1">
                  <a:txBody>
                    <a:bodyPr/>
                    <a:lstStyle/>
                    <a:p>
                      <a:pPr latinLnBrk="1"/>
                      <a:endParaRPr lang="ko-KR" altLang="en-US"/>
                    </a:p>
                  </a:txBody>
                  <a:tcPr>
                    <a:lnT w="9525" cap="flat" cmpd="sng" algn="ctr">
                      <a:solidFill>
                        <a:schemeClr val="bg1">
                          <a:lumMod val="75000"/>
                        </a:schemeClr>
                      </a:solidFill>
                      <a:prstDash val="solid"/>
                      <a:round/>
                      <a:headEnd type="none" w="med" len="med"/>
                      <a:tailEnd type="none" w="med" len="med"/>
                    </a:lnT>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a:t>
                      </a:r>
                      <a:r>
                        <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rPr>
                        <a:t> </a:t>
                      </a: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(1,029)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7.1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566759"/>
                  </a:ext>
                </a:extLst>
              </a:tr>
            </a:tbl>
          </a:graphicData>
        </a:graphic>
      </p:graphicFrame>
      <p:sp>
        <p:nvSpPr>
          <p:cNvPr id="3" name="사각형: 둥근 모서리 2">
            <a:extLst>
              <a:ext uri="{FF2B5EF4-FFF2-40B4-BE49-F238E27FC236}">
                <a16:creationId xmlns:a16="http://schemas.microsoft.com/office/drawing/2014/main" id="{A6D3FE95-092C-5296-AC6B-969F46A1899B}"/>
              </a:ext>
            </a:extLst>
          </p:cNvPr>
          <p:cNvSpPr/>
          <p:nvPr/>
        </p:nvSpPr>
        <p:spPr>
          <a:xfrm>
            <a:off x="434232" y="1039300"/>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2</a:t>
            </a:r>
            <a:endParaRPr lang="ko-KR" altLang="en-US" sz="1300" b="1" kern="0" spc="-30" dirty="0">
              <a:ln>
                <a:solidFill>
                  <a:srgbClr val="4472C4">
                    <a:alpha val="0"/>
                  </a:srgbClr>
                </a:solidFill>
              </a:ln>
              <a:latin typeface="+mn-ea"/>
            </a:endParaRPr>
          </a:p>
        </p:txBody>
      </p:sp>
      <p:sp>
        <p:nvSpPr>
          <p:cNvPr id="6" name="TextBox 5">
            <a:extLst>
              <a:ext uri="{FF2B5EF4-FFF2-40B4-BE49-F238E27FC236}">
                <a16:creationId xmlns:a16="http://schemas.microsoft.com/office/drawing/2014/main" id="{B7E43617-0D31-4C89-AC4D-F4608615F510}"/>
              </a:ext>
            </a:extLst>
          </p:cNvPr>
          <p:cNvSpPr txBox="1"/>
          <p:nvPr/>
        </p:nvSpPr>
        <p:spPr>
          <a:xfrm>
            <a:off x="532304" y="5855599"/>
            <a:ext cx="5785500" cy="461665"/>
          </a:xfrm>
          <a:prstGeom prst="rect">
            <a:avLst/>
          </a:prstGeom>
          <a:noFill/>
        </p:spPr>
        <p:txBody>
          <a:bodyPr wrap="square" rtlCol="0">
            <a:spAutoFit/>
          </a:bodyPr>
          <a:lstStyle/>
          <a:p>
            <a:r>
              <a:rPr lang="en-US" altLang="ko-KR" sz="1200" dirty="0"/>
              <a:t>Q. After taking the vehicle in, how many days did it take for the repair/maintenance to finish?</a:t>
            </a:r>
            <a:endParaRPr lang="ko-KR" altLang="en-US" sz="1200" dirty="0"/>
          </a:p>
        </p:txBody>
      </p:sp>
    </p:spTree>
    <p:extLst>
      <p:ext uri="{BB962C8B-B14F-4D97-AF65-F5344CB8AC3E}">
        <p14:creationId xmlns:p14="http://schemas.microsoft.com/office/powerpoint/2010/main" val="2219542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직사각형 24">
            <a:extLst>
              <a:ext uri="{FF2B5EF4-FFF2-40B4-BE49-F238E27FC236}">
                <a16:creationId xmlns:a16="http://schemas.microsoft.com/office/drawing/2014/main" id="{E0B8B227-50E2-44B2-8D81-6C1574967345}"/>
              </a:ext>
            </a:extLst>
          </p:cNvPr>
          <p:cNvSpPr/>
          <p:nvPr/>
        </p:nvSpPr>
        <p:spPr>
          <a:xfrm>
            <a:off x="484346" y="1715441"/>
            <a:ext cx="5889307" cy="290849"/>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[Table 10] Parts supply shortage experience rate by brand (In the order of lowest)</a:t>
            </a:r>
            <a:endParaRPr lang="ko-KR" altLang="ko-KR" sz="1200" kern="100" spc="-70" dirty="0">
              <a:ln>
                <a:solidFill>
                  <a:schemeClr val="bg1">
                    <a:alpha val="0"/>
                  </a:schemeClr>
                </a:solidFill>
              </a:ln>
              <a:latin typeface="+mn-ea"/>
              <a:cs typeface="Times New Roman" panose="02020603050405020304" pitchFamily="18" charset="0"/>
            </a:endParaRPr>
          </a:p>
        </p:txBody>
      </p:sp>
      <p:graphicFrame>
        <p:nvGraphicFramePr>
          <p:cNvPr id="48" name="표 47">
            <a:extLst>
              <a:ext uri="{FF2B5EF4-FFF2-40B4-BE49-F238E27FC236}">
                <a16:creationId xmlns:a16="http://schemas.microsoft.com/office/drawing/2014/main" id="{31405F39-0D7A-43DE-ADE2-1D093E4C2018}"/>
              </a:ext>
            </a:extLst>
          </p:cNvPr>
          <p:cNvGraphicFramePr>
            <a:graphicFrameLocks noGrp="1"/>
          </p:cNvGraphicFramePr>
          <p:nvPr>
            <p:extLst>
              <p:ext uri="{D42A27DB-BD31-4B8C-83A1-F6EECF244321}">
                <p14:modId xmlns:p14="http://schemas.microsoft.com/office/powerpoint/2010/main" val="1650290911"/>
              </p:ext>
            </p:extLst>
          </p:nvPr>
        </p:nvGraphicFramePr>
        <p:xfrm>
          <a:off x="571501" y="2028854"/>
          <a:ext cx="5727700" cy="3528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Parts shortage experience rate(%)</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Lexus</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(304)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6.0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Toyota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(346)</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Honda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(289)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12.1</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Volvo</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(270)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12.2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Cadillac</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12.7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Volkswagen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(593)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13.8</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7</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Mercedes-Benz</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(1,354)</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14.6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Ssangyong</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(797)</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15.0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2262378"/>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9</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GM Korea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(350)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15.3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624853"/>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Kia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(440)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15.7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689938432"/>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Porsche</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(90)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16.3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06036383"/>
                  </a:ext>
                </a:extLst>
              </a:tr>
              <a:tr h="234000">
                <a:tc rowSpan="3">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(8,921)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16.6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34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(2,151)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16.7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r h="234000">
                <a:tc vMerge="1">
                  <a:txBody>
                    <a:bodyPr/>
                    <a:lstStyle/>
                    <a:p>
                      <a:pPr latinLnBrk="1"/>
                      <a:endParaRPr lang="ko-KR" altLang="en-US"/>
                    </a:p>
                  </a:txBody>
                  <a:tcPr>
                    <a:lnT w="9525" cap="flat" cmpd="sng" algn="ctr">
                      <a:solidFill>
                        <a:schemeClr val="bg1">
                          <a:lumMod val="75000"/>
                        </a:schemeClr>
                      </a:solidFill>
                      <a:prstDash val="solid"/>
                      <a:round/>
                      <a:headEnd type="none" w="med" len="med"/>
                      <a:tailEnd type="none" w="med" len="med"/>
                    </a:lnT>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(6,769)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16.5</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566759"/>
                  </a:ext>
                </a:extLst>
              </a:tr>
            </a:tbl>
          </a:graphicData>
        </a:graphic>
      </p:graphicFrame>
      <p:sp>
        <p:nvSpPr>
          <p:cNvPr id="17" name="직사각형 16">
            <a:extLst>
              <a:ext uri="{FF2B5EF4-FFF2-40B4-BE49-F238E27FC236}">
                <a16:creationId xmlns:a16="http://schemas.microsoft.com/office/drawing/2014/main" id="{166C644F-A889-4C0C-AB4D-4CB475E53AD0}"/>
              </a:ext>
            </a:extLst>
          </p:cNvPr>
          <p:cNvSpPr/>
          <p:nvPr/>
        </p:nvSpPr>
        <p:spPr>
          <a:xfrm>
            <a:off x="630454" y="979170"/>
            <a:ext cx="5724919" cy="565989"/>
          </a:xfrm>
          <a:prstGeom prst="rect">
            <a:avLst/>
          </a:prstGeom>
        </p:spPr>
        <p:txBody>
          <a:bodyPr wrap="square">
            <a:spAutoFit/>
          </a:bodyPr>
          <a:lstStyle/>
          <a:p>
            <a:pPr>
              <a:lnSpc>
                <a:spcPct val="130000"/>
              </a:lnSpc>
            </a:pPr>
            <a:r>
              <a:rPr lang="en-US" altLang="ko-KR" sz="1300" b="1" kern="100" spc="-70" dirty="0">
                <a:ln>
                  <a:solidFill>
                    <a:prstClr val="white">
                      <a:alpha val="0"/>
                    </a:prstClr>
                  </a:solidFill>
                </a:ln>
                <a:solidFill>
                  <a:prstClr val="black"/>
                </a:solidFill>
                <a:cs typeface="Times New Roman" panose="02020603050405020304" pitchFamily="18" charset="0"/>
              </a:rPr>
              <a:t>Parts supply shortage experience rate </a:t>
            </a:r>
            <a:r>
              <a:rPr lang="en-US" altLang="ko-KR" sz="1300" b="1" kern="100" spc="-70" dirty="0">
                <a:ln>
                  <a:solidFill>
                    <a:prstClr val="white">
                      <a:alpha val="0"/>
                    </a:prstClr>
                  </a:solidFill>
                </a:ln>
                <a:cs typeface="Times New Roman" panose="02020603050405020304" pitchFamily="18" charset="0"/>
              </a:rPr>
              <a:t>was </a:t>
            </a:r>
            <a:r>
              <a:rPr lang="en-US" altLang="ko-KR" sz="1300" b="1" u="sng" kern="100" spc="-70" dirty="0">
                <a:ln>
                  <a:solidFill>
                    <a:prstClr val="white">
                      <a:alpha val="0"/>
                    </a:prstClr>
                  </a:solidFill>
                </a:ln>
                <a:cs typeface="Times New Roman" panose="02020603050405020304" pitchFamily="18" charset="0"/>
              </a:rPr>
              <a:t>16.6%</a:t>
            </a:r>
            <a:r>
              <a:rPr lang="en-US" altLang="ko-KR" sz="1300" b="1" kern="100" spc="-70" dirty="0">
                <a:ln>
                  <a:solidFill>
                    <a:prstClr val="white">
                      <a:alpha val="0"/>
                    </a:prstClr>
                  </a:solidFill>
                </a:ln>
                <a:cs typeface="Times New Roman" panose="02020603050405020304" pitchFamily="18" charset="0"/>
              </a:rPr>
              <a:t>,</a:t>
            </a:r>
          </a:p>
          <a:p>
            <a:pPr marL="171450" indent="-171450">
              <a:lnSpc>
                <a:spcPct val="130000"/>
              </a:lnSpc>
              <a:buFontTx/>
              <a:buChar char="-"/>
            </a:pPr>
            <a:r>
              <a:rPr lang="en-US" altLang="ko-KR" sz="1200" kern="100" spc="-70" dirty="0">
                <a:ln>
                  <a:solidFill>
                    <a:prstClr val="white">
                      <a:alpha val="0"/>
                    </a:prstClr>
                  </a:solidFill>
                </a:ln>
                <a:cs typeface="Times New Roman" panose="02020603050405020304" pitchFamily="18" charset="0"/>
              </a:rPr>
              <a:t>Brands with less supply shortage experience were Lexus (6.0%) and Toyota (9.2%)</a:t>
            </a:r>
            <a:endParaRPr lang="ko-KR" altLang="en-US" sz="1200" kern="100" spc="-70" dirty="0">
              <a:ln>
                <a:solidFill>
                  <a:prstClr val="white">
                    <a:alpha val="0"/>
                  </a:prstClr>
                </a:solidFill>
              </a:ln>
              <a:cs typeface="Times New Roman" panose="02020603050405020304" pitchFamily="18" charset="0"/>
            </a:endParaRPr>
          </a:p>
        </p:txBody>
      </p:sp>
      <p:sp>
        <p:nvSpPr>
          <p:cNvPr id="2" name="사각형: 둥근 모서리 1">
            <a:extLst>
              <a:ext uri="{FF2B5EF4-FFF2-40B4-BE49-F238E27FC236}">
                <a16:creationId xmlns:a16="http://schemas.microsoft.com/office/drawing/2014/main" id="{0E3201FE-7CA4-7805-B5D4-8BA46B94881C}"/>
              </a:ext>
            </a:extLst>
          </p:cNvPr>
          <p:cNvSpPr/>
          <p:nvPr/>
        </p:nvSpPr>
        <p:spPr>
          <a:xfrm>
            <a:off x="446932" y="1039300"/>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3</a:t>
            </a:r>
            <a:endParaRPr lang="ko-KR" altLang="en-US" sz="1300" b="1" kern="0" spc="-30" dirty="0">
              <a:ln>
                <a:solidFill>
                  <a:srgbClr val="4472C4">
                    <a:alpha val="0"/>
                  </a:srgbClr>
                </a:solidFill>
              </a:ln>
              <a:latin typeface="+mn-ea"/>
            </a:endParaRPr>
          </a:p>
        </p:txBody>
      </p:sp>
      <p:sp>
        <p:nvSpPr>
          <p:cNvPr id="6" name="TextBox 5">
            <a:extLst>
              <a:ext uri="{FF2B5EF4-FFF2-40B4-BE49-F238E27FC236}">
                <a16:creationId xmlns:a16="http://schemas.microsoft.com/office/drawing/2014/main" id="{10C1AB48-11E6-440F-B008-D7A51BD85629}"/>
              </a:ext>
            </a:extLst>
          </p:cNvPr>
          <p:cNvSpPr txBox="1"/>
          <p:nvPr/>
        </p:nvSpPr>
        <p:spPr>
          <a:xfrm>
            <a:off x="545004" y="5579418"/>
            <a:ext cx="5810370" cy="276999"/>
          </a:xfrm>
          <a:prstGeom prst="rect">
            <a:avLst/>
          </a:prstGeom>
          <a:noFill/>
        </p:spPr>
        <p:txBody>
          <a:bodyPr wrap="square" rtlCol="0">
            <a:spAutoFit/>
          </a:bodyPr>
          <a:lstStyle/>
          <a:p>
            <a:r>
              <a:rPr lang="en-US" altLang="ko-KR" sz="1200" dirty="0"/>
              <a:t>Q. I didn’t have to search/wait for the parts (No, I didn’t have to / Yes, I had to)</a:t>
            </a:r>
            <a:endParaRPr lang="ko-KR" altLang="en-US" sz="1200" dirty="0"/>
          </a:p>
        </p:txBody>
      </p:sp>
    </p:spTree>
    <p:extLst>
      <p:ext uri="{BB962C8B-B14F-4D97-AF65-F5344CB8AC3E}">
        <p14:creationId xmlns:p14="http://schemas.microsoft.com/office/powerpoint/2010/main" val="190355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직사각형 20">
            <a:extLst>
              <a:ext uri="{FF2B5EF4-FFF2-40B4-BE49-F238E27FC236}">
                <a16:creationId xmlns:a16="http://schemas.microsoft.com/office/drawing/2014/main" id="{D56ACCD9-BED9-431D-AB0A-78123E69C854}"/>
              </a:ext>
            </a:extLst>
          </p:cNvPr>
          <p:cNvSpPr/>
          <p:nvPr/>
        </p:nvSpPr>
        <p:spPr>
          <a:xfrm>
            <a:off x="458946" y="2422128"/>
            <a:ext cx="5889307" cy="290849"/>
          </a:xfrm>
          <a:prstGeom prst="rect">
            <a:avLst/>
          </a:prstGeom>
        </p:spPr>
        <p:txBody>
          <a:bodyPr wrap="square">
            <a:spAutoFit/>
          </a:bodyPr>
          <a:lstStyle/>
          <a:p>
            <a:pPr>
              <a:lnSpc>
                <a:spcPct val="110000"/>
              </a:lnSpc>
              <a:spcBef>
                <a:spcPts val="100"/>
              </a:spcBef>
              <a:spcAft>
                <a:spcPts val="100"/>
              </a:spcAft>
            </a:pPr>
            <a:r>
              <a:rPr lang="en-US" altLang="ko-KR" sz="1200" kern="100" spc="-70" dirty="0">
                <a:ln>
                  <a:solidFill>
                    <a:schemeClr val="bg1">
                      <a:alpha val="0"/>
                    </a:schemeClr>
                  </a:solidFill>
                </a:ln>
                <a:latin typeface="+mn-ea"/>
                <a:cs typeface="Times New Roman" panose="02020603050405020304" pitchFamily="18" charset="0"/>
              </a:rPr>
              <a:t>[Table 11] Parts waiting time by brand(In the order of shortest)</a:t>
            </a:r>
            <a:endParaRPr lang="ko-KR" altLang="ko-KR" sz="1200" kern="100" spc="-70" dirty="0">
              <a:ln>
                <a:solidFill>
                  <a:schemeClr val="bg1">
                    <a:alpha val="0"/>
                  </a:schemeClr>
                </a:solidFill>
              </a:ln>
              <a:latin typeface="+mn-ea"/>
              <a:cs typeface="Times New Roman" panose="02020603050405020304" pitchFamily="18" charset="0"/>
            </a:endParaRPr>
          </a:p>
        </p:txBody>
      </p:sp>
      <p:graphicFrame>
        <p:nvGraphicFramePr>
          <p:cNvPr id="22" name="표 21">
            <a:extLst>
              <a:ext uri="{FF2B5EF4-FFF2-40B4-BE49-F238E27FC236}">
                <a16:creationId xmlns:a16="http://schemas.microsoft.com/office/drawing/2014/main" id="{5B394830-F055-4972-84B0-3063093480CD}"/>
              </a:ext>
            </a:extLst>
          </p:cNvPr>
          <p:cNvGraphicFramePr>
            <a:graphicFrameLocks noGrp="1"/>
          </p:cNvGraphicFramePr>
          <p:nvPr>
            <p:extLst>
              <p:ext uri="{D42A27DB-BD31-4B8C-83A1-F6EECF244321}">
                <p14:modId xmlns:p14="http://schemas.microsoft.com/office/powerpoint/2010/main" val="4287910251"/>
              </p:ext>
            </p:extLst>
          </p:nvPr>
        </p:nvGraphicFramePr>
        <p:xfrm>
          <a:off x="546100" y="2695364"/>
          <a:ext cx="5727700" cy="2826000"/>
        </p:xfrm>
        <a:graphic>
          <a:graphicData uri="http://schemas.openxmlformats.org/drawingml/2006/table">
            <a:tbl>
              <a:tblPr firstRow="1" firstCol="1" bandRow="1">
                <a:tableStyleId>{5C22544A-7EE6-4342-B048-85BDC9FD1C3A}</a:tableStyleId>
              </a:tblPr>
              <a:tblGrid>
                <a:gridCol w="535925">
                  <a:extLst>
                    <a:ext uri="{9D8B030D-6E8A-4147-A177-3AD203B41FA5}">
                      <a16:colId xmlns:a16="http://schemas.microsoft.com/office/drawing/2014/main" val="375294787"/>
                    </a:ext>
                  </a:extLst>
                </a:gridCol>
                <a:gridCol w="2311177">
                  <a:extLst>
                    <a:ext uri="{9D8B030D-6E8A-4147-A177-3AD203B41FA5}">
                      <a16:colId xmlns:a16="http://schemas.microsoft.com/office/drawing/2014/main" val="2160277957"/>
                    </a:ext>
                  </a:extLst>
                </a:gridCol>
                <a:gridCol w="569421">
                  <a:extLst>
                    <a:ext uri="{9D8B030D-6E8A-4147-A177-3AD203B41FA5}">
                      <a16:colId xmlns:a16="http://schemas.microsoft.com/office/drawing/2014/main" val="577226620"/>
                    </a:ext>
                  </a:extLst>
                </a:gridCol>
                <a:gridCol w="2311177">
                  <a:extLst>
                    <a:ext uri="{9D8B030D-6E8A-4147-A177-3AD203B41FA5}">
                      <a16:colId xmlns:a16="http://schemas.microsoft.com/office/drawing/2014/main" val="1246180645"/>
                    </a:ext>
                  </a:extLst>
                </a:gridCol>
              </a:tblGrid>
              <a:tr h="252000">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Rank</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100" b="1" kern="100" spc="-70" baseline="0" dirty="0">
                          <a:ln>
                            <a:solidFill>
                              <a:schemeClr val="bg1">
                                <a:alpha val="0"/>
                              </a:schemeClr>
                            </a:solidFill>
                          </a:ln>
                          <a:solidFill>
                            <a:schemeClr val="bg1"/>
                          </a:solidFill>
                          <a:latin typeface="+mn-ea"/>
                          <a:ea typeface="+mn-ea"/>
                          <a:cs typeface="Times New Roman" panose="02020603050405020304" pitchFamily="18" charset="0"/>
                        </a:rPr>
                        <a:t>Brand</a:t>
                      </a:r>
                      <a:endParaRPr lang="ko-KR" altLang="en-US" sz="1100" b="1"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sz="1000" kern="100" spc="-70" baseline="0" dirty="0">
                          <a:ln>
                            <a:solidFill>
                              <a:schemeClr val="bg1">
                                <a:alpha val="0"/>
                              </a:schemeClr>
                            </a:solidFill>
                          </a:ln>
                          <a:solidFill>
                            <a:schemeClr val="bg1"/>
                          </a:solidFill>
                          <a:latin typeface="+mn-ea"/>
                          <a:ea typeface="+mn-ea"/>
                          <a:cs typeface="Times New Roman" panose="02020603050405020304" pitchFamily="18" charset="0"/>
                        </a:rPr>
                        <a:t>(N)</a:t>
                      </a:r>
                      <a:endParaRPr lang="ko-KR" altLang="en-US" sz="1000" kern="100" spc="-70" baseline="0" dirty="0">
                        <a:ln>
                          <a:solidFill>
                            <a:schemeClr val="bg1">
                              <a:alpha val="0"/>
                            </a:schemeClr>
                          </a:solidFill>
                        </a:ln>
                        <a:solidFill>
                          <a:schemeClr val="bg1"/>
                        </a:solidFill>
                        <a:latin typeface="+mn-ea"/>
                        <a:ea typeface="+mn-ea"/>
                        <a:cs typeface="Times New Roman" panose="02020603050405020304" pitchFamily="18" charset="0"/>
                      </a:endParaRP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bg1"/>
                          </a:solidFill>
                          <a:latin typeface="+mn-ea"/>
                          <a:ea typeface="+mn-ea"/>
                          <a:cs typeface="Times New Roman" panose="02020603050405020304" pitchFamily="18" charset="0"/>
                        </a:rPr>
                        <a:t>Parts waiting time (Days)</a:t>
                      </a:r>
                    </a:p>
                  </a:txBody>
                  <a:tcPr marL="0" marR="0" marT="0"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007510916"/>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GM Korea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6.6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972850"/>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2</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MINI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(35)</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dirty="0">
                          <a:ln>
                            <a:solidFill>
                              <a:schemeClr val="bg1">
                                <a:alpha val="0"/>
                              </a:schemeClr>
                            </a:solidFill>
                          </a:ln>
                          <a:solidFill>
                            <a:schemeClr val="tx1"/>
                          </a:solidFill>
                          <a:latin typeface="+mn-ea"/>
                          <a:ea typeface="+mn-ea"/>
                          <a:cs typeface="Times New Roman" panose="02020603050405020304" pitchFamily="18" charset="0"/>
                        </a:rPr>
                        <a:t>6.9</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24820718"/>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3</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Volkswagen</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(69)</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7.7</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9195500"/>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4</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Hyundai</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(47)</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867596263"/>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5</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Ssangyong</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(102)</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9.6</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2393121"/>
                  </a:ext>
                </a:extLst>
              </a:tr>
              <a:tr h="234000">
                <a:tc>
                  <a:txBody>
                    <a:bodyPr/>
                    <a:lstStyle/>
                    <a:p>
                      <a:pPr marL="0" algn="ctr" defTabSz="685800" rtl="0" eaLnBrk="1" fontAlgn="ctr" latinLnBrk="0" hangingPunct="1">
                        <a:lnSpc>
                          <a:spcPct val="100000"/>
                        </a:lnSpc>
                        <a:spcAft>
                          <a:spcPts val="0"/>
                        </a:spcAft>
                      </a:pPr>
                      <a:r>
                        <a:rPr lang="en-US" altLang="ko-KR" sz="1100" b="1" kern="100" spc="-70" baseline="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Mercedes-Benz</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(168)</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11.4</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3107637131"/>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6</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kern="100" spc="-70" baseline="0">
                          <a:ln>
                            <a:solidFill>
                              <a:schemeClr val="bg1">
                                <a:alpha val="0"/>
                              </a:schemeClr>
                            </a:solidFill>
                          </a:ln>
                          <a:solidFill>
                            <a:schemeClr val="tx1"/>
                          </a:solidFill>
                          <a:latin typeface="+mn-ea"/>
                          <a:ea typeface="+mn-ea"/>
                          <a:cs typeface="Times New Roman" panose="02020603050405020304" pitchFamily="18" charset="0"/>
                        </a:rPr>
                        <a:t>Renault Korea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(40)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11.4</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0279358"/>
                  </a:ext>
                </a:extLst>
              </a:tr>
              <a:tr h="234000">
                <a:tc>
                  <a:txBody>
                    <a:bodyPr/>
                    <a:lstStyle/>
                    <a:p>
                      <a:pPr marL="0" algn="ctr" defTabSz="685800" rtl="0" eaLnBrk="1" fontAlgn="ctr"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8</a:t>
                      </a:r>
                    </a:p>
                  </a:txBody>
                  <a:tcPr marL="9525" marR="9525" marT="9525" marB="0" anchor="ctr">
                    <a:lnL w="12700" cmpd="sng">
                      <a:noFill/>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sz="1100" b="0" kern="100" spc="-70" baseline="0" dirty="0">
                          <a:ln>
                            <a:solidFill>
                              <a:schemeClr val="bg1">
                                <a:alpha val="0"/>
                              </a:schemeClr>
                            </a:solidFill>
                          </a:ln>
                          <a:solidFill>
                            <a:schemeClr val="tx1"/>
                          </a:solidFill>
                          <a:latin typeface="+mn-ea"/>
                          <a:ea typeface="+mn-ea"/>
                          <a:cs typeface="Times New Roman" panose="02020603050405020304" pitchFamily="18" charset="0"/>
                        </a:rPr>
                        <a:t>Kia</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(60)</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tc>
                  <a:txBody>
                    <a:bodyPr/>
                    <a:lstStyle/>
                    <a:p>
                      <a:pPr algn="ctr" fontAlgn="ctr"/>
                      <a:r>
                        <a:rPr lang="en-US" altLang="ko-KR" sz="1100" kern="100" spc="-70" baseline="0">
                          <a:ln>
                            <a:solidFill>
                              <a:schemeClr val="bg1">
                                <a:alpha val="0"/>
                              </a:schemeClr>
                            </a:solidFill>
                          </a:ln>
                          <a:solidFill>
                            <a:schemeClr val="tx1"/>
                          </a:solidFill>
                          <a:latin typeface="+mn-ea"/>
                          <a:ea typeface="+mn-ea"/>
                          <a:cs typeface="Times New Roman" panose="02020603050405020304" pitchFamily="18" charset="0"/>
                        </a:rPr>
                        <a:t>13.0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no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EEEEE"/>
                    </a:solidFill>
                  </a:tcPr>
                </a:tc>
                <a:extLst>
                  <a:ext uri="{0D108BD9-81ED-4DB2-BD59-A6C34878D82A}">
                    <a16:rowId xmlns:a16="http://schemas.microsoft.com/office/drawing/2014/main" val="2506036383"/>
                  </a:ext>
                </a:extLst>
              </a:tr>
              <a:tr h="234000">
                <a:tc rowSpan="3">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Average</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Total</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(1,243)</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13.2</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9525" cap="flat" cmpd="sng" algn="ctr">
                      <a:solidFill>
                        <a:schemeClr val="bg1">
                          <a:lumMod val="75000"/>
                        </a:schemeClr>
                      </a:solidFill>
                      <a:prstDash val="solid"/>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1805231"/>
                  </a:ext>
                </a:extLst>
              </a:tr>
              <a:tr h="234000">
                <a:tc vMerge="1">
                  <a:txBody>
                    <a:bodyPr/>
                    <a:lstStyle/>
                    <a:p>
                      <a:pPr latinLnBrk="1"/>
                      <a:endParaRPr lang="ko-KR" altLang="en-US"/>
                    </a:p>
                  </a:txBody>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Domestic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(311)</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10.0</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6350" cap="flat" cmpd="sng" algn="ctr">
                      <a:solidFill>
                        <a:schemeClr val="bg1">
                          <a:lumMod val="50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7051553"/>
                  </a:ext>
                </a:extLst>
              </a:tr>
              <a:tr h="234000">
                <a:tc vMerge="1">
                  <a:txBody>
                    <a:bodyPr/>
                    <a:lstStyle/>
                    <a:p>
                      <a:pPr latinLnBrk="1"/>
                      <a:endParaRPr lang="ko-KR" altLang="en-US"/>
                    </a:p>
                  </a:txBody>
                  <a:tcPr>
                    <a:lnT w="9525" cap="flat" cmpd="sng" algn="ctr">
                      <a:solidFill>
                        <a:schemeClr val="bg1">
                          <a:lumMod val="75000"/>
                        </a:schemeClr>
                      </a:solidFill>
                      <a:prstDash val="solid"/>
                      <a:round/>
                      <a:headEnd type="none" w="med" len="med"/>
                      <a:tailEnd type="none" w="med" len="med"/>
                    </a:lnT>
                  </a:tcPr>
                </a:tc>
                <a:tc>
                  <a:txBody>
                    <a:bodyPr/>
                    <a:lstStyle/>
                    <a:p>
                      <a:pPr marL="0" algn="ctr" defTabSz="685800" rtl="0" eaLnBrk="1" latinLnBrk="0" hangingPunct="1">
                        <a:lnSpc>
                          <a:spcPct val="100000"/>
                        </a:lnSpc>
                        <a:spcAft>
                          <a:spcPts val="0"/>
                        </a:spcAft>
                      </a:pP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Imported Vehicle Owners</a:t>
                      </a:r>
                      <a:endParaRPr lang="ko-KR" altLang="en-US" sz="1100" b="1" kern="100" spc="-70" baseline="0" dirty="0">
                        <a:ln>
                          <a:solidFill>
                            <a:schemeClr val="bg1">
                              <a:alpha val="0"/>
                            </a:schemeClr>
                          </a:solidFill>
                        </a:ln>
                        <a:solidFill>
                          <a:schemeClr val="tx1"/>
                        </a:solidFill>
                        <a:latin typeface="+mn-ea"/>
                        <a:ea typeface="+mn-ea"/>
                        <a:cs typeface="Times New Roman" panose="02020603050405020304" pitchFamily="18" charset="0"/>
                      </a:endParaRPr>
                    </a:p>
                  </a:txBody>
                  <a:tcPr marL="0" marR="0" marT="0" marB="0" anchor="ctr">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950" kern="100" spc="-70" baseline="0" dirty="0">
                          <a:ln>
                            <a:solidFill>
                              <a:schemeClr val="bg1">
                                <a:alpha val="0"/>
                              </a:schemeClr>
                            </a:solidFill>
                          </a:ln>
                          <a:solidFill>
                            <a:schemeClr val="tx1">
                              <a:lumMod val="65000"/>
                              <a:lumOff val="35000"/>
                            </a:schemeClr>
                          </a:solidFill>
                          <a:latin typeface="+mn-ea"/>
                          <a:ea typeface="+mn-ea"/>
                          <a:cs typeface="Times New Roman" panose="02020603050405020304" pitchFamily="18" charset="0"/>
                        </a:rPr>
                        <a:t>(932)</a:t>
                      </a:r>
                    </a:p>
                  </a:txBody>
                  <a:tcPr marL="9525" marR="9525" marT="9525"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ko-KR" sz="1100" b="1" kern="100" spc="-70" baseline="0" dirty="0">
                          <a:ln>
                            <a:solidFill>
                              <a:schemeClr val="bg1">
                                <a:alpha val="0"/>
                              </a:schemeClr>
                            </a:solidFill>
                          </a:ln>
                          <a:solidFill>
                            <a:schemeClr val="tx1"/>
                          </a:solidFill>
                          <a:latin typeface="+mn-ea"/>
                          <a:ea typeface="+mn-ea"/>
                          <a:cs typeface="Times New Roman" panose="02020603050405020304" pitchFamily="18" charset="0"/>
                        </a:rPr>
                        <a:t>14.3</a:t>
                      </a:r>
                    </a:p>
                  </a:txBody>
                  <a:tcPr marL="9525" marR="9525" marT="9525" marB="0" anchor="ctr">
                    <a:lnL w="6350" cap="flat" cmpd="sng" algn="ctr">
                      <a:solidFill>
                        <a:schemeClr val="bg1">
                          <a:lumMod val="75000"/>
                        </a:schemeClr>
                      </a:solidFill>
                      <a:prstDash val="solid"/>
                      <a:round/>
                      <a:headEnd type="none" w="med" len="med"/>
                      <a:tailEnd type="none" w="med" len="med"/>
                    </a:lnL>
                    <a:lnR w="12700" cmpd="sng">
                      <a:noFill/>
                    </a:lnR>
                    <a:lnT w="6350" cap="flat" cmpd="sng" algn="ctr">
                      <a:solidFill>
                        <a:schemeClr val="bg1">
                          <a:lumMod val="50000"/>
                        </a:schemeClr>
                      </a:solidFill>
                      <a:prstDash val="dot"/>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566759"/>
                  </a:ext>
                </a:extLst>
              </a:tr>
            </a:tbl>
          </a:graphicData>
        </a:graphic>
      </p:graphicFrame>
      <p:grpSp>
        <p:nvGrpSpPr>
          <p:cNvPr id="2" name="그룹 1">
            <a:extLst>
              <a:ext uri="{FF2B5EF4-FFF2-40B4-BE49-F238E27FC236}">
                <a16:creationId xmlns:a16="http://schemas.microsoft.com/office/drawing/2014/main" id="{D6F72443-9284-6906-300F-6FE490B80555}"/>
              </a:ext>
            </a:extLst>
          </p:cNvPr>
          <p:cNvGrpSpPr/>
          <p:nvPr/>
        </p:nvGrpSpPr>
        <p:grpSpPr>
          <a:xfrm>
            <a:off x="546100" y="6553200"/>
            <a:ext cx="6137870" cy="823392"/>
            <a:chOff x="548680" y="8625408"/>
            <a:chExt cx="6137870" cy="823392"/>
          </a:xfrm>
        </p:grpSpPr>
        <p:grpSp>
          <p:nvGrpSpPr>
            <p:cNvPr id="3" name="그룹 2">
              <a:extLst>
                <a:ext uri="{FF2B5EF4-FFF2-40B4-BE49-F238E27FC236}">
                  <a16:creationId xmlns:a16="http://schemas.microsoft.com/office/drawing/2014/main" id="{A773A9B9-F903-8AF9-BD3D-ABE1B751A2C5}"/>
                </a:ext>
              </a:extLst>
            </p:cNvPr>
            <p:cNvGrpSpPr/>
            <p:nvPr/>
          </p:nvGrpSpPr>
          <p:grpSpPr>
            <a:xfrm>
              <a:off x="548680" y="8625408"/>
              <a:ext cx="5760640" cy="823392"/>
              <a:chOff x="548680" y="8625408"/>
              <a:chExt cx="5760640" cy="823392"/>
            </a:xfrm>
          </p:grpSpPr>
          <p:sp>
            <p:nvSpPr>
              <p:cNvPr id="14" name="직사각형 13">
                <a:extLst>
                  <a:ext uri="{FF2B5EF4-FFF2-40B4-BE49-F238E27FC236}">
                    <a16:creationId xmlns:a16="http://schemas.microsoft.com/office/drawing/2014/main" id="{03CFE353-2892-B4A7-4A55-1718FC37F2A3}"/>
                  </a:ext>
                </a:extLst>
              </p:cNvPr>
              <p:cNvSpPr/>
              <p:nvPr/>
            </p:nvSpPr>
            <p:spPr>
              <a:xfrm>
                <a:off x="548680" y="8625408"/>
                <a:ext cx="5760640" cy="823392"/>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08000" rtlCol="0" anchor="t" anchorCtr="0"/>
              <a:lstStyle/>
              <a:p>
                <a:pPr>
                  <a:spcAft>
                    <a:spcPts val="600"/>
                  </a:spcAft>
                </a:pPr>
                <a:endParaRPr lang="ko-KR" altLang="en-US" sz="1300" spc="-60" dirty="0">
                  <a:ln>
                    <a:solidFill>
                      <a:schemeClr val="accent1">
                        <a:alpha val="0"/>
                      </a:schemeClr>
                    </a:solidFill>
                  </a:ln>
                  <a:solidFill>
                    <a:schemeClr val="tx1">
                      <a:lumMod val="85000"/>
                      <a:lumOff val="15000"/>
                    </a:schemeClr>
                  </a:solidFill>
                </a:endParaRPr>
              </a:p>
            </p:txBody>
          </p:sp>
          <p:sp>
            <p:nvSpPr>
              <p:cNvPr id="15" name="사각형: 둥근 모서리 14">
                <a:extLst>
                  <a:ext uri="{FF2B5EF4-FFF2-40B4-BE49-F238E27FC236}">
                    <a16:creationId xmlns:a16="http://schemas.microsoft.com/office/drawing/2014/main" id="{E6068868-3C1A-9A4D-4248-C4BB22AE8247}"/>
                  </a:ext>
                </a:extLst>
              </p:cNvPr>
              <p:cNvSpPr/>
              <p:nvPr/>
            </p:nvSpPr>
            <p:spPr>
              <a:xfrm>
                <a:off x="548681" y="8741829"/>
                <a:ext cx="619896" cy="590550"/>
              </a:xfrm>
              <a:prstGeom prst="roundRect">
                <a:avLst>
                  <a:gd name="adj" fmla="val 699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r>
                  <a:rPr lang="en-US" altLang="ko-KR" sz="1300" b="1" spc="-60" dirty="0">
                    <a:ln>
                      <a:solidFill>
                        <a:srgbClr val="4472C4">
                          <a:alpha val="0"/>
                        </a:srgbClr>
                      </a:solidFill>
                    </a:ln>
                    <a:solidFill>
                      <a:schemeClr val="tx1">
                        <a:lumMod val="85000"/>
                        <a:lumOff val="15000"/>
                      </a:schemeClr>
                    </a:solidFill>
                  </a:rPr>
                  <a:t>Inquiry</a:t>
                </a:r>
                <a:endParaRPr lang="ko-KR" altLang="en-US" sz="1300" spc="-60" dirty="0">
                  <a:ln>
                    <a:solidFill>
                      <a:srgbClr val="4472C4">
                        <a:alpha val="0"/>
                      </a:srgbClr>
                    </a:solidFill>
                  </a:ln>
                  <a:solidFill>
                    <a:schemeClr val="tx1">
                      <a:lumMod val="85000"/>
                      <a:lumOff val="15000"/>
                    </a:schemeClr>
                  </a:solidFill>
                </a:endParaRPr>
              </a:p>
            </p:txBody>
          </p:sp>
          <p:cxnSp>
            <p:nvCxnSpPr>
              <p:cNvPr id="23" name="직선 연결선 22">
                <a:extLst>
                  <a:ext uri="{FF2B5EF4-FFF2-40B4-BE49-F238E27FC236}">
                    <a16:creationId xmlns:a16="http://schemas.microsoft.com/office/drawing/2014/main" id="{4E6182D4-F918-D707-E41B-16F570C75BE0}"/>
                  </a:ext>
                </a:extLst>
              </p:cNvPr>
              <p:cNvCxnSpPr/>
              <p:nvPr/>
            </p:nvCxnSpPr>
            <p:spPr>
              <a:xfrm>
                <a:off x="1176983" y="8778019"/>
                <a:ext cx="0" cy="518170"/>
              </a:xfrm>
              <a:prstGeom prst="line">
                <a:avLst/>
              </a:prstGeom>
              <a:ln w="95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 name="직사각형 3">
              <a:extLst>
                <a:ext uri="{FF2B5EF4-FFF2-40B4-BE49-F238E27FC236}">
                  <a16:creationId xmlns:a16="http://schemas.microsoft.com/office/drawing/2014/main" id="{89B1E5B5-0E86-7C09-D4D9-97BF923DE930}"/>
                </a:ext>
              </a:extLst>
            </p:cNvPr>
            <p:cNvSpPr/>
            <p:nvPr/>
          </p:nvSpPr>
          <p:spPr>
            <a:xfrm>
              <a:off x="1289763" y="8761374"/>
              <a:ext cx="1450942" cy="628377"/>
            </a:xfrm>
            <a:prstGeom prst="rect">
              <a:avLst/>
            </a:prstGeom>
          </p:spPr>
          <p:txBody>
            <a:bodyPr wrap="square" lIns="0">
              <a:spAutoFit/>
            </a:bodyPr>
            <a:lstStyle/>
            <a:p>
              <a:pPr lvl="0">
                <a:spcAft>
                  <a:spcPts val="200"/>
                </a:spcAft>
              </a:pP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Hyun Kim (MD)</a:t>
              </a:r>
              <a:endParaRPr lang="en-US" altLang="ko-KR" sz="1050"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endParaRPr>
            </a:p>
            <a:p>
              <a:pPr lvl="0">
                <a:spcAft>
                  <a:spcPts val="200"/>
                </a:spcAft>
              </a:pP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Park, </a:t>
              </a:r>
              <a:r>
                <a:rPr lang="en-US" altLang="ko-KR" sz="1050" b="1" spc="-60" dirty="0" err="1">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Seungpyo</a:t>
              </a: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 (ED)</a:t>
              </a:r>
            </a:p>
            <a:p>
              <a:pPr>
                <a:spcAft>
                  <a:spcPts val="200"/>
                </a:spcAft>
              </a:pPr>
              <a:r>
                <a:rPr lang="en-US" altLang="ko-KR" sz="1050" b="1" spc="-60" dirty="0">
                  <a:ln>
                    <a:solidFill>
                      <a:srgbClr val="4472C4">
                        <a:alpha val="0"/>
                      </a:srgbClr>
                    </a:solidFill>
                  </a:ln>
                  <a:solidFill>
                    <a:prstClr val="black">
                      <a:lumMod val="85000"/>
                      <a:lumOff val="15000"/>
                    </a:prstClr>
                  </a:solidFill>
                  <a:latin typeface="Arial" panose="020B0604020202020204" pitchFamily="34" charset="0"/>
                  <a:cs typeface="Arial" panose="020B0604020202020204" pitchFamily="34" charset="0"/>
                </a:rPr>
                <a:t>Jung, Dongwon (GM)</a:t>
              </a:r>
            </a:p>
          </p:txBody>
        </p:sp>
        <p:sp>
          <p:nvSpPr>
            <p:cNvPr id="5" name="직사각형 4">
              <a:extLst>
                <a:ext uri="{FF2B5EF4-FFF2-40B4-BE49-F238E27FC236}">
                  <a16:creationId xmlns:a16="http://schemas.microsoft.com/office/drawing/2014/main" id="{C03D19A1-317E-976E-F793-3CD106235D86}"/>
                </a:ext>
              </a:extLst>
            </p:cNvPr>
            <p:cNvSpPr/>
            <p:nvPr/>
          </p:nvSpPr>
          <p:spPr>
            <a:xfrm>
              <a:off x="3094112" y="8684963"/>
              <a:ext cx="3592438" cy="720000"/>
            </a:xfrm>
            <a:prstGeom prst="rect">
              <a:avLst/>
            </a:prstGeom>
          </p:spPr>
          <p:txBody>
            <a:bodyPr wrap="square" lIns="0">
              <a:spAutoFit/>
            </a:bodyPr>
            <a:lstStyle/>
            <a:p>
              <a:pPr marL="0" lvl="1" defTabSz="628650">
                <a:spcAft>
                  <a:spcPts val="600"/>
                </a:spcAft>
              </a:pPr>
              <a:r>
                <a:rPr lang="en-US" altLang="ko-KR" sz="1050" spc="-60" dirty="0">
                  <a:ln>
                    <a:solidFill>
                      <a:srgbClr val="4472C4">
                        <a:alpha val="0"/>
                      </a:srgbClr>
                    </a:solidFill>
                  </a:ln>
                  <a:solidFill>
                    <a:prstClr val="black">
                      <a:lumMod val="85000"/>
                      <a:lumOff val="15000"/>
                    </a:prstClr>
                  </a:solidFill>
                </a:rPr>
                <a:t>02-6004-7665            	hyun.kim@consumerinsight.kr</a:t>
              </a:r>
            </a:p>
            <a:p>
              <a:pPr marL="0" lvl="1" defTabSz="628650">
                <a:spcAft>
                  <a:spcPts val="600"/>
                </a:spcAft>
              </a:pPr>
              <a:r>
                <a:rPr lang="en-US" altLang="ko-KR" sz="1050" spc="-60" dirty="0">
                  <a:ln>
                    <a:solidFill>
                      <a:srgbClr val="4472C4">
                        <a:alpha val="0"/>
                      </a:srgbClr>
                    </a:solidFill>
                  </a:ln>
                  <a:solidFill>
                    <a:prstClr val="black">
                      <a:lumMod val="85000"/>
                      <a:lumOff val="15000"/>
                    </a:prstClr>
                  </a:solidFill>
                </a:rPr>
                <a:t>02-6004-7661             sammy.park@consumerinsight.kr	</a:t>
              </a:r>
            </a:p>
            <a:p>
              <a:pPr marL="0" lvl="1" defTabSz="628650">
                <a:spcAft>
                  <a:spcPts val="600"/>
                </a:spcAft>
              </a:pPr>
              <a:r>
                <a:rPr lang="en-US" altLang="ko-KR" sz="1050" spc="-60" dirty="0">
                  <a:ln>
                    <a:solidFill>
                      <a:srgbClr val="4472C4">
                        <a:alpha val="0"/>
                      </a:srgbClr>
                    </a:solidFill>
                  </a:ln>
                  <a:solidFill>
                    <a:prstClr val="black">
                      <a:lumMod val="85000"/>
                      <a:lumOff val="15000"/>
                    </a:prstClr>
                  </a:solidFill>
                </a:rPr>
                <a:t>02-6004-7616             jungdw@consumerinsight.kr</a:t>
              </a:r>
            </a:p>
          </p:txBody>
        </p:sp>
        <p:grpSp>
          <p:nvGrpSpPr>
            <p:cNvPr id="6" name="그룹 5">
              <a:extLst>
                <a:ext uri="{FF2B5EF4-FFF2-40B4-BE49-F238E27FC236}">
                  <a16:creationId xmlns:a16="http://schemas.microsoft.com/office/drawing/2014/main" id="{EF3716D1-E1EA-B50E-0C9C-44399143AB65}"/>
                </a:ext>
              </a:extLst>
            </p:cNvPr>
            <p:cNvGrpSpPr/>
            <p:nvPr/>
          </p:nvGrpSpPr>
          <p:grpSpPr>
            <a:xfrm>
              <a:off x="2870299" y="8738291"/>
              <a:ext cx="161509" cy="613553"/>
              <a:chOff x="2870299" y="8738291"/>
              <a:chExt cx="161509" cy="613553"/>
            </a:xfrm>
          </p:grpSpPr>
          <p:sp>
            <p:nvSpPr>
              <p:cNvPr id="11" name="Freeform 5">
                <a:extLst>
                  <a:ext uri="{FF2B5EF4-FFF2-40B4-BE49-F238E27FC236}">
                    <a16:creationId xmlns:a16="http://schemas.microsoft.com/office/drawing/2014/main" id="{4C66B894-B1AA-D7E9-8C82-EC3E558C1EF4}"/>
                  </a:ext>
                </a:extLst>
              </p:cNvPr>
              <p:cNvSpPr>
                <a:spLocks noEditPoints="1"/>
              </p:cNvSpPr>
              <p:nvPr/>
            </p:nvSpPr>
            <p:spPr bwMode="auto">
              <a:xfrm>
                <a:off x="2870299" y="8738291"/>
                <a:ext cx="153889" cy="148276"/>
              </a:xfrm>
              <a:custGeom>
                <a:avLst/>
                <a:gdLst>
                  <a:gd name="T0" fmla="*/ 282 w 413"/>
                  <a:gd name="T1" fmla="*/ 398 h 398"/>
                  <a:gd name="T2" fmla="*/ 169 w 413"/>
                  <a:gd name="T3" fmla="*/ 351 h 398"/>
                  <a:gd name="T4" fmla="*/ 62 w 413"/>
                  <a:gd name="T5" fmla="*/ 243 h 398"/>
                  <a:gd name="T6" fmla="*/ 63 w 413"/>
                  <a:gd name="T7" fmla="*/ 19 h 398"/>
                  <a:gd name="T8" fmla="*/ 77 w 413"/>
                  <a:gd name="T9" fmla="*/ 5 h 398"/>
                  <a:gd name="T10" fmla="*/ 97 w 413"/>
                  <a:gd name="T11" fmla="*/ 5 h 398"/>
                  <a:gd name="T12" fmla="*/ 174 w 413"/>
                  <a:gd name="T13" fmla="*/ 84 h 398"/>
                  <a:gd name="T14" fmla="*/ 174 w 413"/>
                  <a:gd name="T15" fmla="*/ 104 h 398"/>
                  <a:gd name="T16" fmla="*/ 157 w 413"/>
                  <a:gd name="T17" fmla="*/ 144 h 398"/>
                  <a:gd name="T18" fmla="*/ 174 w 413"/>
                  <a:gd name="T19" fmla="*/ 185 h 398"/>
                  <a:gd name="T20" fmla="*/ 229 w 413"/>
                  <a:gd name="T21" fmla="*/ 240 h 398"/>
                  <a:gd name="T22" fmla="*/ 269 w 413"/>
                  <a:gd name="T23" fmla="*/ 257 h 398"/>
                  <a:gd name="T24" fmla="*/ 310 w 413"/>
                  <a:gd name="T25" fmla="*/ 240 h 398"/>
                  <a:gd name="T26" fmla="*/ 329 w 413"/>
                  <a:gd name="T27" fmla="*/ 240 h 398"/>
                  <a:gd name="T28" fmla="*/ 407 w 413"/>
                  <a:gd name="T29" fmla="*/ 319 h 398"/>
                  <a:gd name="T30" fmla="*/ 407 w 413"/>
                  <a:gd name="T31" fmla="*/ 339 h 398"/>
                  <a:gd name="T32" fmla="*/ 393 w 413"/>
                  <a:gd name="T33" fmla="*/ 353 h 398"/>
                  <a:gd name="T34" fmla="*/ 282 w 413"/>
                  <a:gd name="T35" fmla="*/ 398 h 398"/>
                  <a:gd name="T36" fmla="*/ 87 w 413"/>
                  <a:gd name="T37" fmla="*/ 35 h 398"/>
                  <a:gd name="T38" fmla="*/ 83 w 413"/>
                  <a:gd name="T39" fmla="*/ 39 h 398"/>
                  <a:gd name="T40" fmla="*/ 82 w 413"/>
                  <a:gd name="T41" fmla="*/ 223 h 398"/>
                  <a:gd name="T42" fmla="*/ 189 w 413"/>
                  <a:gd name="T43" fmla="*/ 332 h 398"/>
                  <a:gd name="T44" fmla="*/ 282 w 413"/>
                  <a:gd name="T45" fmla="*/ 370 h 398"/>
                  <a:gd name="T46" fmla="*/ 374 w 413"/>
                  <a:gd name="T47" fmla="*/ 333 h 398"/>
                  <a:gd name="T48" fmla="*/ 377 w 413"/>
                  <a:gd name="T49" fmla="*/ 329 h 398"/>
                  <a:gd name="T50" fmla="*/ 318 w 413"/>
                  <a:gd name="T51" fmla="*/ 269 h 398"/>
                  <a:gd name="T52" fmla="*/ 269 w 413"/>
                  <a:gd name="T53" fmla="*/ 285 h 398"/>
                  <a:gd name="T54" fmla="*/ 209 w 413"/>
                  <a:gd name="T55" fmla="*/ 260 h 398"/>
                  <a:gd name="T56" fmla="*/ 154 w 413"/>
                  <a:gd name="T57" fmla="*/ 204 h 398"/>
                  <a:gd name="T58" fmla="*/ 129 w 413"/>
                  <a:gd name="T59" fmla="*/ 144 h 398"/>
                  <a:gd name="T60" fmla="*/ 145 w 413"/>
                  <a:gd name="T61" fmla="*/ 95 h 398"/>
                  <a:gd name="T62" fmla="*/ 87 w 413"/>
                  <a:gd name="T63" fmla="*/ 3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98">
                    <a:moveTo>
                      <a:pt x="282" y="398"/>
                    </a:moveTo>
                    <a:cubicBezTo>
                      <a:pt x="239" y="398"/>
                      <a:pt x="199" y="382"/>
                      <a:pt x="169" y="351"/>
                    </a:cubicBezTo>
                    <a:cubicBezTo>
                      <a:pt x="62" y="243"/>
                      <a:pt x="62" y="243"/>
                      <a:pt x="62" y="243"/>
                    </a:cubicBezTo>
                    <a:cubicBezTo>
                      <a:pt x="0" y="181"/>
                      <a:pt x="1" y="80"/>
                      <a:pt x="63" y="19"/>
                    </a:cubicBezTo>
                    <a:cubicBezTo>
                      <a:pt x="77" y="5"/>
                      <a:pt x="77" y="5"/>
                      <a:pt x="77" y="5"/>
                    </a:cubicBezTo>
                    <a:cubicBezTo>
                      <a:pt x="82" y="0"/>
                      <a:pt x="91" y="0"/>
                      <a:pt x="97" y="5"/>
                    </a:cubicBezTo>
                    <a:cubicBezTo>
                      <a:pt x="174" y="84"/>
                      <a:pt x="174" y="84"/>
                      <a:pt x="174" y="84"/>
                    </a:cubicBezTo>
                    <a:cubicBezTo>
                      <a:pt x="180" y="89"/>
                      <a:pt x="180" y="98"/>
                      <a:pt x="174" y="104"/>
                    </a:cubicBezTo>
                    <a:cubicBezTo>
                      <a:pt x="163" y="115"/>
                      <a:pt x="157" y="129"/>
                      <a:pt x="157" y="144"/>
                    </a:cubicBezTo>
                    <a:cubicBezTo>
                      <a:pt x="157" y="159"/>
                      <a:pt x="163" y="174"/>
                      <a:pt x="174" y="185"/>
                    </a:cubicBezTo>
                    <a:cubicBezTo>
                      <a:pt x="229" y="240"/>
                      <a:pt x="229" y="240"/>
                      <a:pt x="229" y="240"/>
                    </a:cubicBezTo>
                    <a:cubicBezTo>
                      <a:pt x="239" y="251"/>
                      <a:pt x="254" y="257"/>
                      <a:pt x="269" y="257"/>
                    </a:cubicBezTo>
                    <a:cubicBezTo>
                      <a:pt x="284" y="257"/>
                      <a:pt x="299" y="251"/>
                      <a:pt x="310" y="240"/>
                    </a:cubicBezTo>
                    <a:cubicBezTo>
                      <a:pt x="315" y="235"/>
                      <a:pt x="324" y="235"/>
                      <a:pt x="329" y="240"/>
                    </a:cubicBezTo>
                    <a:cubicBezTo>
                      <a:pt x="407" y="319"/>
                      <a:pt x="407" y="319"/>
                      <a:pt x="407" y="319"/>
                    </a:cubicBezTo>
                    <a:cubicBezTo>
                      <a:pt x="413" y="325"/>
                      <a:pt x="413" y="333"/>
                      <a:pt x="407" y="339"/>
                    </a:cubicBezTo>
                    <a:cubicBezTo>
                      <a:pt x="393" y="353"/>
                      <a:pt x="393" y="353"/>
                      <a:pt x="393" y="353"/>
                    </a:cubicBezTo>
                    <a:cubicBezTo>
                      <a:pt x="363" y="382"/>
                      <a:pt x="324" y="398"/>
                      <a:pt x="282" y="398"/>
                    </a:cubicBezTo>
                    <a:close/>
                    <a:moveTo>
                      <a:pt x="87" y="35"/>
                    </a:moveTo>
                    <a:cubicBezTo>
                      <a:pt x="83" y="39"/>
                      <a:pt x="83" y="39"/>
                      <a:pt x="83" y="39"/>
                    </a:cubicBezTo>
                    <a:cubicBezTo>
                      <a:pt x="32" y="89"/>
                      <a:pt x="31" y="172"/>
                      <a:pt x="82" y="223"/>
                    </a:cubicBezTo>
                    <a:cubicBezTo>
                      <a:pt x="189" y="332"/>
                      <a:pt x="189" y="332"/>
                      <a:pt x="189" y="332"/>
                    </a:cubicBezTo>
                    <a:cubicBezTo>
                      <a:pt x="214" y="357"/>
                      <a:pt x="247" y="370"/>
                      <a:pt x="282" y="370"/>
                    </a:cubicBezTo>
                    <a:cubicBezTo>
                      <a:pt x="316" y="370"/>
                      <a:pt x="349" y="357"/>
                      <a:pt x="374" y="333"/>
                    </a:cubicBezTo>
                    <a:cubicBezTo>
                      <a:pt x="377" y="329"/>
                      <a:pt x="377" y="329"/>
                      <a:pt x="377" y="329"/>
                    </a:cubicBezTo>
                    <a:cubicBezTo>
                      <a:pt x="318" y="269"/>
                      <a:pt x="318" y="269"/>
                      <a:pt x="318" y="269"/>
                    </a:cubicBezTo>
                    <a:cubicBezTo>
                      <a:pt x="304" y="279"/>
                      <a:pt x="287" y="285"/>
                      <a:pt x="269" y="285"/>
                    </a:cubicBezTo>
                    <a:cubicBezTo>
                      <a:pt x="246" y="285"/>
                      <a:pt x="225" y="276"/>
                      <a:pt x="209" y="260"/>
                    </a:cubicBezTo>
                    <a:cubicBezTo>
                      <a:pt x="154" y="204"/>
                      <a:pt x="154" y="204"/>
                      <a:pt x="154" y="204"/>
                    </a:cubicBezTo>
                    <a:cubicBezTo>
                      <a:pt x="138" y="188"/>
                      <a:pt x="129" y="167"/>
                      <a:pt x="129" y="144"/>
                    </a:cubicBezTo>
                    <a:cubicBezTo>
                      <a:pt x="129" y="126"/>
                      <a:pt x="135" y="109"/>
                      <a:pt x="145" y="95"/>
                    </a:cubicBezTo>
                    <a:lnTo>
                      <a:pt x="87" y="35"/>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5">
                <a:extLst>
                  <a:ext uri="{FF2B5EF4-FFF2-40B4-BE49-F238E27FC236}">
                    <a16:creationId xmlns:a16="http://schemas.microsoft.com/office/drawing/2014/main" id="{A5BE7166-3285-B742-18C8-E29D4594A3BC}"/>
                  </a:ext>
                </a:extLst>
              </p:cNvPr>
              <p:cNvSpPr>
                <a:spLocks noEditPoints="1"/>
              </p:cNvSpPr>
              <p:nvPr/>
            </p:nvSpPr>
            <p:spPr bwMode="auto">
              <a:xfrm>
                <a:off x="2877919" y="8968494"/>
                <a:ext cx="153889" cy="148276"/>
              </a:xfrm>
              <a:custGeom>
                <a:avLst/>
                <a:gdLst>
                  <a:gd name="T0" fmla="*/ 282 w 413"/>
                  <a:gd name="T1" fmla="*/ 398 h 398"/>
                  <a:gd name="T2" fmla="*/ 169 w 413"/>
                  <a:gd name="T3" fmla="*/ 351 h 398"/>
                  <a:gd name="T4" fmla="*/ 62 w 413"/>
                  <a:gd name="T5" fmla="*/ 243 h 398"/>
                  <a:gd name="T6" fmla="*/ 63 w 413"/>
                  <a:gd name="T7" fmla="*/ 19 h 398"/>
                  <a:gd name="T8" fmla="*/ 77 w 413"/>
                  <a:gd name="T9" fmla="*/ 5 h 398"/>
                  <a:gd name="T10" fmla="*/ 97 w 413"/>
                  <a:gd name="T11" fmla="*/ 5 h 398"/>
                  <a:gd name="T12" fmla="*/ 174 w 413"/>
                  <a:gd name="T13" fmla="*/ 84 h 398"/>
                  <a:gd name="T14" fmla="*/ 174 w 413"/>
                  <a:gd name="T15" fmla="*/ 104 h 398"/>
                  <a:gd name="T16" fmla="*/ 157 w 413"/>
                  <a:gd name="T17" fmla="*/ 144 h 398"/>
                  <a:gd name="T18" fmla="*/ 174 w 413"/>
                  <a:gd name="T19" fmla="*/ 185 h 398"/>
                  <a:gd name="T20" fmla="*/ 229 w 413"/>
                  <a:gd name="T21" fmla="*/ 240 h 398"/>
                  <a:gd name="T22" fmla="*/ 269 w 413"/>
                  <a:gd name="T23" fmla="*/ 257 h 398"/>
                  <a:gd name="T24" fmla="*/ 310 w 413"/>
                  <a:gd name="T25" fmla="*/ 240 h 398"/>
                  <a:gd name="T26" fmla="*/ 329 w 413"/>
                  <a:gd name="T27" fmla="*/ 240 h 398"/>
                  <a:gd name="T28" fmla="*/ 407 w 413"/>
                  <a:gd name="T29" fmla="*/ 319 h 398"/>
                  <a:gd name="T30" fmla="*/ 407 w 413"/>
                  <a:gd name="T31" fmla="*/ 339 h 398"/>
                  <a:gd name="T32" fmla="*/ 393 w 413"/>
                  <a:gd name="T33" fmla="*/ 353 h 398"/>
                  <a:gd name="T34" fmla="*/ 282 w 413"/>
                  <a:gd name="T35" fmla="*/ 398 h 398"/>
                  <a:gd name="T36" fmla="*/ 87 w 413"/>
                  <a:gd name="T37" fmla="*/ 35 h 398"/>
                  <a:gd name="T38" fmla="*/ 83 w 413"/>
                  <a:gd name="T39" fmla="*/ 39 h 398"/>
                  <a:gd name="T40" fmla="*/ 82 w 413"/>
                  <a:gd name="T41" fmla="*/ 223 h 398"/>
                  <a:gd name="T42" fmla="*/ 189 w 413"/>
                  <a:gd name="T43" fmla="*/ 332 h 398"/>
                  <a:gd name="T44" fmla="*/ 282 w 413"/>
                  <a:gd name="T45" fmla="*/ 370 h 398"/>
                  <a:gd name="T46" fmla="*/ 374 w 413"/>
                  <a:gd name="T47" fmla="*/ 333 h 398"/>
                  <a:gd name="T48" fmla="*/ 377 w 413"/>
                  <a:gd name="T49" fmla="*/ 329 h 398"/>
                  <a:gd name="T50" fmla="*/ 318 w 413"/>
                  <a:gd name="T51" fmla="*/ 269 h 398"/>
                  <a:gd name="T52" fmla="*/ 269 w 413"/>
                  <a:gd name="T53" fmla="*/ 285 h 398"/>
                  <a:gd name="T54" fmla="*/ 209 w 413"/>
                  <a:gd name="T55" fmla="*/ 260 h 398"/>
                  <a:gd name="T56" fmla="*/ 154 w 413"/>
                  <a:gd name="T57" fmla="*/ 204 h 398"/>
                  <a:gd name="T58" fmla="*/ 129 w 413"/>
                  <a:gd name="T59" fmla="*/ 144 h 398"/>
                  <a:gd name="T60" fmla="*/ 145 w 413"/>
                  <a:gd name="T61" fmla="*/ 95 h 398"/>
                  <a:gd name="T62" fmla="*/ 87 w 413"/>
                  <a:gd name="T63" fmla="*/ 3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98">
                    <a:moveTo>
                      <a:pt x="282" y="398"/>
                    </a:moveTo>
                    <a:cubicBezTo>
                      <a:pt x="239" y="398"/>
                      <a:pt x="199" y="382"/>
                      <a:pt x="169" y="351"/>
                    </a:cubicBezTo>
                    <a:cubicBezTo>
                      <a:pt x="62" y="243"/>
                      <a:pt x="62" y="243"/>
                      <a:pt x="62" y="243"/>
                    </a:cubicBezTo>
                    <a:cubicBezTo>
                      <a:pt x="0" y="181"/>
                      <a:pt x="1" y="80"/>
                      <a:pt x="63" y="19"/>
                    </a:cubicBezTo>
                    <a:cubicBezTo>
                      <a:pt x="77" y="5"/>
                      <a:pt x="77" y="5"/>
                      <a:pt x="77" y="5"/>
                    </a:cubicBezTo>
                    <a:cubicBezTo>
                      <a:pt x="82" y="0"/>
                      <a:pt x="91" y="0"/>
                      <a:pt x="97" y="5"/>
                    </a:cubicBezTo>
                    <a:cubicBezTo>
                      <a:pt x="174" y="84"/>
                      <a:pt x="174" y="84"/>
                      <a:pt x="174" y="84"/>
                    </a:cubicBezTo>
                    <a:cubicBezTo>
                      <a:pt x="180" y="89"/>
                      <a:pt x="180" y="98"/>
                      <a:pt x="174" y="104"/>
                    </a:cubicBezTo>
                    <a:cubicBezTo>
                      <a:pt x="163" y="115"/>
                      <a:pt x="157" y="129"/>
                      <a:pt x="157" y="144"/>
                    </a:cubicBezTo>
                    <a:cubicBezTo>
                      <a:pt x="157" y="159"/>
                      <a:pt x="163" y="174"/>
                      <a:pt x="174" y="185"/>
                    </a:cubicBezTo>
                    <a:cubicBezTo>
                      <a:pt x="229" y="240"/>
                      <a:pt x="229" y="240"/>
                      <a:pt x="229" y="240"/>
                    </a:cubicBezTo>
                    <a:cubicBezTo>
                      <a:pt x="239" y="251"/>
                      <a:pt x="254" y="257"/>
                      <a:pt x="269" y="257"/>
                    </a:cubicBezTo>
                    <a:cubicBezTo>
                      <a:pt x="284" y="257"/>
                      <a:pt x="299" y="251"/>
                      <a:pt x="310" y="240"/>
                    </a:cubicBezTo>
                    <a:cubicBezTo>
                      <a:pt x="315" y="235"/>
                      <a:pt x="324" y="235"/>
                      <a:pt x="329" y="240"/>
                    </a:cubicBezTo>
                    <a:cubicBezTo>
                      <a:pt x="407" y="319"/>
                      <a:pt x="407" y="319"/>
                      <a:pt x="407" y="319"/>
                    </a:cubicBezTo>
                    <a:cubicBezTo>
                      <a:pt x="413" y="325"/>
                      <a:pt x="413" y="333"/>
                      <a:pt x="407" y="339"/>
                    </a:cubicBezTo>
                    <a:cubicBezTo>
                      <a:pt x="393" y="353"/>
                      <a:pt x="393" y="353"/>
                      <a:pt x="393" y="353"/>
                    </a:cubicBezTo>
                    <a:cubicBezTo>
                      <a:pt x="363" y="382"/>
                      <a:pt x="324" y="398"/>
                      <a:pt x="282" y="398"/>
                    </a:cubicBezTo>
                    <a:close/>
                    <a:moveTo>
                      <a:pt x="87" y="35"/>
                    </a:moveTo>
                    <a:cubicBezTo>
                      <a:pt x="83" y="39"/>
                      <a:pt x="83" y="39"/>
                      <a:pt x="83" y="39"/>
                    </a:cubicBezTo>
                    <a:cubicBezTo>
                      <a:pt x="32" y="89"/>
                      <a:pt x="31" y="172"/>
                      <a:pt x="82" y="223"/>
                    </a:cubicBezTo>
                    <a:cubicBezTo>
                      <a:pt x="189" y="332"/>
                      <a:pt x="189" y="332"/>
                      <a:pt x="189" y="332"/>
                    </a:cubicBezTo>
                    <a:cubicBezTo>
                      <a:pt x="214" y="357"/>
                      <a:pt x="247" y="370"/>
                      <a:pt x="282" y="370"/>
                    </a:cubicBezTo>
                    <a:cubicBezTo>
                      <a:pt x="316" y="370"/>
                      <a:pt x="349" y="357"/>
                      <a:pt x="374" y="333"/>
                    </a:cubicBezTo>
                    <a:cubicBezTo>
                      <a:pt x="377" y="329"/>
                      <a:pt x="377" y="329"/>
                      <a:pt x="377" y="329"/>
                    </a:cubicBezTo>
                    <a:cubicBezTo>
                      <a:pt x="318" y="269"/>
                      <a:pt x="318" y="269"/>
                      <a:pt x="318" y="269"/>
                    </a:cubicBezTo>
                    <a:cubicBezTo>
                      <a:pt x="304" y="279"/>
                      <a:pt x="287" y="285"/>
                      <a:pt x="269" y="285"/>
                    </a:cubicBezTo>
                    <a:cubicBezTo>
                      <a:pt x="246" y="285"/>
                      <a:pt x="225" y="276"/>
                      <a:pt x="209" y="260"/>
                    </a:cubicBezTo>
                    <a:cubicBezTo>
                      <a:pt x="154" y="204"/>
                      <a:pt x="154" y="204"/>
                      <a:pt x="154" y="204"/>
                    </a:cubicBezTo>
                    <a:cubicBezTo>
                      <a:pt x="138" y="188"/>
                      <a:pt x="129" y="167"/>
                      <a:pt x="129" y="144"/>
                    </a:cubicBezTo>
                    <a:cubicBezTo>
                      <a:pt x="129" y="126"/>
                      <a:pt x="135" y="109"/>
                      <a:pt x="145" y="95"/>
                    </a:cubicBezTo>
                    <a:lnTo>
                      <a:pt x="87" y="35"/>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5">
                <a:extLst>
                  <a:ext uri="{FF2B5EF4-FFF2-40B4-BE49-F238E27FC236}">
                    <a16:creationId xmlns:a16="http://schemas.microsoft.com/office/drawing/2014/main" id="{A83F05E3-071F-2B97-77D6-D8A27765E0FA}"/>
                  </a:ext>
                </a:extLst>
              </p:cNvPr>
              <p:cNvSpPr>
                <a:spLocks noEditPoints="1"/>
              </p:cNvSpPr>
              <p:nvPr/>
            </p:nvSpPr>
            <p:spPr bwMode="auto">
              <a:xfrm>
                <a:off x="2877919" y="9203568"/>
                <a:ext cx="153889" cy="148276"/>
              </a:xfrm>
              <a:custGeom>
                <a:avLst/>
                <a:gdLst>
                  <a:gd name="T0" fmla="*/ 282 w 413"/>
                  <a:gd name="T1" fmla="*/ 398 h 398"/>
                  <a:gd name="T2" fmla="*/ 169 w 413"/>
                  <a:gd name="T3" fmla="*/ 351 h 398"/>
                  <a:gd name="T4" fmla="*/ 62 w 413"/>
                  <a:gd name="T5" fmla="*/ 243 h 398"/>
                  <a:gd name="T6" fmla="*/ 63 w 413"/>
                  <a:gd name="T7" fmla="*/ 19 h 398"/>
                  <a:gd name="T8" fmla="*/ 77 w 413"/>
                  <a:gd name="T9" fmla="*/ 5 h 398"/>
                  <a:gd name="T10" fmla="*/ 97 w 413"/>
                  <a:gd name="T11" fmla="*/ 5 h 398"/>
                  <a:gd name="T12" fmla="*/ 174 w 413"/>
                  <a:gd name="T13" fmla="*/ 84 h 398"/>
                  <a:gd name="T14" fmla="*/ 174 w 413"/>
                  <a:gd name="T15" fmla="*/ 104 h 398"/>
                  <a:gd name="T16" fmla="*/ 157 w 413"/>
                  <a:gd name="T17" fmla="*/ 144 h 398"/>
                  <a:gd name="T18" fmla="*/ 174 w 413"/>
                  <a:gd name="T19" fmla="*/ 185 h 398"/>
                  <a:gd name="T20" fmla="*/ 229 w 413"/>
                  <a:gd name="T21" fmla="*/ 240 h 398"/>
                  <a:gd name="T22" fmla="*/ 269 w 413"/>
                  <a:gd name="T23" fmla="*/ 257 h 398"/>
                  <a:gd name="T24" fmla="*/ 310 w 413"/>
                  <a:gd name="T25" fmla="*/ 240 h 398"/>
                  <a:gd name="T26" fmla="*/ 329 w 413"/>
                  <a:gd name="T27" fmla="*/ 240 h 398"/>
                  <a:gd name="T28" fmla="*/ 407 w 413"/>
                  <a:gd name="T29" fmla="*/ 319 h 398"/>
                  <a:gd name="T30" fmla="*/ 407 w 413"/>
                  <a:gd name="T31" fmla="*/ 339 h 398"/>
                  <a:gd name="T32" fmla="*/ 393 w 413"/>
                  <a:gd name="T33" fmla="*/ 353 h 398"/>
                  <a:gd name="T34" fmla="*/ 282 w 413"/>
                  <a:gd name="T35" fmla="*/ 398 h 398"/>
                  <a:gd name="T36" fmla="*/ 87 w 413"/>
                  <a:gd name="T37" fmla="*/ 35 h 398"/>
                  <a:gd name="T38" fmla="*/ 83 w 413"/>
                  <a:gd name="T39" fmla="*/ 39 h 398"/>
                  <a:gd name="T40" fmla="*/ 82 w 413"/>
                  <a:gd name="T41" fmla="*/ 223 h 398"/>
                  <a:gd name="T42" fmla="*/ 189 w 413"/>
                  <a:gd name="T43" fmla="*/ 332 h 398"/>
                  <a:gd name="T44" fmla="*/ 282 w 413"/>
                  <a:gd name="T45" fmla="*/ 370 h 398"/>
                  <a:gd name="T46" fmla="*/ 374 w 413"/>
                  <a:gd name="T47" fmla="*/ 333 h 398"/>
                  <a:gd name="T48" fmla="*/ 377 w 413"/>
                  <a:gd name="T49" fmla="*/ 329 h 398"/>
                  <a:gd name="T50" fmla="*/ 318 w 413"/>
                  <a:gd name="T51" fmla="*/ 269 h 398"/>
                  <a:gd name="T52" fmla="*/ 269 w 413"/>
                  <a:gd name="T53" fmla="*/ 285 h 398"/>
                  <a:gd name="T54" fmla="*/ 209 w 413"/>
                  <a:gd name="T55" fmla="*/ 260 h 398"/>
                  <a:gd name="T56" fmla="*/ 154 w 413"/>
                  <a:gd name="T57" fmla="*/ 204 h 398"/>
                  <a:gd name="T58" fmla="*/ 129 w 413"/>
                  <a:gd name="T59" fmla="*/ 144 h 398"/>
                  <a:gd name="T60" fmla="*/ 145 w 413"/>
                  <a:gd name="T61" fmla="*/ 95 h 398"/>
                  <a:gd name="T62" fmla="*/ 87 w 413"/>
                  <a:gd name="T63" fmla="*/ 3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98">
                    <a:moveTo>
                      <a:pt x="282" y="398"/>
                    </a:moveTo>
                    <a:cubicBezTo>
                      <a:pt x="239" y="398"/>
                      <a:pt x="199" y="382"/>
                      <a:pt x="169" y="351"/>
                    </a:cubicBezTo>
                    <a:cubicBezTo>
                      <a:pt x="62" y="243"/>
                      <a:pt x="62" y="243"/>
                      <a:pt x="62" y="243"/>
                    </a:cubicBezTo>
                    <a:cubicBezTo>
                      <a:pt x="0" y="181"/>
                      <a:pt x="1" y="80"/>
                      <a:pt x="63" y="19"/>
                    </a:cubicBezTo>
                    <a:cubicBezTo>
                      <a:pt x="77" y="5"/>
                      <a:pt x="77" y="5"/>
                      <a:pt x="77" y="5"/>
                    </a:cubicBezTo>
                    <a:cubicBezTo>
                      <a:pt x="82" y="0"/>
                      <a:pt x="91" y="0"/>
                      <a:pt x="97" y="5"/>
                    </a:cubicBezTo>
                    <a:cubicBezTo>
                      <a:pt x="174" y="84"/>
                      <a:pt x="174" y="84"/>
                      <a:pt x="174" y="84"/>
                    </a:cubicBezTo>
                    <a:cubicBezTo>
                      <a:pt x="180" y="89"/>
                      <a:pt x="180" y="98"/>
                      <a:pt x="174" y="104"/>
                    </a:cubicBezTo>
                    <a:cubicBezTo>
                      <a:pt x="163" y="115"/>
                      <a:pt x="157" y="129"/>
                      <a:pt x="157" y="144"/>
                    </a:cubicBezTo>
                    <a:cubicBezTo>
                      <a:pt x="157" y="159"/>
                      <a:pt x="163" y="174"/>
                      <a:pt x="174" y="185"/>
                    </a:cubicBezTo>
                    <a:cubicBezTo>
                      <a:pt x="229" y="240"/>
                      <a:pt x="229" y="240"/>
                      <a:pt x="229" y="240"/>
                    </a:cubicBezTo>
                    <a:cubicBezTo>
                      <a:pt x="239" y="251"/>
                      <a:pt x="254" y="257"/>
                      <a:pt x="269" y="257"/>
                    </a:cubicBezTo>
                    <a:cubicBezTo>
                      <a:pt x="284" y="257"/>
                      <a:pt x="299" y="251"/>
                      <a:pt x="310" y="240"/>
                    </a:cubicBezTo>
                    <a:cubicBezTo>
                      <a:pt x="315" y="235"/>
                      <a:pt x="324" y="235"/>
                      <a:pt x="329" y="240"/>
                    </a:cubicBezTo>
                    <a:cubicBezTo>
                      <a:pt x="407" y="319"/>
                      <a:pt x="407" y="319"/>
                      <a:pt x="407" y="319"/>
                    </a:cubicBezTo>
                    <a:cubicBezTo>
                      <a:pt x="413" y="325"/>
                      <a:pt x="413" y="333"/>
                      <a:pt x="407" y="339"/>
                    </a:cubicBezTo>
                    <a:cubicBezTo>
                      <a:pt x="393" y="353"/>
                      <a:pt x="393" y="353"/>
                      <a:pt x="393" y="353"/>
                    </a:cubicBezTo>
                    <a:cubicBezTo>
                      <a:pt x="363" y="382"/>
                      <a:pt x="324" y="398"/>
                      <a:pt x="282" y="398"/>
                    </a:cubicBezTo>
                    <a:close/>
                    <a:moveTo>
                      <a:pt x="87" y="35"/>
                    </a:moveTo>
                    <a:cubicBezTo>
                      <a:pt x="83" y="39"/>
                      <a:pt x="83" y="39"/>
                      <a:pt x="83" y="39"/>
                    </a:cubicBezTo>
                    <a:cubicBezTo>
                      <a:pt x="32" y="89"/>
                      <a:pt x="31" y="172"/>
                      <a:pt x="82" y="223"/>
                    </a:cubicBezTo>
                    <a:cubicBezTo>
                      <a:pt x="189" y="332"/>
                      <a:pt x="189" y="332"/>
                      <a:pt x="189" y="332"/>
                    </a:cubicBezTo>
                    <a:cubicBezTo>
                      <a:pt x="214" y="357"/>
                      <a:pt x="247" y="370"/>
                      <a:pt x="282" y="370"/>
                    </a:cubicBezTo>
                    <a:cubicBezTo>
                      <a:pt x="316" y="370"/>
                      <a:pt x="349" y="357"/>
                      <a:pt x="374" y="333"/>
                    </a:cubicBezTo>
                    <a:cubicBezTo>
                      <a:pt x="377" y="329"/>
                      <a:pt x="377" y="329"/>
                      <a:pt x="377" y="329"/>
                    </a:cubicBezTo>
                    <a:cubicBezTo>
                      <a:pt x="318" y="269"/>
                      <a:pt x="318" y="269"/>
                      <a:pt x="318" y="269"/>
                    </a:cubicBezTo>
                    <a:cubicBezTo>
                      <a:pt x="304" y="279"/>
                      <a:pt x="287" y="285"/>
                      <a:pt x="269" y="285"/>
                    </a:cubicBezTo>
                    <a:cubicBezTo>
                      <a:pt x="246" y="285"/>
                      <a:pt x="225" y="276"/>
                      <a:pt x="209" y="260"/>
                    </a:cubicBezTo>
                    <a:cubicBezTo>
                      <a:pt x="154" y="204"/>
                      <a:pt x="154" y="204"/>
                      <a:pt x="154" y="204"/>
                    </a:cubicBezTo>
                    <a:cubicBezTo>
                      <a:pt x="138" y="188"/>
                      <a:pt x="129" y="167"/>
                      <a:pt x="129" y="144"/>
                    </a:cubicBezTo>
                    <a:cubicBezTo>
                      <a:pt x="129" y="126"/>
                      <a:pt x="135" y="109"/>
                      <a:pt x="145" y="95"/>
                    </a:cubicBezTo>
                    <a:lnTo>
                      <a:pt x="87" y="35"/>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7" name="그룹 6">
              <a:extLst>
                <a:ext uri="{FF2B5EF4-FFF2-40B4-BE49-F238E27FC236}">
                  <a16:creationId xmlns:a16="http://schemas.microsoft.com/office/drawing/2014/main" id="{ED064D42-82D4-5CED-E278-2AB6348643EE}"/>
                </a:ext>
              </a:extLst>
            </p:cNvPr>
            <p:cNvGrpSpPr/>
            <p:nvPr/>
          </p:nvGrpSpPr>
          <p:grpSpPr>
            <a:xfrm>
              <a:off x="4077722" y="8760914"/>
              <a:ext cx="185664" cy="587166"/>
              <a:chOff x="3991997" y="8760914"/>
              <a:chExt cx="185664" cy="587166"/>
            </a:xfrm>
          </p:grpSpPr>
          <p:sp>
            <p:nvSpPr>
              <p:cNvPr id="8" name="Freeform 213">
                <a:extLst>
                  <a:ext uri="{FF2B5EF4-FFF2-40B4-BE49-F238E27FC236}">
                    <a16:creationId xmlns:a16="http://schemas.microsoft.com/office/drawing/2014/main" id="{DABCCA9F-8BFD-EAB5-BB6F-FFB50B2D3E45}"/>
                  </a:ext>
                </a:extLst>
              </p:cNvPr>
              <p:cNvSpPr>
                <a:spLocks noEditPoints="1"/>
              </p:cNvSpPr>
              <p:nvPr/>
            </p:nvSpPr>
            <p:spPr bwMode="auto">
              <a:xfrm>
                <a:off x="3991997" y="8760914"/>
                <a:ext cx="178044" cy="121889"/>
              </a:xfrm>
              <a:custGeom>
                <a:avLst/>
                <a:gdLst>
                  <a:gd name="T0" fmla="*/ 1120 w 1141"/>
                  <a:gd name="T1" fmla="*/ 50 h 781"/>
                  <a:gd name="T2" fmla="*/ 1125 w 1141"/>
                  <a:gd name="T3" fmla="*/ 45 h 781"/>
                  <a:gd name="T4" fmla="*/ 1120 w 1141"/>
                  <a:gd name="T5" fmla="*/ 50 h 781"/>
                  <a:gd name="T6" fmla="*/ 1025 w 1141"/>
                  <a:gd name="T7" fmla="*/ 0 h 781"/>
                  <a:gd name="T8" fmla="*/ 116 w 1141"/>
                  <a:gd name="T9" fmla="*/ 0 h 781"/>
                  <a:gd name="T10" fmla="*/ 23 w 1141"/>
                  <a:gd name="T11" fmla="*/ 48 h 781"/>
                  <a:gd name="T12" fmla="*/ 19 w 1141"/>
                  <a:gd name="T13" fmla="*/ 45 h 781"/>
                  <a:gd name="T14" fmla="*/ 22 w 1141"/>
                  <a:gd name="T15" fmla="*/ 48 h 781"/>
                  <a:gd name="T16" fmla="*/ 0 w 1141"/>
                  <a:gd name="T17" fmla="*/ 116 h 781"/>
                  <a:gd name="T18" fmla="*/ 0 w 1141"/>
                  <a:gd name="T19" fmla="*/ 665 h 781"/>
                  <a:gd name="T20" fmla="*/ 116 w 1141"/>
                  <a:gd name="T21" fmla="*/ 781 h 781"/>
                  <a:gd name="T22" fmla="*/ 1025 w 1141"/>
                  <a:gd name="T23" fmla="*/ 781 h 781"/>
                  <a:gd name="T24" fmla="*/ 1141 w 1141"/>
                  <a:gd name="T25" fmla="*/ 665 h 781"/>
                  <a:gd name="T26" fmla="*/ 1141 w 1141"/>
                  <a:gd name="T27" fmla="*/ 116 h 781"/>
                  <a:gd name="T28" fmla="*/ 1120 w 1141"/>
                  <a:gd name="T29" fmla="*/ 50 h 781"/>
                  <a:gd name="T30" fmla="*/ 1069 w 1141"/>
                  <a:gd name="T31" fmla="*/ 116 h 781"/>
                  <a:gd name="T32" fmla="*/ 1069 w 1141"/>
                  <a:gd name="T33" fmla="*/ 665 h 781"/>
                  <a:gd name="T34" fmla="*/ 1035 w 1141"/>
                  <a:gd name="T35" fmla="*/ 708 h 781"/>
                  <a:gd name="T36" fmla="*/ 722 w 1141"/>
                  <a:gd name="T37" fmla="*/ 429 h 781"/>
                  <a:gd name="T38" fmla="*/ 1066 w 1141"/>
                  <a:gd name="T39" fmla="*/ 101 h 781"/>
                  <a:gd name="T40" fmla="*/ 1069 w 1141"/>
                  <a:gd name="T41" fmla="*/ 116 h 781"/>
                  <a:gd name="T42" fmla="*/ 631 w 1141"/>
                  <a:gd name="T43" fmla="*/ 409 h 781"/>
                  <a:gd name="T44" fmla="*/ 514 w 1141"/>
                  <a:gd name="T45" fmla="*/ 409 h 781"/>
                  <a:gd name="T46" fmla="*/ 164 w 1141"/>
                  <a:gd name="T47" fmla="*/ 71 h 781"/>
                  <a:gd name="T48" fmla="*/ 981 w 1141"/>
                  <a:gd name="T49" fmla="*/ 71 h 781"/>
                  <a:gd name="T50" fmla="*/ 631 w 1141"/>
                  <a:gd name="T51" fmla="*/ 409 h 781"/>
                  <a:gd name="T52" fmla="*/ 469 w 1141"/>
                  <a:gd name="T53" fmla="*/ 472 h 781"/>
                  <a:gd name="T54" fmla="*/ 572 w 1141"/>
                  <a:gd name="T55" fmla="*/ 507 h 781"/>
                  <a:gd name="T56" fmla="*/ 669 w 1141"/>
                  <a:gd name="T57" fmla="*/ 476 h 781"/>
                  <a:gd name="T58" fmla="*/ 930 w 1141"/>
                  <a:gd name="T59" fmla="*/ 710 h 781"/>
                  <a:gd name="T60" fmla="*/ 203 w 1141"/>
                  <a:gd name="T61" fmla="*/ 710 h 781"/>
                  <a:gd name="T62" fmla="*/ 469 w 1141"/>
                  <a:gd name="T63" fmla="*/ 472 h 781"/>
                  <a:gd name="T64" fmla="*/ 417 w 1141"/>
                  <a:gd name="T65" fmla="*/ 424 h 781"/>
                  <a:gd name="T66" fmla="*/ 100 w 1141"/>
                  <a:gd name="T67" fmla="*/ 707 h 781"/>
                  <a:gd name="T68" fmla="*/ 71 w 1141"/>
                  <a:gd name="T69" fmla="*/ 665 h 781"/>
                  <a:gd name="T70" fmla="*/ 71 w 1141"/>
                  <a:gd name="T71" fmla="*/ 116 h 781"/>
                  <a:gd name="T72" fmla="*/ 75 w 1141"/>
                  <a:gd name="T73" fmla="*/ 98 h 781"/>
                  <a:gd name="T74" fmla="*/ 417 w 1141"/>
                  <a:gd name="T75" fmla="*/ 42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1" h="781">
                    <a:moveTo>
                      <a:pt x="1120" y="50"/>
                    </a:moveTo>
                    <a:cubicBezTo>
                      <a:pt x="1125" y="45"/>
                      <a:pt x="1125" y="45"/>
                      <a:pt x="1125" y="45"/>
                    </a:cubicBezTo>
                    <a:cubicBezTo>
                      <a:pt x="1123" y="47"/>
                      <a:pt x="1122" y="48"/>
                      <a:pt x="1120" y="50"/>
                    </a:cubicBezTo>
                    <a:cubicBezTo>
                      <a:pt x="1099" y="20"/>
                      <a:pt x="1064" y="0"/>
                      <a:pt x="1025" y="0"/>
                    </a:cubicBezTo>
                    <a:cubicBezTo>
                      <a:pt x="116" y="0"/>
                      <a:pt x="116" y="0"/>
                      <a:pt x="116" y="0"/>
                    </a:cubicBezTo>
                    <a:cubicBezTo>
                      <a:pt x="78" y="0"/>
                      <a:pt x="44" y="19"/>
                      <a:pt x="23" y="48"/>
                    </a:cubicBezTo>
                    <a:cubicBezTo>
                      <a:pt x="22" y="47"/>
                      <a:pt x="20" y="46"/>
                      <a:pt x="19" y="45"/>
                    </a:cubicBezTo>
                    <a:cubicBezTo>
                      <a:pt x="22" y="48"/>
                      <a:pt x="22" y="48"/>
                      <a:pt x="22" y="48"/>
                    </a:cubicBezTo>
                    <a:cubicBezTo>
                      <a:pt x="8" y="67"/>
                      <a:pt x="0" y="91"/>
                      <a:pt x="0" y="116"/>
                    </a:cubicBezTo>
                    <a:cubicBezTo>
                      <a:pt x="0" y="665"/>
                      <a:pt x="0" y="665"/>
                      <a:pt x="0" y="665"/>
                    </a:cubicBezTo>
                    <a:cubicBezTo>
                      <a:pt x="0" y="729"/>
                      <a:pt x="52" y="781"/>
                      <a:pt x="116" y="781"/>
                    </a:cubicBezTo>
                    <a:cubicBezTo>
                      <a:pt x="1025" y="781"/>
                      <a:pt x="1025" y="781"/>
                      <a:pt x="1025" y="781"/>
                    </a:cubicBezTo>
                    <a:cubicBezTo>
                      <a:pt x="1089" y="781"/>
                      <a:pt x="1141" y="729"/>
                      <a:pt x="1141" y="665"/>
                    </a:cubicBezTo>
                    <a:cubicBezTo>
                      <a:pt x="1141" y="116"/>
                      <a:pt x="1141" y="116"/>
                      <a:pt x="1141" y="116"/>
                    </a:cubicBezTo>
                    <a:cubicBezTo>
                      <a:pt x="1141" y="92"/>
                      <a:pt x="1133" y="69"/>
                      <a:pt x="1120" y="50"/>
                    </a:cubicBezTo>
                    <a:close/>
                    <a:moveTo>
                      <a:pt x="1069" y="116"/>
                    </a:moveTo>
                    <a:cubicBezTo>
                      <a:pt x="1069" y="665"/>
                      <a:pt x="1069" y="665"/>
                      <a:pt x="1069" y="665"/>
                    </a:cubicBezTo>
                    <a:cubicBezTo>
                      <a:pt x="1069" y="686"/>
                      <a:pt x="1054" y="703"/>
                      <a:pt x="1035" y="708"/>
                    </a:cubicBezTo>
                    <a:cubicBezTo>
                      <a:pt x="722" y="429"/>
                      <a:pt x="722" y="429"/>
                      <a:pt x="722" y="429"/>
                    </a:cubicBezTo>
                    <a:cubicBezTo>
                      <a:pt x="1066" y="101"/>
                      <a:pt x="1066" y="101"/>
                      <a:pt x="1066" y="101"/>
                    </a:cubicBezTo>
                    <a:cubicBezTo>
                      <a:pt x="1068" y="106"/>
                      <a:pt x="1069" y="111"/>
                      <a:pt x="1069" y="116"/>
                    </a:cubicBezTo>
                    <a:close/>
                    <a:moveTo>
                      <a:pt x="631" y="409"/>
                    </a:moveTo>
                    <a:cubicBezTo>
                      <a:pt x="599" y="437"/>
                      <a:pt x="546" y="437"/>
                      <a:pt x="514" y="409"/>
                    </a:cubicBezTo>
                    <a:cubicBezTo>
                      <a:pt x="164" y="71"/>
                      <a:pt x="164" y="71"/>
                      <a:pt x="164" y="71"/>
                    </a:cubicBezTo>
                    <a:cubicBezTo>
                      <a:pt x="981" y="71"/>
                      <a:pt x="981" y="71"/>
                      <a:pt x="981" y="71"/>
                    </a:cubicBezTo>
                    <a:lnTo>
                      <a:pt x="631" y="409"/>
                    </a:lnTo>
                    <a:close/>
                    <a:moveTo>
                      <a:pt x="469" y="472"/>
                    </a:moveTo>
                    <a:cubicBezTo>
                      <a:pt x="498" y="495"/>
                      <a:pt x="534" y="507"/>
                      <a:pt x="572" y="507"/>
                    </a:cubicBezTo>
                    <a:cubicBezTo>
                      <a:pt x="608" y="507"/>
                      <a:pt x="641" y="496"/>
                      <a:pt x="669" y="476"/>
                    </a:cubicBezTo>
                    <a:cubicBezTo>
                      <a:pt x="930" y="710"/>
                      <a:pt x="930" y="710"/>
                      <a:pt x="930" y="710"/>
                    </a:cubicBezTo>
                    <a:cubicBezTo>
                      <a:pt x="203" y="710"/>
                      <a:pt x="203" y="710"/>
                      <a:pt x="203" y="710"/>
                    </a:cubicBezTo>
                    <a:lnTo>
                      <a:pt x="469" y="472"/>
                    </a:lnTo>
                    <a:close/>
                    <a:moveTo>
                      <a:pt x="417" y="424"/>
                    </a:moveTo>
                    <a:cubicBezTo>
                      <a:pt x="100" y="707"/>
                      <a:pt x="100" y="707"/>
                      <a:pt x="100" y="707"/>
                    </a:cubicBezTo>
                    <a:cubicBezTo>
                      <a:pt x="83" y="700"/>
                      <a:pt x="71" y="684"/>
                      <a:pt x="71" y="665"/>
                    </a:cubicBezTo>
                    <a:cubicBezTo>
                      <a:pt x="71" y="116"/>
                      <a:pt x="71" y="116"/>
                      <a:pt x="71" y="116"/>
                    </a:cubicBezTo>
                    <a:cubicBezTo>
                      <a:pt x="71" y="110"/>
                      <a:pt x="73" y="104"/>
                      <a:pt x="75" y="98"/>
                    </a:cubicBezTo>
                    <a:lnTo>
                      <a:pt x="417" y="4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9" name="Freeform 213">
                <a:extLst>
                  <a:ext uri="{FF2B5EF4-FFF2-40B4-BE49-F238E27FC236}">
                    <a16:creationId xmlns:a16="http://schemas.microsoft.com/office/drawing/2014/main" id="{0B7C5ED2-1E35-6C54-EC5B-1B25679333DC}"/>
                  </a:ext>
                </a:extLst>
              </p:cNvPr>
              <p:cNvSpPr>
                <a:spLocks noEditPoints="1"/>
              </p:cNvSpPr>
              <p:nvPr/>
            </p:nvSpPr>
            <p:spPr bwMode="auto">
              <a:xfrm>
                <a:off x="3999617" y="8991117"/>
                <a:ext cx="178044" cy="121889"/>
              </a:xfrm>
              <a:custGeom>
                <a:avLst/>
                <a:gdLst>
                  <a:gd name="T0" fmla="*/ 1120 w 1141"/>
                  <a:gd name="T1" fmla="*/ 50 h 781"/>
                  <a:gd name="T2" fmla="*/ 1125 w 1141"/>
                  <a:gd name="T3" fmla="*/ 45 h 781"/>
                  <a:gd name="T4" fmla="*/ 1120 w 1141"/>
                  <a:gd name="T5" fmla="*/ 50 h 781"/>
                  <a:gd name="T6" fmla="*/ 1025 w 1141"/>
                  <a:gd name="T7" fmla="*/ 0 h 781"/>
                  <a:gd name="T8" fmla="*/ 116 w 1141"/>
                  <a:gd name="T9" fmla="*/ 0 h 781"/>
                  <a:gd name="T10" fmla="*/ 23 w 1141"/>
                  <a:gd name="T11" fmla="*/ 48 h 781"/>
                  <a:gd name="T12" fmla="*/ 19 w 1141"/>
                  <a:gd name="T13" fmla="*/ 45 h 781"/>
                  <a:gd name="T14" fmla="*/ 22 w 1141"/>
                  <a:gd name="T15" fmla="*/ 48 h 781"/>
                  <a:gd name="T16" fmla="*/ 0 w 1141"/>
                  <a:gd name="T17" fmla="*/ 116 h 781"/>
                  <a:gd name="T18" fmla="*/ 0 w 1141"/>
                  <a:gd name="T19" fmla="*/ 665 h 781"/>
                  <a:gd name="T20" fmla="*/ 116 w 1141"/>
                  <a:gd name="T21" fmla="*/ 781 h 781"/>
                  <a:gd name="T22" fmla="*/ 1025 w 1141"/>
                  <a:gd name="T23" fmla="*/ 781 h 781"/>
                  <a:gd name="T24" fmla="*/ 1141 w 1141"/>
                  <a:gd name="T25" fmla="*/ 665 h 781"/>
                  <a:gd name="T26" fmla="*/ 1141 w 1141"/>
                  <a:gd name="T27" fmla="*/ 116 h 781"/>
                  <a:gd name="T28" fmla="*/ 1120 w 1141"/>
                  <a:gd name="T29" fmla="*/ 50 h 781"/>
                  <a:gd name="T30" fmla="*/ 1069 w 1141"/>
                  <a:gd name="T31" fmla="*/ 116 h 781"/>
                  <a:gd name="T32" fmla="*/ 1069 w 1141"/>
                  <a:gd name="T33" fmla="*/ 665 h 781"/>
                  <a:gd name="T34" fmla="*/ 1035 w 1141"/>
                  <a:gd name="T35" fmla="*/ 708 h 781"/>
                  <a:gd name="T36" fmla="*/ 722 w 1141"/>
                  <a:gd name="T37" fmla="*/ 429 h 781"/>
                  <a:gd name="T38" fmla="*/ 1066 w 1141"/>
                  <a:gd name="T39" fmla="*/ 101 h 781"/>
                  <a:gd name="T40" fmla="*/ 1069 w 1141"/>
                  <a:gd name="T41" fmla="*/ 116 h 781"/>
                  <a:gd name="T42" fmla="*/ 631 w 1141"/>
                  <a:gd name="T43" fmla="*/ 409 h 781"/>
                  <a:gd name="T44" fmla="*/ 514 w 1141"/>
                  <a:gd name="T45" fmla="*/ 409 h 781"/>
                  <a:gd name="T46" fmla="*/ 164 w 1141"/>
                  <a:gd name="T47" fmla="*/ 71 h 781"/>
                  <a:gd name="T48" fmla="*/ 981 w 1141"/>
                  <a:gd name="T49" fmla="*/ 71 h 781"/>
                  <a:gd name="T50" fmla="*/ 631 w 1141"/>
                  <a:gd name="T51" fmla="*/ 409 h 781"/>
                  <a:gd name="T52" fmla="*/ 469 w 1141"/>
                  <a:gd name="T53" fmla="*/ 472 h 781"/>
                  <a:gd name="T54" fmla="*/ 572 w 1141"/>
                  <a:gd name="T55" fmla="*/ 507 h 781"/>
                  <a:gd name="T56" fmla="*/ 669 w 1141"/>
                  <a:gd name="T57" fmla="*/ 476 h 781"/>
                  <a:gd name="T58" fmla="*/ 930 w 1141"/>
                  <a:gd name="T59" fmla="*/ 710 h 781"/>
                  <a:gd name="T60" fmla="*/ 203 w 1141"/>
                  <a:gd name="T61" fmla="*/ 710 h 781"/>
                  <a:gd name="T62" fmla="*/ 469 w 1141"/>
                  <a:gd name="T63" fmla="*/ 472 h 781"/>
                  <a:gd name="T64" fmla="*/ 417 w 1141"/>
                  <a:gd name="T65" fmla="*/ 424 h 781"/>
                  <a:gd name="T66" fmla="*/ 100 w 1141"/>
                  <a:gd name="T67" fmla="*/ 707 h 781"/>
                  <a:gd name="T68" fmla="*/ 71 w 1141"/>
                  <a:gd name="T69" fmla="*/ 665 h 781"/>
                  <a:gd name="T70" fmla="*/ 71 w 1141"/>
                  <a:gd name="T71" fmla="*/ 116 h 781"/>
                  <a:gd name="T72" fmla="*/ 75 w 1141"/>
                  <a:gd name="T73" fmla="*/ 98 h 781"/>
                  <a:gd name="T74" fmla="*/ 417 w 1141"/>
                  <a:gd name="T75" fmla="*/ 42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1" h="781">
                    <a:moveTo>
                      <a:pt x="1120" y="50"/>
                    </a:moveTo>
                    <a:cubicBezTo>
                      <a:pt x="1125" y="45"/>
                      <a:pt x="1125" y="45"/>
                      <a:pt x="1125" y="45"/>
                    </a:cubicBezTo>
                    <a:cubicBezTo>
                      <a:pt x="1123" y="47"/>
                      <a:pt x="1122" y="48"/>
                      <a:pt x="1120" y="50"/>
                    </a:cubicBezTo>
                    <a:cubicBezTo>
                      <a:pt x="1099" y="20"/>
                      <a:pt x="1064" y="0"/>
                      <a:pt x="1025" y="0"/>
                    </a:cubicBezTo>
                    <a:cubicBezTo>
                      <a:pt x="116" y="0"/>
                      <a:pt x="116" y="0"/>
                      <a:pt x="116" y="0"/>
                    </a:cubicBezTo>
                    <a:cubicBezTo>
                      <a:pt x="78" y="0"/>
                      <a:pt x="44" y="19"/>
                      <a:pt x="23" y="48"/>
                    </a:cubicBezTo>
                    <a:cubicBezTo>
                      <a:pt x="22" y="47"/>
                      <a:pt x="20" y="46"/>
                      <a:pt x="19" y="45"/>
                    </a:cubicBezTo>
                    <a:cubicBezTo>
                      <a:pt x="22" y="48"/>
                      <a:pt x="22" y="48"/>
                      <a:pt x="22" y="48"/>
                    </a:cubicBezTo>
                    <a:cubicBezTo>
                      <a:pt x="8" y="67"/>
                      <a:pt x="0" y="91"/>
                      <a:pt x="0" y="116"/>
                    </a:cubicBezTo>
                    <a:cubicBezTo>
                      <a:pt x="0" y="665"/>
                      <a:pt x="0" y="665"/>
                      <a:pt x="0" y="665"/>
                    </a:cubicBezTo>
                    <a:cubicBezTo>
                      <a:pt x="0" y="729"/>
                      <a:pt x="52" y="781"/>
                      <a:pt x="116" y="781"/>
                    </a:cubicBezTo>
                    <a:cubicBezTo>
                      <a:pt x="1025" y="781"/>
                      <a:pt x="1025" y="781"/>
                      <a:pt x="1025" y="781"/>
                    </a:cubicBezTo>
                    <a:cubicBezTo>
                      <a:pt x="1089" y="781"/>
                      <a:pt x="1141" y="729"/>
                      <a:pt x="1141" y="665"/>
                    </a:cubicBezTo>
                    <a:cubicBezTo>
                      <a:pt x="1141" y="116"/>
                      <a:pt x="1141" y="116"/>
                      <a:pt x="1141" y="116"/>
                    </a:cubicBezTo>
                    <a:cubicBezTo>
                      <a:pt x="1141" y="92"/>
                      <a:pt x="1133" y="69"/>
                      <a:pt x="1120" y="50"/>
                    </a:cubicBezTo>
                    <a:close/>
                    <a:moveTo>
                      <a:pt x="1069" y="116"/>
                    </a:moveTo>
                    <a:cubicBezTo>
                      <a:pt x="1069" y="665"/>
                      <a:pt x="1069" y="665"/>
                      <a:pt x="1069" y="665"/>
                    </a:cubicBezTo>
                    <a:cubicBezTo>
                      <a:pt x="1069" y="686"/>
                      <a:pt x="1054" y="703"/>
                      <a:pt x="1035" y="708"/>
                    </a:cubicBezTo>
                    <a:cubicBezTo>
                      <a:pt x="722" y="429"/>
                      <a:pt x="722" y="429"/>
                      <a:pt x="722" y="429"/>
                    </a:cubicBezTo>
                    <a:cubicBezTo>
                      <a:pt x="1066" y="101"/>
                      <a:pt x="1066" y="101"/>
                      <a:pt x="1066" y="101"/>
                    </a:cubicBezTo>
                    <a:cubicBezTo>
                      <a:pt x="1068" y="106"/>
                      <a:pt x="1069" y="111"/>
                      <a:pt x="1069" y="116"/>
                    </a:cubicBezTo>
                    <a:close/>
                    <a:moveTo>
                      <a:pt x="631" y="409"/>
                    </a:moveTo>
                    <a:cubicBezTo>
                      <a:pt x="599" y="437"/>
                      <a:pt x="546" y="437"/>
                      <a:pt x="514" y="409"/>
                    </a:cubicBezTo>
                    <a:cubicBezTo>
                      <a:pt x="164" y="71"/>
                      <a:pt x="164" y="71"/>
                      <a:pt x="164" y="71"/>
                    </a:cubicBezTo>
                    <a:cubicBezTo>
                      <a:pt x="981" y="71"/>
                      <a:pt x="981" y="71"/>
                      <a:pt x="981" y="71"/>
                    </a:cubicBezTo>
                    <a:lnTo>
                      <a:pt x="631" y="409"/>
                    </a:lnTo>
                    <a:close/>
                    <a:moveTo>
                      <a:pt x="469" y="472"/>
                    </a:moveTo>
                    <a:cubicBezTo>
                      <a:pt x="498" y="495"/>
                      <a:pt x="534" y="507"/>
                      <a:pt x="572" y="507"/>
                    </a:cubicBezTo>
                    <a:cubicBezTo>
                      <a:pt x="608" y="507"/>
                      <a:pt x="641" y="496"/>
                      <a:pt x="669" y="476"/>
                    </a:cubicBezTo>
                    <a:cubicBezTo>
                      <a:pt x="930" y="710"/>
                      <a:pt x="930" y="710"/>
                      <a:pt x="930" y="710"/>
                    </a:cubicBezTo>
                    <a:cubicBezTo>
                      <a:pt x="203" y="710"/>
                      <a:pt x="203" y="710"/>
                      <a:pt x="203" y="710"/>
                    </a:cubicBezTo>
                    <a:lnTo>
                      <a:pt x="469" y="472"/>
                    </a:lnTo>
                    <a:close/>
                    <a:moveTo>
                      <a:pt x="417" y="424"/>
                    </a:moveTo>
                    <a:cubicBezTo>
                      <a:pt x="100" y="707"/>
                      <a:pt x="100" y="707"/>
                      <a:pt x="100" y="707"/>
                    </a:cubicBezTo>
                    <a:cubicBezTo>
                      <a:pt x="83" y="700"/>
                      <a:pt x="71" y="684"/>
                      <a:pt x="71" y="665"/>
                    </a:cubicBezTo>
                    <a:cubicBezTo>
                      <a:pt x="71" y="116"/>
                      <a:pt x="71" y="116"/>
                      <a:pt x="71" y="116"/>
                    </a:cubicBezTo>
                    <a:cubicBezTo>
                      <a:pt x="71" y="110"/>
                      <a:pt x="73" y="104"/>
                      <a:pt x="75" y="98"/>
                    </a:cubicBezTo>
                    <a:lnTo>
                      <a:pt x="417" y="4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1600" dirty="0"/>
              </a:p>
            </p:txBody>
          </p:sp>
          <p:sp>
            <p:nvSpPr>
              <p:cNvPr id="10" name="Freeform 213">
                <a:extLst>
                  <a:ext uri="{FF2B5EF4-FFF2-40B4-BE49-F238E27FC236}">
                    <a16:creationId xmlns:a16="http://schemas.microsoft.com/office/drawing/2014/main" id="{47A77AB5-3326-47D2-E275-201A31E88BF2}"/>
                  </a:ext>
                </a:extLst>
              </p:cNvPr>
              <p:cNvSpPr>
                <a:spLocks noEditPoints="1"/>
              </p:cNvSpPr>
              <p:nvPr/>
            </p:nvSpPr>
            <p:spPr bwMode="auto">
              <a:xfrm>
                <a:off x="3999617" y="9226191"/>
                <a:ext cx="178044" cy="121889"/>
              </a:xfrm>
              <a:custGeom>
                <a:avLst/>
                <a:gdLst>
                  <a:gd name="T0" fmla="*/ 1120 w 1141"/>
                  <a:gd name="T1" fmla="*/ 50 h 781"/>
                  <a:gd name="T2" fmla="*/ 1125 w 1141"/>
                  <a:gd name="T3" fmla="*/ 45 h 781"/>
                  <a:gd name="T4" fmla="*/ 1120 w 1141"/>
                  <a:gd name="T5" fmla="*/ 50 h 781"/>
                  <a:gd name="T6" fmla="*/ 1025 w 1141"/>
                  <a:gd name="T7" fmla="*/ 0 h 781"/>
                  <a:gd name="T8" fmla="*/ 116 w 1141"/>
                  <a:gd name="T9" fmla="*/ 0 h 781"/>
                  <a:gd name="T10" fmla="*/ 23 w 1141"/>
                  <a:gd name="T11" fmla="*/ 48 h 781"/>
                  <a:gd name="T12" fmla="*/ 19 w 1141"/>
                  <a:gd name="T13" fmla="*/ 45 h 781"/>
                  <a:gd name="T14" fmla="*/ 22 w 1141"/>
                  <a:gd name="T15" fmla="*/ 48 h 781"/>
                  <a:gd name="T16" fmla="*/ 0 w 1141"/>
                  <a:gd name="T17" fmla="*/ 116 h 781"/>
                  <a:gd name="T18" fmla="*/ 0 w 1141"/>
                  <a:gd name="T19" fmla="*/ 665 h 781"/>
                  <a:gd name="T20" fmla="*/ 116 w 1141"/>
                  <a:gd name="T21" fmla="*/ 781 h 781"/>
                  <a:gd name="T22" fmla="*/ 1025 w 1141"/>
                  <a:gd name="T23" fmla="*/ 781 h 781"/>
                  <a:gd name="T24" fmla="*/ 1141 w 1141"/>
                  <a:gd name="T25" fmla="*/ 665 h 781"/>
                  <a:gd name="T26" fmla="*/ 1141 w 1141"/>
                  <a:gd name="T27" fmla="*/ 116 h 781"/>
                  <a:gd name="T28" fmla="*/ 1120 w 1141"/>
                  <a:gd name="T29" fmla="*/ 50 h 781"/>
                  <a:gd name="T30" fmla="*/ 1069 w 1141"/>
                  <a:gd name="T31" fmla="*/ 116 h 781"/>
                  <a:gd name="T32" fmla="*/ 1069 w 1141"/>
                  <a:gd name="T33" fmla="*/ 665 h 781"/>
                  <a:gd name="T34" fmla="*/ 1035 w 1141"/>
                  <a:gd name="T35" fmla="*/ 708 h 781"/>
                  <a:gd name="T36" fmla="*/ 722 w 1141"/>
                  <a:gd name="T37" fmla="*/ 429 h 781"/>
                  <a:gd name="T38" fmla="*/ 1066 w 1141"/>
                  <a:gd name="T39" fmla="*/ 101 h 781"/>
                  <a:gd name="T40" fmla="*/ 1069 w 1141"/>
                  <a:gd name="T41" fmla="*/ 116 h 781"/>
                  <a:gd name="T42" fmla="*/ 631 w 1141"/>
                  <a:gd name="T43" fmla="*/ 409 h 781"/>
                  <a:gd name="T44" fmla="*/ 514 w 1141"/>
                  <a:gd name="T45" fmla="*/ 409 h 781"/>
                  <a:gd name="T46" fmla="*/ 164 w 1141"/>
                  <a:gd name="T47" fmla="*/ 71 h 781"/>
                  <a:gd name="T48" fmla="*/ 981 w 1141"/>
                  <a:gd name="T49" fmla="*/ 71 h 781"/>
                  <a:gd name="T50" fmla="*/ 631 w 1141"/>
                  <a:gd name="T51" fmla="*/ 409 h 781"/>
                  <a:gd name="T52" fmla="*/ 469 w 1141"/>
                  <a:gd name="T53" fmla="*/ 472 h 781"/>
                  <a:gd name="T54" fmla="*/ 572 w 1141"/>
                  <a:gd name="T55" fmla="*/ 507 h 781"/>
                  <a:gd name="T56" fmla="*/ 669 w 1141"/>
                  <a:gd name="T57" fmla="*/ 476 h 781"/>
                  <a:gd name="T58" fmla="*/ 930 w 1141"/>
                  <a:gd name="T59" fmla="*/ 710 h 781"/>
                  <a:gd name="T60" fmla="*/ 203 w 1141"/>
                  <a:gd name="T61" fmla="*/ 710 h 781"/>
                  <a:gd name="T62" fmla="*/ 469 w 1141"/>
                  <a:gd name="T63" fmla="*/ 472 h 781"/>
                  <a:gd name="T64" fmla="*/ 417 w 1141"/>
                  <a:gd name="T65" fmla="*/ 424 h 781"/>
                  <a:gd name="T66" fmla="*/ 100 w 1141"/>
                  <a:gd name="T67" fmla="*/ 707 h 781"/>
                  <a:gd name="T68" fmla="*/ 71 w 1141"/>
                  <a:gd name="T69" fmla="*/ 665 h 781"/>
                  <a:gd name="T70" fmla="*/ 71 w 1141"/>
                  <a:gd name="T71" fmla="*/ 116 h 781"/>
                  <a:gd name="T72" fmla="*/ 75 w 1141"/>
                  <a:gd name="T73" fmla="*/ 98 h 781"/>
                  <a:gd name="T74" fmla="*/ 417 w 1141"/>
                  <a:gd name="T75" fmla="*/ 42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1" h="781">
                    <a:moveTo>
                      <a:pt x="1120" y="50"/>
                    </a:moveTo>
                    <a:cubicBezTo>
                      <a:pt x="1125" y="45"/>
                      <a:pt x="1125" y="45"/>
                      <a:pt x="1125" y="45"/>
                    </a:cubicBezTo>
                    <a:cubicBezTo>
                      <a:pt x="1123" y="47"/>
                      <a:pt x="1122" y="48"/>
                      <a:pt x="1120" y="50"/>
                    </a:cubicBezTo>
                    <a:cubicBezTo>
                      <a:pt x="1099" y="20"/>
                      <a:pt x="1064" y="0"/>
                      <a:pt x="1025" y="0"/>
                    </a:cubicBezTo>
                    <a:cubicBezTo>
                      <a:pt x="116" y="0"/>
                      <a:pt x="116" y="0"/>
                      <a:pt x="116" y="0"/>
                    </a:cubicBezTo>
                    <a:cubicBezTo>
                      <a:pt x="78" y="0"/>
                      <a:pt x="44" y="19"/>
                      <a:pt x="23" y="48"/>
                    </a:cubicBezTo>
                    <a:cubicBezTo>
                      <a:pt x="22" y="47"/>
                      <a:pt x="20" y="46"/>
                      <a:pt x="19" y="45"/>
                    </a:cubicBezTo>
                    <a:cubicBezTo>
                      <a:pt x="22" y="48"/>
                      <a:pt x="22" y="48"/>
                      <a:pt x="22" y="48"/>
                    </a:cubicBezTo>
                    <a:cubicBezTo>
                      <a:pt x="8" y="67"/>
                      <a:pt x="0" y="91"/>
                      <a:pt x="0" y="116"/>
                    </a:cubicBezTo>
                    <a:cubicBezTo>
                      <a:pt x="0" y="665"/>
                      <a:pt x="0" y="665"/>
                      <a:pt x="0" y="665"/>
                    </a:cubicBezTo>
                    <a:cubicBezTo>
                      <a:pt x="0" y="729"/>
                      <a:pt x="52" y="781"/>
                      <a:pt x="116" y="781"/>
                    </a:cubicBezTo>
                    <a:cubicBezTo>
                      <a:pt x="1025" y="781"/>
                      <a:pt x="1025" y="781"/>
                      <a:pt x="1025" y="781"/>
                    </a:cubicBezTo>
                    <a:cubicBezTo>
                      <a:pt x="1089" y="781"/>
                      <a:pt x="1141" y="729"/>
                      <a:pt x="1141" y="665"/>
                    </a:cubicBezTo>
                    <a:cubicBezTo>
                      <a:pt x="1141" y="116"/>
                      <a:pt x="1141" y="116"/>
                      <a:pt x="1141" y="116"/>
                    </a:cubicBezTo>
                    <a:cubicBezTo>
                      <a:pt x="1141" y="92"/>
                      <a:pt x="1133" y="69"/>
                      <a:pt x="1120" y="50"/>
                    </a:cubicBezTo>
                    <a:close/>
                    <a:moveTo>
                      <a:pt x="1069" y="116"/>
                    </a:moveTo>
                    <a:cubicBezTo>
                      <a:pt x="1069" y="665"/>
                      <a:pt x="1069" y="665"/>
                      <a:pt x="1069" y="665"/>
                    </a:cubicBezTo>
                    <a:cubicBezTo>
                      <a:pt x="1069" y="686"/>
                      <a:pt x="1054" y="703"/>
                      <a:pt x="1035" y="708"/>
                    </a:cubicBezTo>
                    <a:cubicBezTo>
                      <a:pt x="722" y="429"/>
                      <a:pt x="722" y="429"/>
                      <a:pt x="722" y="429"/>
                    </a:cubicBezTo>
                    <a:cubicBezTo>
                      <a:pt x="1066" y="101"/>
                      <a:pt x="1066" y="101"/>
                      <a:pt x="1066" y="101"/>
                    </a:cubicBezTo>
                    <a:cubicBezTo>
                      <a:pt x="1068" y="106"/>
                      <a:pt x="1069" y="111"/>
                      <a:pt x="1069" y="116"/>
                    </a:cubicBezTo>
                    <a:close/>
                    <a:moveTo>
                      <a:pt x="631" y="409"/>
                    </a:moveTo>
                    <a:cubicBezTo>
                      <a:pt x="599" y="437"/>
                      <a:pt x="546" y="437"/>
                      <a:pt x="514" y="409"/>
                    </a:cubicBezTo>
                    <a:cubicBezTo>
                      <a:pt x="164" y="71"/>
                      <a:pt x="164" y="71"/>
                      <a:pt x="164" y="71"/>
                    </a:cubicBezTo>
                    <a:cubicBezTo>
                      <a:pt x="981" y="71"/>
                      <a:pt x="981" y="71"/>
                      <a:pt x="981" y="71"/>
                    </a:cubicBezTo>
                    <a:lnTo>
                      <a:pt x="631" y="409"/>
                    </a:lnTo>
                    <a:close/>
                    <a:moveTo>
                      <a:pt x="469" y="472"/>
                    </a:moveTo>
                    <a:cubicBezTo>
                      <a:pt x="498" y="495"/>
                      <a:pt x="534" y="507"/>
                      <a:pt x="572" y="507"/>
                    </a:cubicBezTo>
                    <a:cubicBezTo>
                      <a:pt x="608" y="507"/>
                      <a:pt x="641" y="496"/>
                      <a:pt x="669" y="476"/>
                    </a:cubicBezTo>
                    <a:cubicBezTo>
                      <a:pt x="930" y="710"/>
                      <a:pt x="930" y="710"/>
                      <a:pt x="930" y="710"/>
                    </a:cubicBezTo>
                    <a:cubicBezTo>
                      <a:pt x="203" y="710"/>
                      <a:pt x="203" y="710"/>
                      <a:pt x="203" y="710"/>
                    </a:cubicBezTo>
                    <a:lnTo>
                      <a:pt x="469" y="472"/>
                    </a:lnTo>
                    <a:close/>
                    <a:moveTo>
                      <a:pt x="417" y="424"/>
                    </a:moveTo>
                    <a:cubicBezTo>
                      <a:pt x="100" y="707"/>
                      <a:pt x="100" y="707"/>
                      <a:pt x="100" y="707"/>
                    </a:cubicBezTo>
                    <a:cubicBezTo>
                      <a:pt x="83" y="700"/>
                      <a:pt x="71" y="684"/>
                      <a:pt x="71" y="665"/>
                    </a:cubicBezTo>
                    <a:cubicBezTo>
                      <a:pt x="71" y="116"/>
                      <a:pt x="71" y="116"/>
                      <a:pt x="71" y="116"/>
                    </a:cubicBezTo>
                    <a:cubicBezTo>
                      <a:pt x="71" y="110"/>
                      <a:pt x="73" y="104"/>
                      <a:pt x="75" y="98"/>
                    </a:cubicBezTo>
                    <a:lnTo>
                      <a:pt x="417" y="424"/>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1600" dirty="0"/>
              </a:p>
            </p:txBody>
          </p:sp>
        </p:grpSp>
      </p:grpSp>
      <p:sp>
        <p:nvSpPr>
          <p:cNvPr id="16" name="직사각형 15">
            <a:extLst>
              <a:ext uri="{FF2B5EF4-FFF2-40B4-BE49-F238E27FC236}">
                <a16:creationId xmlns:a16="http://schemas.microsoft.com/office/drawing/2014/main" id="{0CF40960-8272-68FC-C329-0A175AB02776}"/>
              </a:ext>
            </a:extLst>
          </p:cNvPr>
          <p:cNvSpPr/>
          <p:nvPr/>
        </p:nvSpPr>
        <p:spPr>
          <a:xfrm>
            <a:off x="630454" y="979170"/>
            <a:ext cx="5724919" cy="1117614"/>
          </a:xfrm>
          <a:prstGeom prst="rect">
            <a:avLst/>
          </a:prstGeom>
        </p:spPr>
        <p:txBody>
          <a:bodyPr wrap="square">
            <a:spAutoFit/>
          </a:bodyPr>
          <a:lstStyle/>
          <a:p>
            <a:pPr>
              <a:lnSpc>
                <a:spcPct val="130000"/>
              </a:lnSpc>
            </a:pPr>
            <a:r>
              <a:rPr lang="en-US" altLang="ko-KR" sz="1300" b="1" kern="100" spc="-70" dirty="0">
                <a:ln>
                  <a:solidFill>
                    <a:prstClr val="white">
                      <a:alpha val="0"/>
                    </a:prstClr>
                  </a:solidFill>
                </a:ln>
                <a:cs typeface="Times New Roman" panose="02020603050405020304" pitchFamily="18" charset="0"/>
              </a:rPr>
              <a:t>The waiting time for parts supply was approximately 2 weeks </a:t>
            </a:r>
            <a:r>
              <a:rPr lang="en-US" altLang="ko-KR" sz="1300" b="1" u="sng" kern="100" spc="-70" dirty="0">
                <a:ln>
                  <a:solidFill>
                    <a:prstClr val="white">
                      <a:alpha val="0"/>
                    </a:prstClr>
                  </a:solidFill>
                </a:ln>
                <a:cs typeface="Times New Roman" panose="02020603050405020304" pitchFamily="18" charset="0"/>
              </a:rPr>
              <a:t>(13.2 days), </a:t>
            </a:r>
            <a:r>
              <a:rPr lang="en-US" altLang="ko-KR" sz="1300" b="1" kern="100" spc="-70" dirty="0">
                <a:ln>
                  <a:solidFill>
                    <a:prstClr val="white">
                      <a:alpha val="0"/>
                    </a:prstClr>
                  </a:solidFill>
                </a:ln>
                <a:cs typeface="Times New Roman" panose="02020603050405020304" pitchFamily="18" charset="0"/>
              </a:rPr>
              <a:t>with imported vehicle owners waiting 4.3 days longer than domestic vehicle owners</a:t>
            </a:r>
            <a:r>
              <a:rPr lang="en-US" altLang="ko-KR" sz="1300" b="1" u="sng" kern="100" spc="-70" dirty="0">
                <a:ln>
                  <a:solidFill>
                    <a:prstClr val="white">
                      <a:alpha val="0"/>
                    </a:prstClr>
                  </a:solidFill>
                </a:ln>
                <a:cs typeface="Times New Roman" panose="02020603050405020304" pitchFamily="18" charset="0"/>
              </a:rPr>
              <a:t>.</a:t>
            </a:r>
          </a:p>
          <a:p>
            <a:pPr marL="171450" indent="-171450">
              <a:lnSpc>
                <a:spcPct val="130000"/>
              </a:lnSpc>
              <a:buFontTx/>
              <a:buChar char="-"/>
            </a:pPr>
            <a:r>
              <a:rPr lang="en-US" altLang="ko-KR" sz="1300" kern="100" spc="-70" dirty="0">
                <a:ln>
                  <a:solidFill>
                    <a:schemeClr val="bg1">
                      <a:alpha val="0"/>
                    </a:schemeClr>
                  </a:solidFill>
                </a:ln>
                <a:latin typeface="+mn-ea"/>
                <a:cs typeface="Times New Roman" panose="02020603050405020304" pitchFamily="18" charset="0"/>
              </a:rPr>
              <a:t>Brands with a short waiting time for supply were GM Korea (6.6 days) and Mini </a:t>
            </a:r>
            <a:r>
              <a:rPr lang="en-US" altLang="ko-KR" sz="1300" kern="100" spc="-70" dirty="0">
                <a:ln>
                  <a:solidFill>
                    <a:schemeClr val="bg1">
                      <a:alpha val="0"/>
                    </a:schemeClr>
                  </a:solidFill>
                </a:ln>
                <a:solidFill>
                  <a:prstClr val="black"/>
                </a:solidFill>
                <a:latin typeface="+mn-ea"/>
                <a:cs typeface="Times New Roman" panose="02020603050405020304" pitchFamily="18" charset="0"/>
              </a:rPr>
              <a:t>(6.9 days) in order.</a:t>
            </a:r>
            <a:endParaRPr lang="en-US" altLang="ko-KR" sz="1200" kern="100" spc="-70" dirty="0">
              <a:ln>
                <a:solidFill>
                  <a:prstClr val="white">
                    <a:alpha val="0"/>
                  </a:prstClr>
                </a:solidFill>
              </a:ln>
              <a:solidFill>
                <a:prstClr val="black"/>
              </a:solidFill>
              <a:cs typeface="Times New Roman" panose="02020603050405020304" pitchFamily="18" charset="0"/>
            </a:endParaRPr>
          </a:p>
        </p:txBody>
      </p:sp>
      <p:sp>
        <p:nvSpPr>
          <p:cNvPr id="17" name="사각형: 둥근 모서리 16">
            <a:extLst>
              <a:ext uri="{FF2B5EF4-FFF2-40B4-BE49-F238E27FC236}">
                <a16:creationId xmlns:a16="http://schemas.microsoft.com/office/drawing/2014/main" id="{93AF513F-3371-97A6-9541-533901FA99AA}"/>
              </a:ext>
            </a:extLst>
          </p:cNvPr>
          <p:cNvSpPr/>
          <p:nvPr/>
        </p:nvSpPr>
        <p:spPr>
          <a:xfrm>
            <a:off x="446932" y="1039300"/>
            <a:ext cx="196142" cy="223572"/>
          </a:xfrm>
          <a:prstGeom prst="roundRect">
            <a:avLst>
              <a:gd name="adj" fmla="val 0"/>
            </a:avLst>
          </a:prstGeom>
          <a:solidFill>
            <a:schemeClr val="bg1"/>
          </a:solidFill>
          <a:ln w="3175">
            <a:solidFill>
              <a:schemeClr val="bg1">
                <a:lumMod val="85000"/>
              </a:schemeClr>
            </a:solidFill>
          </a:ln>
          <a:effectLst>
            <a:outerShdw dist="31750" dir="2700000" algn="tl" rotWithShape="0">
              <a:schemeClr val="tx1">
                <a:lumMod val="65000"/>
                <a:lumOff val="35000"/>
              </a:schemeClr>
            </a:outerShdw>
          </a:effectLst>
        </p:spPr>
        <p:txBody>
          <a:bodyPr rot="0" spcFirstLastPara="0" vertOverflow="overflow" horzOverflow="overflow" vert="horz" wrap="square" lIns="0" tIns="36000" rIns="0" bIns="0" numCol="1" spcCol="0" rtlCol="0" fromWordArt="0" anchor="ctr" anchorCtr="0" forceAA="0" compatLnSpc="1">
            <a:prstTxWarp prst="textNoShape">
              <a:avLst/>
            </a:prstTxWarp>
            <a:noAutofit/>
          </a:bodyPr>
          <a:lstStyle/>
          <a:p>
            <a:pPr algn="ctr" defTabSz="914400" fontAlgn="ctr"/>
            <a:r>
              <a:rPr lang="en-US" altLang="ko-KR" sz="1300" b="1" kern="0" spc="-30" dirty="0">
                <a:ln>
                  <a:solidFill>
                    <a:srgbClr val="4472C4">
                      <a:alpha val="0"/>
                    </a:srgbClr>
                  </a:solidFill>
                </a:ln>
                <a:latin typeface="+mn-ea"/>
              </a:rPr>
              <a:t>4</a:t>
            </a:r>
            <a:endParaRPr lang="ko-KR" altLang="en-US" sz="1300" b="1" kern="0" spc="-30" dirty="0">
              <a:ln>
                <a:solidFill>
                  <a:srgbClr val="4472C4">
                    <a:alpha val="0"/>
                  </a:srgbClr>
                </a:solidFill>
              </a:ln>
              <a:latin typeface="+mn-ea"/>
            </a:endParaRPr>
          </a:p>
        </p:txBody>
      </p:sp>
      <p:sp>
        <p:nvSpPr>
          <p:cNvPr id="24" name="TextBox 23">
            <a:extLst>
              <a:ext uri="{FF2B5EF4-FFF2-40B4-BE49-F238E27FC236}">
                <a16:creationId xmlns:a16="http://schemas.microsoft.com/office/drawing/2014/main" id="{7C571C03-FE31-49A9-87F6-CE68AE04FB19}"/>
              </a:ext>
            </a:extLst>
          </p:cNvPr>
          <p:cNvSpPr txBox="1"/>
          <p:nvPr/>
        </p:nvSpPr>
        <p:spPr>
          <a:xfrm>
            <a:off x="532303" y="5587451"/>
            <a:ext cx="5727701" cy="461665"/>
          </a:xfrm>
          <a:prstGeom prst="rect">
            <a:avLst/>
          </a:prstGeom>
          <a:noFill/>
        </p:spPr>
        <p:txBody>
          <a:bodyPr wrap="square" rtlCol="0">
            <a:spAutoFit/>
          </a:bodyPr>
          <a:lstStyle/>
          <a:p>
            <a:r>
              <a:rPr lang="en-US" altLang="ko-KR" sz="1200" dirty="0"/>
              <a:t>Q. You answered that there was a problem with the parts supply. How long did it take from parts supply to repair/maintenance complete?</a:t>
            </a:r>
            <a:endParaRPr lang="ko-KR" altLang="en-US" sz="1200" dirty="0"/>
          </a:p>
        </p:txBody>
      </p:sp>
    </p:spTree>
    <p:extLst>
      <p:ext uri="{BB962C8B-B14F-4D97-AF65-F5344CB8AC3E}">
        <p14:creationId xmlns:p14="http://schemas.microsoft.com/office/powerpoint/2010/main" val="1212159403"/>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나눔바른고딕">
      <a:majorFont>
        <a:latin typeface="나눔바른고딕"/>
        <a:ea typeface="나눔바른고딕"/>
        <a:cs typeface=""/>
      </a:majorFont>
      <a:minorFont>
        <a:latin typeface="나눔바른고딕"/>
        <a:ea typeface="나눔바른고딕"/>
        <a:cs typeface=""/>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2531</TotalTime>
  <Words>985</Words>
  <Application>Microsoft Office PowerPoint</Application>
  <PresentationFormat>A4 용지(210x297mm)</PresentationFormat>
  <Paragraphs>294</Paragraphs>
  <Slides>5</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5</vt:i4>
      </vt:variant>
    </vt:vector>
  </HeadingPairs>
  <TitlesOfParts>
    <vt:vector size="9" baseType="lpstr">
      <vt:lpstr>나눔바른고딕</vt:lpstr>
      <vt:lpstr>Arial</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kim</dc:creator>
  <cp:lastModifiedBy>khr</cp:lastModifiedBy>
  <cp:revision>111</cp:revision>
  <dcterms:created xsi:type="dcterms:W3CDTF">2023-01-31T04:19:23Z</dcterms:created>
  <dcterms:modified xsi:type="dcterms:W3CDTF">2023-02-14T05:14:59Z</dcterms:modified>
</cp:coreProperties>
</file>