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0" r:id="rId2"/>
    <p:sldId id="261" r:id="rId3"/>
    <p:sldId id="265" r:id="rId4"/>
    <p:sldId id="267" r:id="rId5"/>
    <p:sldId id="270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952" userDrawn="1">
          <p15:clr>
            <a:srgbClr val="A4A3A4"/>
          </p15:clr>
        </p15:guide>
        <p15:guide id="2" pos="354" userDrawn="1">
          <p15:clr>
            <a:srgbClr val="A4A3A4"/>
          </p15:clr>
        </p15:guide>
        <p15:guide id="3" pos="238" userDrawn="1">
          <p15:clr>
            <a:srgbClr val="A4A3A4"/>
          </p15:clr>
        </p15:guide>
        <p15:guide id="4" pos="4087" userDrawn="1">
          <p15:clr>
            <a:srgbClr val="A4A3A4"/>
          </p15:clr>
        </p15:guide>
        <p15:guide id="5" pos="397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8888"/>
    <a:srgbClr val="E9A9A9"/>
    <a:srgbClr val="F9E7E7"/>
    <a:srgbClr val="EEEEEE"/>
    <a:srgbClr val="D7D7D7"/>
    <a:srgbClr val="220000"/>
    <a:srgbClr val="F2CCCC"/>
    <a:srgbClr val="F6DADA"/>
    <a:srgbClr val="EAEAEA"/>
    <a:srgbClr val="E0E0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06" autoAdjust="0"/>
    <p:restoredTop sz="94660"/>
  </p:normalViewPr>
  <p:slideViewPr>
    <p:cSldViewPr snapToGrid="0">
      <p:cViewPr varScale="1">
        <p:scale>
          <a:sx n="81" d="100"/>
          <a:sy n="81" d="100"/>
        </p:scale>
        <p:origin x="3384" y="108"/>
      </p:cViewPr>
      <p:guideLst>
        <p:guide orient="horz" pos="5952"/>
        <p:guide pos="354"/>
        <p:guide pos="238"/>
        <p:guide pos="4087"/>
        <p:guide pos="397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>
            <a:extLst>
              <a:ext uri="{FF2B5EF4-FFF2-40B4-BE49-F238E27FC236}">
                <a16:creationId xmlns:a16="http://schemas.microsoft.com/office/drawing/2014/main" id="{A322C3BB-CA1B-47FA-9813-265FE35DF766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250928"/>
            <a:ext cx="6426200" cy="104754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38999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D2A1E-1BCB-47A8-B7ED-918471D75CED}" type="datetimeFigureOut">
              <a:rPr lang="ko-KR" altLang="en-US" smtClean="0"/>
              <a:t>2023-02-14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FF91E-0615-42BE-B395-BAD8664556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5721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D2A1E-1BCB-47A8-B7ED-918471D75CED}" type="datetimeFigureOut">
              <a:rPr lang="ko-KR" altLang="en-US" smtClean="0"/>
              <a:t>2023-02-14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FF91E-0615-42BE-B395-BAD8664556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4544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>
            <a:extLst>
              <a:ext uri="{FF2B5EF4-FFF2-40B4-BE49-F238E27FC236}">
                <a16:creationId xmlns:a16="http://schemas.microsoft.com/office/drawing/2014/main" id="{378E287D-F0D4-4F88-9659-C8B5211CD44A}"/>
              </a:ext>
            </a:extLst>
          </p:cNvPr>
          <p:cNvPicPr/>
          <p:nvPr userDrawn="1"/>
        </p:nvPicPr>
        <p:blipFill>
          <a:blip r:embed="rId2"/>
          <a:stretch>
            <a:fillRect/>
          </a:stretch>
        </p:blipFill>
        <p:spPr>
          <a:xfrm>
            <a:off x="370114" y="390628"/>
            <a:ext cx="6117772" cy="264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202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D2A1E-1BCB-47A8-B7ED-918471D75CED}" type="datetimeFigureOut">
              <a:rPr lang="ko-KR" altLang="en-US" smtClean="0"/>
              <a:t>2023-02-14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FF91E-0615-42BE-B395-BAD8664556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20017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D2A1E-1BCB-47A8-B7ED-918471D75CED}" type="datetimeFigureOut">
              <a:rPr lang="ko-KR" altLang="en-US" smtClean="0"/>
              <a:t>2023-02-14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FF91E-0615-42BE-B395-BAD8664556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9065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D2A1E-1BCB-47A8-B7ED-918471D75CED}" type="datetimeFigureOut">
              <a:rPr lang="ko-KR" altLang="en-US" smtClean="0"/>
              <a:t>2023-02-14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FF91E-0615-42BE-B395-BAD8664556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2187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D2A1E-1BCB-47A8-B7ED-918471D75CED}" type="datetimeFigureOut">
              <a:rPr lang="ko-KR" altLang="en-US" smtClean="0"/>
              <a:t>2023-02-14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FF91E-0615-42BE-B395-BAD8664556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9672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D2A1E-1BCB-47A8-B7ED-918471D75CED}" type="datetimeFigureOut">
              <a:rPr lang="ko-KR" altLang="en-US" smtClean="0"/>
              <a:t>2023-02-14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FF91E-0615-42BE-B395-BAD8664556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57558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D2A1E-1BCB-47A8-B7ED-918471D75CED}" type="datetimeFigureOut">
              <a:rPr lang="ko-KR" altLang="en-US" smtClean="0"/>
              <a:t>2023-02-14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FF91E-0615-42BE-B395-BAD8664556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44866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D2A1E-1BCB-47A8-B7ED-918471D75CED}" type="datetimeFigureOut">
              <a:rPr lang="ko-KR" altLang="en-US" smtClean="0"/>
              <a:t>2023-02-14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FF91E-0615-42BE-B395-BAD8664556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6898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D2A1E-1BCB-47A8-B7ED-918471D75CED}" type="datetimeFigureOut">
              <a:rPr lang="ko-KR" altLang="en-US" smtClean="0"/>
              <a:t>2023-02-14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1FF91E-0615-42BE-B395-BAD8664556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60011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그룹 45">
            <a:extLst>
              <a:ext uri="{FF2B5EF4-FFF2-40B4-BE49-F238E27FC236}">
                <a16:creationId xmlns:a16="http://schemas.microsoft.com/office/drawing/2014/main" id="{FA54D753-4115-437F-9A48-34F35CF03697}"/>
              </a:ext>
            </a:extLst>
          </p:cNvPr>
          <p:cNvGrpSpPr/>
          <p:nvPr/>
        </p:nvGrpSpPr>
        <p:grpSpPr>
          <a:xfrm>
            <a:off x="384493" y="655380"/>
            <a:ext cx="5545455" cy="678180"/>
            <a:chOff x="498793" y="406930"/>
            <a:chExt cx="5545455" cy="678180"/>
          </a:xfrm>
        </p:grpSpPr>
        <p:sp>
          <p:nvSpPr>
            <p:cNvPr id="50" name="Text Box 1">
              <a:extLst>
                <a:ext uri="{FF2B5EF4-FFF2-40B4-BE49-F238E27FC236}">
                  <a16:creationId xmlns:a16="http://schemas.microsoft.com/office/drawing/2014/main" id="{9346FCEA-7003-4875-A79E-497653EFED16}"/>
                </a:ext>
              </a:extLst>
            </p:cNvPr>
            <p:cNvSpPr txBox="1"/>
            <p:nvPr/>
          </p:nvSpPr>
          <p:spPr>
            <a:xfrm>
              <a:off x="498793" y="406930"/>
              <a:ext cx="4722495" cy="678180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atinLnBrk="1">
                <a:lnSpc>
                  <a:spcPct val="107000"/>
                </a:lnSpc>
                <a:spcAft>
                  <a:spcPts val="0"/>
                </a:spcAft>
              </a:pPr>
              <a:r>
                <a:rPr lang="en-US" sz="3400" b="1" kern="100" spc="-70" dirty="0">
                  <a:solidFill>
                    <a:srgbClr val="FFFFFF"/>
                  </a:solidFill>
                  <a:effectLst/>
                  <a:latin typeface="+mn-ea"/>
                  <a:cs typeface="Times New Roman" panose="02020603050405020304" pitchFamily="18" charset="0"/>
                </a:rPr>
                <a:t>ACE</a:t>
              </a:r>
              <a:endParaRPr lang="ko-KR" sz="3400" kern="100" spc="-70" dirty="0">
                <a:effectLst/>
                <a:latin typeface="+mn-ea"/>
                <a:cs typeface="Times New Roman" panose="02020603050405020304" pitchFamily="18" charset="0"/>
              </a:endParaRPr>
            </a:p>
          </p:txBody>
        </p:sp>
        <p:sp>
          <p:nvSpPr>
            <p:cNvPr id="51" name="Text Box 20">
              <a:extLst>
                <a:ext uri="{FF2B5EF4-FFF2-40B4-BE49-F238E27FC236}">
                  <a16:creationId xmlns:a16="http://schemas.microsoft.com/office/drawing/2014/main" id="{76F9CA58-61F8-46C8-8A5B-CE8BB98B7046}"/>
                </a:ext>
              </a:extLst>
            </p:cNvPr>
            <p:cNvSpPr txBox="1"/>
            <p:nvPr/>
          </p:nvSpPr>
          <p:spPr>
            <a:xfrm>
              <a:off x="1321753" y="673630"/>
              <a:ext cx="4722495" cy="335280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atinLnBrk="1">
                <a:lnSpc>
                  <a:spcPct val="107000"/>
                </a:lnSpc>
                <a:spcAft>
                  <a:spcPts val="0"/>
                </a:spcAft>
              </a:pPr>
              <a:r>
                <a:rPr lang="en-US" sz="1400" kern="100" spc="-70" dirty="0">
                  <a:solidFill>
                    <a:srgbClr val="FFFFFF"/>
                  </a:solidFill>
                  <a:effectLst/>
                  <a:latin typeface="+mn-ea"/>
                  <a:cs typeface="Times New Roman" panose="02020603050405020304" pitchFamily="18" charset="0"/>
                </a:rPr>
                <a:t> Automotive Consumer Experiences</a:t>
              </a:r>
              <a:endParaRPr lang="ko-KR" sz="900" kern="100" spc="-70" dirty="0">
                <a:effectLst/>
                <a:latin typeface="+mn-ea"/>
                <a:cs typeface="Times New Roman" panose="02020603050405020304" pitchFamily="18" charset="0"/>
              </a:endParaRPr>
            </a:p>
          </p:txBody>
        </p:sp>
      </p:grpSp>
      <p:sp>
        <p:nvSpPr>
          <p:cNvPr id="66" name="직사각형 65">
            <a:extLst>
              <a:ext uri="{FF2B5EF4-FFF2-40B4-BE49-F238E27FC236}">
                <a16:creationId xmlns:a16="http://schemas.microsoft.com/office/drawing/2014/main" id="{D04C2C24-A21F-46E4-B15C-088866D42FDD}"/>
              </a:ext>
            </a:extLst>
          </p:cNvPr>
          <p:cNvSpPr/>
          <p:nvPr/>
        </p:nvSpPr>
        <p:spPr>
          <a:xfrm>
            <a:off x="370114" y="3015452"/>
            <a:ext cx="5889307" cy="3570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7800" lvl="0" indent="-17780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Font typeface="+mj-lt"/>
              <a:buAutoNum type="romanUcPeriod"/>
            </a:pPr>
            <a:r>
              <a:rPr lang="en-US" altLang="ko-KR" sz="1600" b="1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C00000"/>
                </a:solidFill>
                <a:latin typeface="+mn-ea"/>
                <a:cs typeface="Times New Roman" panose="02020603050405020304" pitchFamily="18" charset="0"/>
              </a:rPr>
              <a:t>Experiences About AS process</a:t>
            </a:r>
            <a:endParaRPr lang="ko-KR" altLang="ko-KR" sz="1600" b="1" kern="100" spc="-70" dirty="0">
              <a:ln>
                <a:solidFill>
                  <a:schemeClr val="bg1"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73" name="사각형: 둥근 모서리 72">
            <a:extLst>
              <a:ext uri="{FF2B5EF4-FFF2-40B4-BE49-F238E27FC236}">
                <a16:creationId xmlns:a16="http://schemas.microsoft.com/office/drawing/2014/main" id="{3E93F60A-C1A5-4A16-8593-BE9579804104}"/>
              </a:ext>
            </a:extLst>
          </p:cNvPr>
          <p:cNvSpPr/>
          <p:nvPr/>
        </p:nvSpPr>
        <p:spPr>
          <a:xfrm>
            <a:off x="370115" y="5683415"/>
            <a:ext cx="1368960" cy="317050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b="1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서비스 예약</a:t>
            </a:r>
          </a:p>
        </p:txBody>
      </p:sp>
      <p:sp>
        <p:nvSpPr>
          <p:cNvPr id="74" name="사각형: 둥근 모서리 73">
            <a:extLst>
              <a:ext uri="{FF2B5EF4-FFF2-40B4-BE49-F238E27FC236}">
                <a16:creationId xmlns:a16="http://schemas.microsoft.com/office/drawing/2014/main" id="{A9D1377D-5FE8-47F5-BAD6-872B5AFAD997}"/>
              </a:ext>
            </a:extLst>
          </p:cNvPr>
          <p:cNvSpPr/>
          <p:nvPr/>
        </p:nvSpPr>
        <p:spPr>
          <a:xfrm>
            <a:off x="370115" y="6191795"/>
            <a:ext cx="1368960" cy="317050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b="1" kern="100" spc="-7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방문</a:t>
            </a:r>
            <a:r>
              <a:rPr lang="en-US" altLang="ko-KR" sz="1200" b="1" kern="100" spc="-7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/</a:t>
            </a:r>
            <a:r>
              <a:rPr lang="ko-KR" altLang="en-US" sz="1200" b="1" kern="100" spc="-7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입고</a:t>
            </a:r>
            <a:endParaRPr lang="en-US" altLang="ko-KR" sz="1200" b="1" kern="100" spc="-7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75" name="사각형: 둥근 모서리 74">
            <a:extLst>
              <a:ext uri="{FF2B5EF4-FFF2-40B4-BE49-F238E27FC236}">
                <a16:creationId xmlns:a16="http://schemas.microsoft.com/office/drawing/2014/main" id="{B847DF07-C318-4AD8-B2DA-1A0C21E59973}"/>
              </a:ext>
            </a:extLst>
          </p:cNvPr>
          <p:cNvSpPr/>
          <p:nvPr/>
        </p:nvSpPr>
        <p:spPr>
          <a:xfrm>
            <a:off x="370115" y="7208555"/>
            <a:ext cx="1368960" cy="317050"/>
          </a:xfrm>
          <a:prstGeom prst="roundRect">
            <a:avLst/>
          </a:prstGeom>
          <a:solidFill>
            <a:srgbClr val="C00000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b="1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  <a:cs typeface="Times New Roman" panose="02020603050405020304" pitchFamily="18" charset="0"/>
              </a:rPr>
              <a:t>관찰</a:t>
            </a:r>
            <a:r>
              <a:rPr lang="en-US" altLang="ko-KR" sz="1200" b="1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  <a:cs typeface="Times New Roman" panose="02020603050405020304" pitchFamily="18" charset="0"/>
              </a:rPr>
              <a:t>/</a:t>
            </a:r>
            <a:r>
              <a:rPr lang="ko-KR" altLang="en-US" sz="1200" b="1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  <a:cs typeface="Times New Roman" panose="02020603050405020304" pitchFamily="18" charset="0"/>
              </a:rPr>
              <a:t>대기</a:t>
            </a:r>
          </a:p>
        </p:txBody>
      </p:sp>
      <p:sp>
        <p:nvSpPr>
          <p:cNvPr id="76" name="사각형: 둥근 모서리 75">
            <a:extLst>
              <a:ext uri="{FF2B5EF4-FFF2-40B4-BE49-F238E27FC236}">
                <a16:creationId xmlns:a16="http://schemas.microsoft.com/office/drawing/2014/main" id="{0C81F40A-E366-487B-BFDF-10FF83DCB6B0}"/>
              </a:ext>
            </a:extLst>
          </p:cNvPr>
          <p:cNvSpPr/>
          <p:nvPr/>
        </p:nvSpPr>
        <p:spPr>
          <a:xfrm>
            <a:off x="370115" y="7716935"/>
            <a:ext cx="1368960" cy="317050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b="1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수리결과 확인</a:t>
            </a:r>
          </a:p>
        </p:txBody>
      </p:sp>
      <p:sp>
        <p:nvSpPr>
          <p:cNvPr id="77" name="사각형: 둥근 모서리 76">
            <a:extLst>
              <a:ext uri="{FF2B5EF4-FFF2-40B4-BE49-F238E27FC236}">
                <a16:creationId xmlns:a16="http://schemas.microsoft.com/office/drawing/2014/main" id="{091759A1-6432-4988-B421-63053A2870F9}"/>
              </a:ext>
            </a:extLst>
          </p:cNvPr>
          <p:cNvSpPr/>
          <p:nvPr/>
        </p:nvSpPr>
        <p:spPr>
          <a:xfrm>
            <a:off x="370115" y="8225315"/>
            <a:ext cx="1368960" cy="317050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b="1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서비스 비용 결제</a:t>
            </a:r>
          </a:p>
        </p:txBody>
      </p:sp>
      <p:sp>
        <p:nvSpPr>
          <p:cNvPr id="83" name="사각형: 둥근 모서리 82">
            <a:extLst>
              <a:ext uri="{FF2B5EF4-FFF2-40B4-BE49-F238E27FC236}">
                <a16:creationId xmlns:a16="http://schemas.microsoft.com/office/drawing/2014/main" id="{ED1F2481-4C83-4DC1-8434-4F350E3B5EEF}"/>
              </a:ext>
            </a:extLst>
          </p:cNvPr>
          <p:cNvSpPr/>
          <p:nvPr/>
        </p:nvSpPr>
        <p:spPr>
          <a:xfrm>
            <a:off x="370115" y="8733697"/>
            <a:ext cx="1368960" cy="317050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b="1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출고</a:t>
            </a:r>
          </a:p>
        </p:txBody>
      </p:sp>
      <p:sp>
        <p:nvSpPr>
          <p:cNvPr id="84" name="사각형: 둥근 모서리 83">
            <a:extLst>
              <a:ext uri="{FF2B5EF4-FFF2-40B4-BE49-F238E27FC236}">
                <a16:creationId xmlns:a16="http://schemas.microsoft.com/office/drawing/2014/main" id="{01808E7F-B90F-4B7F-A76E-9E8A7A0674D6}"/>
              </a:ext>
            </a:extLst>
          </p:cNvPr>
          <p:cNvSpPr/>
          <p:nvPr/>
        </p:nvSpPr>
        <p:spPr>
          <a:xfrm>
            <a:off x="370115" y="6700175"/>
            <a:ext cx="1368960" cy="317050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b="1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서비스 상담</a:t>
            </a:r>
          </a:p>
        </p:txBody>
      </p:sp>
      <p:sp>
        <p:nvSpPr>
          <p:cNvPr id="91" name="직사각형 90">
            <a:extLst>
              <a:ext uri="{FF2B5EF4-FFF2-40B4-BE49-F238E27FC236}">
                <a16:creationId xmlns:a16="http://schemas.microsoft.com/office/drawing/2014/main" id="{81EDA1B1-CCED-4CCA-8655-11CD66D7ABB4}"/>
              </a:ext>
            </a:extLst>
          </p:cNvPr>
          <p:cNvSpPr/>
          <p:nvPr/>
        </p:nvSpPr>
        <p:spPr>
          <a:xfrm>
            <a:off x="1888257" y="5683414"/>
            <a:ext cx="1520358" cy="549263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7800" indent="-88900">
              <a:buClr>
                <a:schemeClr val="bg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100" kern="100" spc="-7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예약 용이성</a:t>
            </a:r>
            <a:endParaRPr lang="en-US" altLang="ko-KR" sz="1100" kern="100" spc="-7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92" name="직사각형 91">
            <a:extLst>
              <a:ext uri="{FF2B5EF4-FFF2-40B4-BE49-F238E27FC236}">
                <a16:creationId xmlns:a16="http://schemas.microsoft.com/office/drawing/2014/main" id="{B3605883-69DB-4F27-AAC1-F2B9310255BD}"/>
              </a:ext>
            </a:extLst>
          </p:cNvPr>
          <p:cNvSpPr/>
          <p:nvPr/>
        </p:nvSpPr>
        <p:spPr>
          <a:xfrm>
            <a:off x="1888257" y="6294537"/>
            <a:ext cx="1520358" cy="549263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7800" indent="-88900">
              <a:buClr>
                <a:schemeClr val="bg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100" b="1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+mn-ea"/>
                <a:cs typeface="Times New Roman" panose="02020603050405020304" pitchFamily="18" charset="0"/>
              </a:rPr>
              <a:t>서비스 </a:t>
            </a:r>
            <a:r>
              <a:rPr lang="ko-KR" altLang="en-US" sz="1100" b="1" kern="100" spc="-7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+mn-ea"/>
                <a:cs typeface="Times New Roman" panose="02020603050405020304" pitchFamily="18" charset="0"/>
              </a:rPr>
              <a:t>처리 능력</a:t>
            </a:r>
            <a:endParaRPr lang="en-US" altLang="ko-KR" sz="1100" b="1" kern="100" spc="-7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1"/>
              </a:solidFill>
              <a:latin typeface="+mn-ea"/>
              <a:cs typeface="Times New Roman" panose="02020603050405020304" pitchFamily="18" charset="0"/>
            </a:endParaRPr>
          </a:p>
          <a:p>
            <a:pPr marL="177800" indent="-88900">
              <a:buClr>
                <a:schemeClr val="bg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100" b="1" kern="100" spc="-7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+mn-ea"/>
                <a:cs typeface="Times New Roman" panose="02020603050405020304" pitchFamily="18" charset="0"/>
              </a:rPr>
              <a:t>상담 충실성</a:t>
            </a:r>
            <a:endParaRPr lang="en-US" altLang="ko-KR" sz="1100" b="1" kern="100" spc="-7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1"/>
              </a:solidFill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93" name="직사각형 92">
            <a:extLst>
              <a:ext uri="{FF2B5EF4-FFF2-40B4-BE49-F238E27FC236}">
                <a16:creationId xmlns:a16="http://schemas.microsoft.com/office/drawing/2014/main" id="{492DF2AD-6B91-4F23-9F87-D4617CE16B87}"/>
              </a:ext>
            </a:extLst>
          </p:cNvPr>
          <p:cNvSpPr/>
          <p:nvPr/>
        </p:nvSpPr>
        <p:spPr>
          <a:xfrm>
            <a:off x="1888257" y="6905660"/>
            <a:ext cx="1520358" cy="736052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7800" indent="-88900">
              <a:buClr>
                <a:schemeClr val="bg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100" b="1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+mn-ea"/>
                <a:cs typeface="Times New Roman" panose="02020603050405020304" pitchFamily="18" charset="0"/>
              </a:rPr>
              <a:t>정비</a:t>
            </a:r>
            <a:r>
              <a:rPr lang="en-US" altLang="ko-KR" sz="1100" b="1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+mn-ea"/>
                <a:cs typeface="Times New Roman" panose="02020603050405020304" pitchFamily="18" charset="0"/>
              </a:rPr>
              <a:t>/</a:t>
            </a:r>
            <a:r>
              <a:rPr lang="ko-KR" altLang="en-US" sz="1100" b="1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+mn-ea"/>
                <a:cs typeface="Times New Roman" panose="02020603050405020304" pitchFamily="18" charset="0"/>
              </a:rPr>
              <a:t>수리 신속성</a:t>
            </a:r>
            <a:endParaRPr lang="en-US" altLang="ko-KR" sz="1100" b="1" kern="100" spc="-7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1"/>
              </a:solidFill>
              <a:latin typeface="+mn-ea"/>
              <a:cs typeface="Times New Roman" panose="02020603050405020304" pitchFamily="18" charset="0"/>
            </a:endParaRPr>
          </a:p>
          <a:p>
            <a:pPr marL="177800" indent="-88900">
              <a:buClr>
                <a:schemeClr val="bg1">
                  <a:lumMod val="50000"/>
                </a:schemeClr>
              </a:buClr>
              <a:buFont typeface="Arial" panose="020B0604020202020204" pitchFamily="34" charset="0"/>
              <a:buChar char="•"/>
            </a:pPr>
            <a:endParaRPr lang="en-US" altLang="ko-KR" sz="1100" b="1" kern="100" spc="-7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1"/>
              </a:solidFill>
              <a:latin typeface="+mn-ea"/>
              <a:cs typeface="Times New Roman" panose="02020603050405020304" pitchFamily="18" charset="0"/>
            </a:endParaRPr>
          </a:p>
          <a:p>
            <a:pPr marL="177800" indent="-88900">
              <a:buClr>
                <a:schemeClr val="bg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정비</a:t>
            </a:r>
            <a:r>
              <a:rPr lang="en-US" altLang="ko-KR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/</a:t>
            </a:r>
            <a:r>
              <a:rPr lang="ko-KR" altLang="en-US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수리과정</a:t>
            </a:r>
            <a:endParaRPr lang="en-US" altLang="ko-KR" sz="1100" kern="100" spc="-7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Times New Roman" panose="02020603050405020304" pitchFamily="18" charset="0"/>
            </a:endParaRPr>
          </a:p>
          <a:p>
            <a:pPr marL="88900">
              <a:buClr>
                <a:schemeClr val="bg1">
                  <a:lumMod val="50000"/>
                </a:schemeClr>
              </a:buClr>
            </a:pPr>
            <a:r>
              <a:rPr lang="ko-KR" altLang="en-US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  고객 케어</a:t>
            </a:r>
            <a:endParaRPr lang="en-US" altLang="ko-KR" sz="1100" kern="100" spc="-7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94" name="직사각형 93">
            <a:extLst>
              <a:ext uri="{FF2B5EF4-FFF2-40B4-BE49-F238E27FC236}">
                <a16:creationId xmlns:a16="http://schemas.microsoft.com/office/drawing/2014/main" id="{EB5958ED-E1A8-413F-8594-5198E342975F}"/>
              </a:ext>
            </a:extLst>
          </p:cNvPr>
          <p:cNvSpPr/>
          <p:nvPr/>
        </p:nvSpPr>
        <p:spPr>
          <a:xfrm>
            <a:off x="1888257" y="7703572"/>
            <a:ext cx="1520358" cy="736052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7800" indent="-88900">
              <a:buClr>
                <a:schemeClr val="bg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정비</a:t>
            </a:r>
            <a:r>
              <a:rPr lang="en-US" altLang="ko-KR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/</a:t>
            </a:r>
            <a:r>
              <a:rPr lang="ko-KR" altLang="en-US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수리 경제성</a:t>
            </a:r>
            <a:endParaRPr lang="en-US" altLang="ko-KR" sz="1100" kern="100" spc="-7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Times New Roman" panose="02020603050405020304" pitchFamily="18" charset="0"/>
            </a:endParaRPr>
          </a:p>
          <a:p>
            <a:pPr marL="177800" indent="-88900">
              <a:buClr>
                <a:schemeClr val="bg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정비</a:t>
            </a:r>
            <a:r>
              <a:rPr lang="en-US" altLang="ko-KR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/</a:t>
            </a:r>
            <a:r>
              <a:rPr lang="ko-KR" altLang="en-US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수리 품질</a:t>
            </a:r>
            <a:endParaRPr lang="en-US" altLang="ko-KR" sz="1100" kern="100" spc="-7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95" name="직사각형 94">
            <a:extLst>
              <a:ext uri="{FF2B5EF4-FFF2-40B4-BE49-F238E27FC236}">
                <a16:creationId xmlns:a16="http://schemas.microsoft.com/office/drawing/2014/main" id="{6284B7B6-EAFB-40DB-BCB7-8CE792F28142}"/>
              </a:ext>
            </a:extLst>
          </p:cNvPr>
          <p:cNvSpPr/>
          <p:nvPr/>
        </p:nvSpPr>
        <p:spPr>
          <a:xfrm>
            <a:off x="1888257" y="8501484"/>
            <a:ext cx="1520358" cy="549263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7800" indent="-88900">
              <a:buClr>
                <a:schemeClr val="bg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정비</a:t>
            </a:r>
            <a:r>
              <a:rPr lang="en-US" altLang="ko-KR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/</a:t>
            </a:r>
            <a:r>
              <a:rPr lang="ko-KR" altLang="en-US" sz="1100" kern="100" spc="-70" dirty="0" err="1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수리후</a:t>
            </a:r>
            <a:r>
              <a:rPr lang="ko-KR" altLang="en-US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 케어</a:t>
            </a:r>
            <a:endParaRPr lang="en-US" altLang="ko-KR" sz="1100" kern="100" spc="-7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98" name="직사각형 97">
            <a:extLst>
              <a:ext uri="{FF2B5EF4-FFF2-40B4-BE49-F238E27FC236}">
                <a16:creationId xmlns:a16="http://schemas.microsoft.com/office/drawing/2014/main" id="{0318E086-E8B1-4699-9739-6BCDB2D8BF56}"/>
              </a:ext>
            </a:extLst>
          </p:cNvPr>
          <p:cNvSpPr/>
          <p:nvPr/>
        </p:nvSpPr>
        <p:spPr>
          <a:xfrm>
            <a:off x="3557797" y="5683414"/>
            <a:ext cx="2930086" cy="549263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8900" indent="-228600">
              <a:buClr>
                <a:schemeClr val="tx1">
                  <a:lumMod val="75000"/>
                  <a:lumOff val="25000"/>
                </a:schemeClr>
              </a:buClr>
              <a:buFont typeface="+mj-ea"/>
              <a:buAutoNum type="circleNumDbPlain"/>
            </a:pPr>
            <a:r>
              <a:rPr lang="ko-KR" altLang="en-US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온라인 예약 비율</a:t>
            </a:r>
            <a:endParaRPr lang="en-US" altLang="ko-KR" sz="1100" kern="100" spc="-7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Times New Roman" panose="02020603050405020304" pitchFamily="18" charset="0"/>
            </a:endParaRPr>
          </a:p>
          <a:p>
            <a:pPr marL="88900" indent="-228600">
              <a:buClr>
                <a:schemeClr val="tx1">
                  <a:lumMod val="75000"/>
                  <a:lumOff val="25000"/>
                </a:schemeClr>
              </a:buClr>
              <a:buFont typeface="+mj-ea"/>
              <a:buAutoNum type="circleNumDbPlain"/>
            </a:pPr>
            <a:r>
              <a:rPr lang="ko-KR" altLang="en-US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전화 </a:t>
            </a:r>
            <a:r>
              <a:rPr lang="ko-KR" altLang="en-US" sz="1100" kern="100" spc="-70" dirty="0" err="1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예약시</a:t>
            </a:r>
            <a:r>
              <a:rPr lang="ko-KR" altLang="en-US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 통화 시도 횟수</a:t>
            </a:r>
            <a:endParaRPr lang="en-US" altLang="ko-KR" sz="1100" kern="100" spc="-7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Times New Roman" panose="02020603050405020304" pitchFamily="18" charset="0"/>
            </a:endParaRPr>
          </a:p>
          <a:p>
            <a:pPr marL="88900" indent="-228600">
              <a:buClr>
                <a:schemeClr val="tx1">
                  <a:lumMod val="75000"/>
                  <a:lumOff val="25000"/>
                </a:schemeClr>
              </a:buClr>
              <a:buFont typeface="+mj-ea"/>
              <a:buAutoNum type="circleNumDbPlain"/>
            </a:pPr>
            <a:r>
              <a:rPr lang="ko-KR" altLang="en-US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첫 통화 예약 성공률</a:t>
            </a:r>
            <a:endParaRPr lang="en-US" altLang="ko-KR" sz="1100" kern="100" spc="-7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99" name="직사각형 98">
            <a:extLst>
              <a:ext uri="{FF2B5EF4-FFF2-40B4-BE49-F238E27FC236}">
                <a16:creationId xmlns:a16="http://schemas.microsoft.com/office/drawing/2014/main" id="{071148C6-FBFD-4D61-8C4E-AB3F82012B5B}"/>
              </a:ext>
            </a:extLst>
          </p:cNvPr>
          <p:cNvSpPr/>
          <p:nvPr/>
        </p:nvSpPr>
        <p:spPr>
          <a:xfrm>
            <a:off x="3557797" y="6294537"/>
            <a:ext cx="2930086" cy="549263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8900" indent="-228600">
              <a:buClr>
                <a:schemeClr val="tx1">
                  <a:lumMod val="75000"/>
                  <a:lumOff val="25000"/>
                </a:schemeClr>
              </a:buClr>
              <a:buFont typeface="+mj-ea"/>
              <a:buAutoNum type="circleNumDbPlain" startAt="4"/>
            </a:pPr>
            <a:r>
              <a:rPr lang="ko-KR" altLang="en-US" sz="1100" kern="100" spc="-70" dirty="0" err="1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예약후</a:t>
            </a:r>
            <a:r>
              <a:rPr lang="ko-KR" altLang="en-US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 대기기간</a:t>
            </a:r>
            <a:endParaRPr lang="en-US" altLang="ko-KR" sz="1100" kern="100" spc="-7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Times New Roman" panose="02020603050405020304" pitchFamily="18" charset="0"/>
            </a:endParaRPr>
          </a:p>
          <a:p>
            <a:pPr marL="88900" indent="-228600">
              <a:buClr>
                <a:schemeClr val="tx1">
                  <a:lumMod val="75000"/>
                  <a:lumOff val="25000"/>
                </a:schemeClr>
              </a:buClr>
              <a:buFont typeface="+mj-ea"/>
              <a:buAutoNum type="circleNumDbPlain" startAt="4"/>
            </a:pPr>
            <a:r>
              <a:rPr lang="ko-KR" altLang="en-US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사전 상담 대기 시간</a:t>
            </a:r>
            <a:endParaRPr lang="en-US" altLang="ko-KR" sz="1100" kern="100" spc="-7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Times New Roman" panose="02020603050405020304" pitchFamily="18" charset="0"/>
            </a:endParaRPr>
          </a:p>
          <a:p>
            <a:pPr marL="88900" indent="-228600">
              <a:buClr>
                <a:schemeClr val="tx1">
                  <a:lumMod val="75000"/>
                  <a:lumOff val="25000"/>
                </a:schemeClr>
              </a:buClr>
              <a:buFont typeface="+mj-ea"/>
              <a:buAutoNum type="circleNumDbPlain" startAt="4"/>
            </a:pPr>
            <a:r>
              <a:rPr lang="ko-KR" altLang="en-US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핵심 사항 </a:t>
            </a:r>
            <a:r>
              <a:rPr lang="ko-KR" altLang="en-US" sz="1100" kern="100" spc="-70" dirty="0" err="1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누락률</a:t>
            </a:r>
            <a:endParaRPr lang="ko-KR" altLang="en-US" sz="1100" kern="100" spc="-7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100" name="직사각형 99">
            <a:extLst>
              <a:ext uri="{FF2B5EF4-FFF2-40B4-BE49-F238E27FC236}">
                <a16:creationId xmlns:a16="http://schemas.microsoft.com/office/drawing/2014/main" id="{E6F68A86-04E5-48CD-A0B7-7E66E216A606}"/>
              </a:ext>
            </a:extLst>
          </p:cNvPr>
          <p:cNvSpPr/>
          <p:nvPr/>
        </p:nvSpPr>
        <p:spPr>
          <a:xfrm>
            <a:off x="3557797" y="6905660"/>
            <a:ext cx="2930086" cy="736052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8900" indent="-228600">
              <a:buClr>
                <a:schemeClr val="tx1"/>
              </a:buClr>
              <a:buFont typeface="+mj-ea"/>
              <a:buAutoNum type="circleNumDbPlain" startAt="7"/>
            </a:pPr>
            <a:r>
              <a:rPr lang="ko-KR" altLang="en-US" sz="1100" b="1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+mn-ea"/>
                <a:cs typeface="Times New Roman" panose="02020603050405020304" pitchFamily="18" charset="0"/>
              </a:rPr>
              <a:t>정비</a:t>
            </a:r>
            <a:r>
              <a:rPr lang="en-US" altLang="ko-KR" sz="1100" b="1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+mn-ea"/>
                <a:cs typeface="Times New Roman" panose="02020603050405020304" pitchFamily="18" charset="0"/>
              </a:rPr>
              <a:t>/</a:t>
            </a:r>
            <a:r>
              <a:rPr lang="ko-KR" altLang="en-US" sz="1100" b="1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+mn-ea"/>
                <a:cs typeface="Times New Roman" panose="02020603050405020304" pitchFamily="18" charset="0"/>
              </a:rPr>
              <a:t>수리기간</a:t>
            </a:r>
            <a:endParaRPr lang="en-US" altLang="ko-KR" sz="1100" b="1" kern="100" spc="-7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1"/>
              </a:solidFill>
              <a:latin typeface="+mn-ea"/>
              <a:cs typeface="Times New Roman" panose="02020603050405020304" pitchFamily="18" charset="0"/>
            </a:endParaRPr>
          </a:p>
          <a:p>
            <a:pPr marL="88900" indent="-228600">
              <a:buClr>
                <a:schemeClr val="tx1"/>
              </a:buClr>
              <a:buFont typeface="+mj-ea"/>
              <a:buAutoNum type="circleNumDbPlain" startAt="7"/>
            </a:pPr>
            <a:r>
              <a:rPr lang="ko-KR" altLang="en-US" sz="1100" b="1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+mn-ea"/>
                <a:cs typeface="Times New Roman" panose="02020603050405020304" pitchFamily="18" charset="0"/>
              </a:rPr>
              <a:t>당일 정비 </a:t>
            </a:r>
            <a:r>
              <a:rPr lang="ko-KR" altLang="en-US" sz="1100" b="1" kern="100" spc="-70" dirty="0" err="1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+mn-ea"/>
                <a:cs typeface="Times New Roman" panose="02020603050405020304" pitchFamily="18" charset="0"/>
              </a:rPr>
              <a:t>완료율</a:t>
            </a:r>
            <a:endParaRPr lang="en-US" altLang="ko-KR" sz="1100" b="1" kern="100" spc="-7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1"/>
              </a:solidFill>
              <a:latin typeface="+mn-ea"/>
              <a:cs typeface="Times New Roman" panose="02020603050405020304" pitchFamily="18" charset="0"/>
            </a:endParaRPr>
          </a:p>
          <a:p>
            <a:pPr marL="88900" indent="-228600">
              <a:buClr>
                <a:schemeClr val="tx1"/>
              </a:buClr>
              <a:buFont typeface="+mj-ea"/>
              <a:buAutoNum type="circleNumDbPlain" startAt="7"/>
            </a:pPr>
            <a:r>
              <a:rPr lang="ko-KR" altLang="en-US" sz="1100" b="1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+mn-ea"/>
                <a:cs typeface="Times New Roman" panose="02020603050405020304" pitchFamily="18" charset="0"/>
              </a:rPr>
              <a:t>부품수급 문제 </a:t>
            </a:r>
            <a:r>
              <a:rPr lang="ko-KR" altLang="en-US" sz="1100" b="1" kern="100" spc="-70" dirty="0" err="1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+mn-ea"/>
                <a:cs typeface="Times New Roman" panose="02020603050405020304" pitchFamily="18" charset="0"/>
              </a:rPr>
              <a:t>경험률</a:t>
            </a:r>
            <a:endParaRPr lang="en-US" altLang="ko-KR" sz="1100" b="1" kern="100" spc="-7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1"/>
              </a:solidFill>
              <a:latin typeface="+mn-ea"/>
              <a:cs typeface="Times New Roman" panose="02020603050405020304" pitchFamily="18" charset="0"/>
            </a:endParaRPr>
          </a:p>
          <a:p>
            <a:pPr marL="88900" indent="-228600">
              <a:buClr>
                <a:schemeClr val="tx1"/>
              </a:buClr>
              <a:buFont typeface="+mj-ea"/>
              <a:buAutoNum type="circleNumDbPlain" startAt="7"/>
            </a:pPr>
            <a:r>
              <a:rPr lang="ko-KR" altLang="en-US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고객 편의시설 </a:t>
            </a:r>
            <a:r>
              <a:rPr lang="ko-KR" altLang="en-US" sz="1100" kern="100" spc="-70" dirty="0" err="1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구비율</a:t>
            </a:r>
            <a:endParaRPr lang="ko-KR" altLang="en-US" sz="1100" kern="100" spc="-7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101" name="직사각형 100">
            <a:extLst>
              <a:ext uri="{FF2B5EF4-FFF2-40B4-BE49-F238E27FC236}">
                <a16:creationId xmlns:a16="http://schemas.microsoft.com/office/drawing/2014/main" id="{5488A24E-BE37-4DD1-8523-91D041E2FF41}"/>
              </a:ext>
            </a:extLst>
          </p:cNvPr>
          <p:cNvSpPr/>
          <p:nvPr/>
        </p:nvSpPr>
        <p:spPr>
          <a:xfrm>
            <a:off x="3557797" y="7703572"/>
            <a:ext cx="2930086" cy="736052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8900" indent="-228600">
              <a:buClr>
                <a:schemeClr val="tx1">
                  <a:lumMod val="75000"/>
                  <a:lumOff val="25000"/>
                </a:schemeClr>
              </a:buClr>
              <a:buFont typeface="+mj-ea"/>
              <a:buAutoNum type="circleNumDbPlain" startAt="11"/>
            </a:pPr>
            <a:r>
              <a:rPr lang="ko-KR" altLang="en-US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최근 정비</a:t>
            </a:r>
            <a:r>
              <a:rPr lang="en-US" altLang="ko-KR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/</a:t>
            </a:r>
            <a:r>
              <a:rPr lang="ko-KR" altLang="en-US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수리 비용</a:t>
            </a:r>
            <a:endParaRPr lang="en-US" altLang="ko-KR" sz="1100" kern="100" spc="-7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Times New Roman" panose="02020603050405020304" pitchFamily="18" charset="0"/>
            </a:endParaRPr>
          </a:p>
          <a:p>
            <a:pPr marL="88900" indent="-228600">
              <a:buClr>
                <a:schemeClr val="tx1">
                  <a:lumMod val="75000"/>
                  <a:lumOff val="25000"/>
                </a:schemeClr>
              </a:buClr>
              <a:buFont typeface="+mj-ea"/>
              <a:buAutoNum type="circleNumDbPlain" startAt="11"/>
            </a:pPr>
            <a:r>
              <a:rPr lang="ko-KR" altLang="en-US" sz="1100" kern="100" spc="-70" dirty="0" err="1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오정비</a:t>
            </a:r>
            <a:r>
              <a:rPr lang="en-US" altLang="ko-KR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/</a:t>
            </a:r>
            <a:r>
              <a:rPr lang="ko-KR" altLang="en-US" sz="1100" kern="100" spc="-70" dirty="0" err="1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과정비</a:t>
            </a:r>
            <a:r>
              <a:rPr lang="en-US" altLang="ko-KR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/</a:t>
            </a:r>
            <a:r>
              <a:rPr lang="ko-KR" altLang="en-US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임의정비 </a:t>
            </a:r>
            <a:r>
              <a:rPr lang="ko-KR" altLang="en-US" sz="1100" kern="100" spc="-70" dirty="0" err="1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경험률</a:t>
            </a:r>
            <a:endParaRPr lang="en-US" altLang="ko-KR" sz="1100" kern="100" spc="-7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Times New Roman" panose="02020603050405020304" pitchFamily="18" charset="0"/>
            </a:endParaRPr>
          </a:p>
          <a:p>
            <a:pPr marL="88900" indent="-228600">
              <a:buClr>
                <a:schemeClr val="tx1">
                  <a:lumMod val="75000"/>
                  <a:lumOff val="25000"/>
                </a:schemeClr>
              </a:buClr>
              <a:buFont typeface="+mj-ea"/>
              <a:buAutoNum type="circleNumDbPlain" startAt="11"/>
            </a:pPr>
            <a:r>
              <a:rPr lang="ko-KR" altLang="en-US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동일문제 재발 </a:t>
            </a:r>
            <a:r>
              <a:rPr lang="ko-KR" altLang="en-US" sz="1100" kern="100" spc="-70" dirty="0" err="1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경험률</a:t>
            </a:r>
            <a:endParaRPr lang="en-US" altLang="ko-KR" sz="1100" kern="100" spc="-7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Times New Roman" panose="02020603050405020304" pitchFamily="18" charset="0"/>
            </a:endParaRPr>
          </a:p>
          <a:p>
            <a:pPr marL="88900" indent="-228600">
              <a:buClr>
                <a:schemeClr val="tx1">
                  <a:lumMod val="75000"/>
                  <a:lumOff val="25000"/>
                </a:schemeClr>
              </a:buClr>
              <a:buFont typeface="+mj-ea"/>
              <a:buAutoNum type="circleNumDbPlain" startAt="11"/>
            </a:pPr>
            <a:r>
              <a:rPr lang="ko-KR" altLang="en-US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정비</a:t>
            </a:r>
            <a:r>
              <a:rPr lang="en-US" altLang="ko-KR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/</a:t>
            </a:r>
            <a:r>
              <a:rPr lang="ko-KR" altLang="en-US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수리 결과 불만 </a:t>
            </a:r>
            <a:r>
              <a:rPr lang="ko-KR" altLang="en-US" sz="1100" kern="100" spc="-70" dirty="0" err="1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제기율</a:t>
            </a:r>
            <a:r>
              <a:rPr lang="en-US" altLang="ko-KR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/</a:t>
            </a:r>
            <a:r>
              <a:rPr lang="ko-KR" altLang="en-US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처리율</a:t>
            </a:r>
            <a:endParaRPr lang="en-US" altLang="ko-KR" sz="1100" kern="100" spc="-7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102" name="직사각형 101">
            <a:extLst>
              <a:ext uri="{FF2B5EF4-FFF2-40B4-BE49-F238E27FC236}">
                <a16:creationId xmlns:a16="http://schemas.microsoft.com/office/drawing/2014/main" id="{F2932408-4D5C-47B9-AA76-62E78A998D5D}"/>
              </a:ext>
            </a:extLst>
          </p:cNvPr>
          <p:cNvSpPr/>
          <p:nvPr/>
        </p:nvSpPr>
        <p:spPr>
          <a:xfrm>
            <a:off x="3557797" y="8501484"/>
            <a:ext cx="2930086" cy="549263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8900" indent="-228600">
              <a:buClr>
                <a:schemeClr val="tx1">
                  <a:lumMod val="75000"/>
                  <a:lumOff val="25000"/>
                </a:schemeClr>
              </a:buClr>
              <a:buFont typeface="+mj-ea"/>
              <a:buAutoNum type="circleNumDbPlain" startAt="15"/>
            </a:pPr>
            <a:r>
              <a:rPr lang="ko-KR" altLang="en-US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경험한 무상 서비스</a:t>
            </a:r>
            <a:endParaRPr lang="en-US" altLang="ko-KR" sz="1100" kern="100" spc="-7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Times New Roman" panose="02020603050405020304" pitchFamily="18" charset="0"/>
            </a:endParaRPr>
          </a:p>
          <a:p>
            <a:pPr marL="88900" indent="-228600">
              <a:buClr>
                <a:schemeClr val="tx1">
                  <a:lumMod val="75000"/>
                  <a:lumOff val="25000"/>
                </a:schemeClr>
              </a:buClr>
              <a:buFont typeface="+mj-ea"/>
              <a:buAutoNum type="circleNumDbPlain" startAt="15"/>
            </a:pPr>
            <a:r>
              <a:rPr lang="ko-KR" altLang="en-US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선호하는 무상 서비스</a:t>
            </a:r>
            <a:endParaRPr lang="en-US" altLang="ko-KR" sz="1100" kern="100" spc="-7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103" name="직사각형 102">
            <a:extLst>
              <a:ext uri="{FF2B5EF4-FFF2-40B4-BE49-F238E27FC236}">
                <a16:creationId xmlns:a16="http://schemas.microsoft.com/office/drawing/2014/main" id="{7C99D923-726A-40B1-A854-356A4E08E02E}"/>
              </a:ext>
            </a:extLst>
          </p:cNvPr>
          <p:cNvSpPr/>
          <p:nvPr/>
        </p:nvSpPr>
        <p:spPr>
          <a:xfrm>
            <a:off x="4967526" y="6886244"/>
            <a:ext cx="1520357" cy="31704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36000" rtlCol="0" anchor="ctr"/>
          <a:lstStyle/>
          <a:p>
            <a:pPr algn="ctr"/>
            <a:r>
              <a:rPr lang="en-US" altLang="ko-KR" sz="1100" b="1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  <a:cs typeface="Times New Roman" panose="02020603050405020304" pitchFamily="18" charset="0"/>
              </a:rPr>
              <a:t>3.</a:t>
            </a:r>
            <a:r>
              <a:rPr lang="ko-KR" altLang="en-US" sz="1100" b="1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  <a:cs typeface="Times New Roman" panose="02020603050405020304" pitchFamily="18" charset="0"/>
              </a:rPr>
              <a:t>정비</a:t>
            </a:r>
            <a:r>
              <a:rPr lang="en-US" altLang="ko-KR" sz="1100" b="1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  <a:cs typeface="Times New Roman" panose="02020603050405020304" pitchFamily="18" charset="0"/>
              </a:rPr>
              <a:t>/</a:t>
            </a:r>
            <a:r>
              <a:rPr lang="ko-KR" altLang="en-US" sz="1100" b="1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  <a:cs typeface="Times New Roman" panose="02020603050405020304" pitchFamily="18" charset="0"/>
              </a:rPr>
              <a:t>수리 관찰 과정</a:t>
            </a:r>
            <a:r>
              <a:rPr lang="en-US" altLang="ko-KR" sz="1100" b="1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  <a:cs typeface="Times New Roman" panose="02020603050405020304" pitchFamily="18" charset="0"/>
              </a:rPr>
              <a:t>(1)</a:t>
            </a:r>
            <a:endParaRPr lang="ko-KR" altLang="en-US" sz="1100" b="1" kern="100" spc="-7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104" name="이등변 삼각형 103">
            <a:extLst>
              <a:ext uri="{FF2B5EF4-FFF2-40B4-BE49-F238E27FC236}">
                <a16:creationId xmlns:a16="http://schemas.microsoft.com/office/drawing/2014/main" id="{386C8731-1144-4A13-BE73-BED4ED95494F}"/>
              </a:ext>
            </a:extLst>
          </p:cNvPr>
          <p:cNvSpPr/>
          <p:nvPr/>
        </p:nvSpPr>
        <p:spPr>
          <a:xfrm flipV="1">
            <a:off x="1009595" y="6060130"/>
            <a:ext cx="90000" cy="72000"/>
          </a:xfrm>
          <a:prstGeom prst="triangle">
            <a:avLst/>
          </a:prstGeom>
          <a:solidFill>
            <a:schemeClr val="tx1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pc="-70"/>
          </a:p>
        </p:txBody>
      </p:sp>
      <p:sp>
        <p:nvSpPr>
          <p:cNvPr id="105" name="이등변 삼각형 104">
            <a:extLst>
              <a:ext uri="{FF2B5EF4-FFF2-40B4-BE49-F238E27FC236}">
                <a16:creationId xmlns:a16="http://schemas.microsoft.com/office/drawing/2014/main" id="{3806F16F-6122-4D8B-B98A-A2C739FC6567}"/>
              </a:ext>
            </a:extLst>
          </p:cNvPr>
          <p:cNvSpPr/>
          <p:nvPr/>
        </p:nvSpPr>
        <p:spPr>
          <a:xfrm flipV="1">
            <a:off x="1009595" y="6568510"/>
            <a:ext cx="90000" cy="72000"/>
          </a:xfrm>
          <a:prstGeom prst="triangle">
            <a:avLst/>
          </a:prstGeom>
          <a:solidFill>
            <a:schemeClr val="tx1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pc="-70"/>
          </a:p>
        </p:txBody>
      </p:sp>
      <p:sp>
        <p:nvSpPr>
          <p:cNvPr id="106" name="이등변 삼각형 105">
            <a:extLst>
              <a:ext uri="{FF2B5EF4-FFF2-40B4-BE49-F238E27FC236}">
                <a16:creationId xmlns:a16="http://schemas.microsoft.com/office/drawing/2014/main" id="{31F8E5F7-9A95-462E-80D5-03C1B204C522}"/>
              </a:ext>
            </a:extLst>
          </p:cNvPr>
          <p:cNvSpPr/>
          <p:nvPr/>
        </p:nvSpPr>
        <p:spPr>
          <a:xfrm flipV="1">
            <a:off x="1009595" y="7076890"/>
            <a:ext cx="90000" cy="72000"/>
          </a:xfrm>
          <a:prstGeom prst="triangle">
            <a:avLst/>
          </a:prstGeom>
          <a:solidFill>
            <a:schemeClr val="tx1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pc="-70"/>
          </a:p>
        </p:txBody>
      </p:sp>
      <p:sp>
        <p:nvSpPr>
          <p:cNvPr id="107" name="이등변 삼각형 106">
            <a:extLst>
              <a:ext uri="{FF2B5EF4-FFF2-40B4-BE49-F238E27FC236}">
                <a16:creationId xmlns:a16="http://schemas.microsoft.com/office/drawing/2014/main" id="{D92BEEEB-3722-4A21-A386-ECDAC860C641}"/>
              </a:ext>
            </a:extLst>
          </p:cNvPr>
          <p:cNvSpPr/>
          <p:nvPr/>
        </p:nvSpPr>
        <p:spPr>
          <a:xfrm flipV="1">
            <a:off x="1009595" y="7585270"/>
            <a:ext cx="90000" cy="72000"/>
          </a:xfrm>
          <a:prstGeom prst="triangle">
            <a:avLst/>
          </a:prstGeom>
          <a:solidFill>
            <a:schemeClr val="tx1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pc="-70"/>
          </a:p>
        </p:txBody>
      </p:sp>
      <p:sp>
        <p:nvSpPr>
          <p:cNvPr id="108" name="이등변 삼각형 107">
            <a:extLst>
              <a:ext uri="{FF2B5EF4-FFF2-40B4-BE49-F238E27FC236}">
                <a16:creationId xmlns:a16="http://schemas.microsoft.com/office/drawing/2014/main" id="{BF530BCB-9C7F-4E95-85C2-DA7CF593BE56}"/>
              </a:ext>
            </a:extLst>
          </p:cNvPr>
          <p:cNvSpPr/>
          <p:nvPr/>
        </p:nvSpPr>
        <p:spPr>
          <a:xfrm flipV="1">
            <a:off x="1009595" y="8093650"/>
            <a:ext cx="90000" cy="72000"/>
          </a:xfrm>
          <a:prstGeom prst="triangle">
            <a:avLst/>
          </a:prstGeom>
          <a:solidFill>
            <a:schemeClr val="tx1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pc="-70"/>
          </a:p>
        </p:txBody>
      </p:sp>
      <p:sp>
        <p:nvSpPr>
          <p:cNvPr id="109" name="이등변 삼각형 108">
            <a:extLst>
              <a:ext uri="{FF2B5EF4-FFF2-40B4-BE49-F238E27FC236}">
                <a16:creationId xmlns:a16="http://schemas.microsoft.com/office/drawing/2014/main" id="{8DD7EF51-9616-4B34-9F0C-3133917AE5C9}"/>
              </a:ext>
            </a:extLst>
          </p:cNvPr>
          <p:cNvSpPr/>
          <p:nvPr/>
        </p:nvSpPr>
        <p:spPr>
          <a:xfrm flipV="1">
            <a:off x="1009595" y="8602030"/>
            <a:ext cx="90000" cy="72000"/>
          </a:xfrm>
          <a:prstGeom prst="triangle">
            <a:avLst/>
          </a:prstGeom>
          <a:solidFill>
            <a:schemeClr val="tx1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pc="-70"/>
          </a:p>
        </p:txBody>
      </p:sp>
      <p:sp>
        <p:nvSpPr>
          <p:cNvPr id="110" name="직사각형 109">
            <a:extLst>
              <a:ext uri="{FF2B5EF4-FFF2-40B4-BE49-F238E27FC236}">
                <a16:creationId xmlns:a16="http://schemas.microsoft.com/office/drawing/2014/main" id="{13ED741A-8015-4588-A02F-1A12666A77FB}"/>
              </a:ext>
            </a:extLst>
          </p:cNvPr>
          <p:cNvSpPr/>
          <p:nvPr/>
        </p:nvSpPr>
        <p:spPr>
          <a:xfrm>
            <a:off x="1880828" y="6899312"/>
            <a:ext cx="4607285" cy="549262"/>
          </a:xfrm>
          <a:prstGeom prst="rect">
            <a:avLst/>
          </a:prstGeom>
          <a:noFill/>
          <a:ln w="25400"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pc="-70">
              <a:latin typeface="+mn-ea"/>
            </a:endParaRPr>
          </a:p>
        </p:txBody>
      </p:sp>
      <p:sp>
        <p:nvSpPr>
          <p:cNvPr id="111" name="사각형: 둥근 위쪽 모서리 110">
            <a:extLst>
              <a:ext uri="{FF2B5EF4-FFF2-40B4-BE49-F238E27FC236}">
                <a16:creationId xmlns:a16="http://schemas.microsoft.com/office/drawing/2014/main" id="{A42DB472-A9DF-475A-8FD9-E6BA41E003FB}"/>
              </a:ext>
            </a:extLst>
          </p:cNvPr>
          <p:cNvSpPr/>
          <p:nvPr/>
        </p:nvSpPr>
        <p:spPr>
          <a:xfrm>
            <a:off x="377825" y="5008054"/>
            <a:ext cx="6110288" cy="288000"/>
          </a:xfrm>
          <a:prstGeom prst="round2SameRect">
            <a:avLst/>
          </a:prstGeom>
          <a:solidFill>
            <a:schemeClr val="tx1">
              <a:lumMod val="75000"/>
              <a:lumOff val="25000"/>
            </a:schemeClr>
          </a:solid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defTabSz="685800"/>
            <a:r>
              <a:rPr lang="ko-KR" altLang="en-US" sz="1400" b="1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  <a:cs typeface="Times New Roman" panose="02020603050405020304" pitchFamily="18" charset="0"/>
              </a:rPr>
              <a:t>체험 </a:t>
            </a:r>
            <a:r>
              <a:rPr lang="en-US" altLang="ko-KR" sz="1400" b="1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  <a:cs typeface="Times New Roman" panose="02020603050405020304" pitchFamily="18" charset="0"/>
              </a:rPr>
              <a:t>AS </a:t>
            </a:r>
            <a:r>
              <a:rPr lang="ko-KR" altLang="en-US" sz="1400" b="1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  <a:cs typeface="Times New Roman" panose="02020603050405020304" pitchFamily="18" charset="0"/>
              </a:rPr>
              <a:t>프로세스</a:t>
            </a:r>
          </a:p>
        </p:txBody>
      </p:sp>
      <p:grpSp>
        <p:nvGrpSpPr>
          <p:cNvPr id="147" name="그룹 146">
            <a:extLst>
              <a:ext uri="{FF2B5EF4-FFF2-40B4-BE49-F238E27FC236}">
                <a16:creationId xmlns:a16="http://schemas.microsoft.com/office/drawing/2014/main" id="{ED453033-A3F4-4FD0-A708-0BA7B98F5094}"/>
              </a:ext>
            </a:extLst>
          </p:cNvPr>
          <p:cNvGrpSpPr/>
          <p:nvPr/>
        </p:nvGrpSpPr>
        <p:grpSpPr>
          <a:xfrm>
            <a:off x="377825" y="3457662"/>
            <a:ext cx="6110287" cy="1235693"/>
            <a:chOff x="377825" y="3279862"/>
            <a:chExt cx="6110287" cy="1235693"/>
          </a:xfrm>
        </p:grpSpPr>
        <p:sp>
          <p:nvSpPr>
            <p:cNvPr id="148" name="사각형: 둥근 모서리 147">
              <a:extLst>
                <a:ext uri="{FF2B5EF4-FFF2-40B4-BE49-F238E27FC236}">
                  <a16:creationId xmlns:a16="http://schemas.microsoft.com/office/drawing/2014/main" id="{D047FB6C-81CA-4658-8001-2223E10B71F4}"/>
                </a:ext>
              </a:extLst>
            </p:cNvPr>
            <p:cNvSpPr/>
            <p:nvPr/>
          </p:nvSpPr>
          <p:spPr>
            <a:xfrm>
              <a:off x="377825" y="3279862"/>
              <a:ext cx="1003300" cy="576000"/>
            </a:xfrm>
            <a:prstGeom prst="roundRect">
              <a:avLst>
                <a:gd name="adj" fmla="val 8975"/>
              </a:avLst>
            </a:prstGeom>
            <a:solidFill>
              <a:srgbClr val="F9E7E7"/>
            </a:solidFill>
            <a:ln w="15875">
              <a:solidFill>
                <a:srgbClr val="C00000">
                  <a:alpha val="3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 defTabSz="685800"/>
              <a:r>
                <a:rPr lang="ko-KR" altLang="en-US" sz="1300" b="1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개요</a:t>
              </a:r>
              <a:r>
                <a:rPr lang="en-US" altLang="ko-KR" sz="1300" b="1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 </a:t>
              </a:r>
              <a:endParaRPr lang="ko-KR" altLang="en-US" sz="1300" b="1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+mn-ea"/>
                <a:cs typeface="Times New Roman" panose="02020603050405020304" pitchFamily="18" charset="0"/>
              </a:endParaRPr>
            </a:p>
          </p:txBody>
        </p:sp>
        <p:sp>
          <p:nvSpPr>
            <p:cNvPr id="149" name="직사각형 148">
              <a:extLst>
                <a:ext uri="{FF2B5EF4-FFF2-40B4-BE49-F238E27FC236}">
                  <a16:creationId xmlns:a16="http://schemas.microsoft.com/office/drawing/2014/main" id="{A60C200F-F650-41F3-AA53-96370902F589}"/>
                </a:ext>
              </a:extLst>
            </p:cNvPr>
            <p:cNvSpPr/>
            <p:nvPr/>
          </p:nvSpPr>
          <p:spPr>
            <a:xfrm>
              <a:off x="1536700" y="3279862"/>
              <a:ext cx="4584700" cy="576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defTabSz="685800">
                <a:lnSpc>
                  <a:spcPct val="110000"/>
                </a:lnSpc>
                <a:spcBef>
                  <a:spcPts val="100"/>
                </a:spcBef>
                <a:spcAft>
                  <a:spcPts val="100"/>
                </a:spcAft>
              </a:pPr>
              <a:r>
                <a:rPr lang="ko-KR" altLang="en-US" sz="1200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자동차 회사의 직영 정비사업소에서 소비자가 최근</a:t>
              </a:r>
              <a:r>
                <a:rPr lang="en-US" altLang="ko-KR" sz="1200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(1</a:t>
              </a:r>
              <a:r>
                <a:rPr lang="ko-KR" altLang="en-US" sz="1200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년 이내</a:t>
              </a:r>
              <a:r>
                <a:rPr lang="en-US" altLang="ko-KR" sz="1200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) </a:t>
              </a:r>
              <a:r>
                <a:rPr lang="ko-KR" altLang="en-US" sz="1200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체험한 </a:t>
              </a:r>
              <a:endParaRPr lang="en-US" altLang="ko-KR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+mn-ea"/>
                <a:cs typeface="Times New Roman" panose="02020603050405020304" pitchFamily="18" charset="0"/>
              </a:endParaRPr>
            </a:p>
            <a:p>
              <a:pPr defTabSz="685800">
                <a:lnSpc>
                  <a:spcPct val="110000"/>
                </a:lnSpc>
                <a:spcBef>
                  <a:spcPts val="100"/>
                </a:spcBef>
                <a:spcAft>
                  <a:spcPts val="100"/>
                </a:spcAft>
              </a:pPr>
              <a:r>
                <a:rPr lang="en-US" altLang="ko-KR" sz="1200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AS </a:t>
              </a:r>
              <a:r>
                <a:rPr lang="ko-KR" altLang="en-US" sz="1200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서비스를 예약부터 출고까지 단계별로 정리하여 제시</a:t>
              </a:r>
            </a:p>
          </p:txBody>
        </p:sp>
        <p:sp>
          <p:nvSpPr>
            <p:cNvPr id="150" name="사각형: 둥근 모서리 149">
              <a:extLst>
                <a:ext uri="{FF2B5EF4-FFF2-40B4-BE49-F238E27FC236}">
                  <a16:creationId xmlns:a16="http://schemas.microsoft.com/office/drawing/2014/main" id="{76F9874A-1788-4F05-85EA-D5469119D160}"/>
                </a:ext>
              </a:extLst>
            </p:cNvPr>
            <p:cNvSpPr/>
            <p:nvPr/>
          </p:nvSpPr>
          <p:spPr>
            <a:xfrm>
              <a:off x="377825" y="3939555"/>
              <a:ext cx="1003300" cy="576000"/>
            </a:xfrm>
            <a:prstGeom prst="roundRect">
              <a:avLst>
                <a:gd name="adj" fmla="val 8975"/>
              </a:avLst>
            </a:prstGeom>
            <a:solidFill>
              <a:srgbClr val="F9E7E7"/>
            </a:solidFill>
            <a:ln w="15875">
              <a:solidFill>
                <a:srgbClr val="C00000">
                  <a:alpha val="3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800"/>
              <a:r>
                <a:rPr lang="ko-KR" altLang="en-US" sz="1300" b="1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분석</a:t>
              </a:r>
              <a:endParaRPr lang="en-US" altLang="ko-KR" sz="1300" b="1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+mn-ea"/>
                <a:cs typeface="Times New Roman" panose="02020603050405020304" pitchFamily="18" charset="0"/>
              </a:endParaRPr>
            </a:p>
            <a:p>
              <a:pPr algn="ctr" defTabSz="685800"/>
              <a:r>
                <a:rPr lang="ko-KR" altLang="en-US" sz="1300" b="1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데이터</a:t>
              </a:r>
            </a:p>
          </p:txBody>
        </p:sp>
        <p:sp>
          <p:nvSpPr>
            <p:cNvPr id="151" name="직사각형 150">
              <a:extLst>
                <a:ext uri="{FF2B5EF4-FFF2-40B4-BE49-F238E27FC236}">
                  <a16:creationId xmlns:a16="http://schemas.microsoft.com/office/drawing/2014/main" id="{1A4751F5-269B-48EB-B360-862814974053}"/>
                </a:ext>
              </a:extLst>
            </p:cNvPr>
            <p:cNvSpPr/>
            <p:nvPr/>
          </p:nvSpPr>
          <p:spPr>
            <a:xfrm>
              <a:off x="1536700" y="3939555"/>
              <a:ext cx="4951412" cy="576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defTabSz="685800">
                <a:lnSpc>
                  <a:spcPct val="110000"/>
                </a:lnSpc>
                <a:spcBef>
                  <a:spcPts val="100"/>
                </a:spcBef>
                <a:spcAft>
                  <a:spcPts val="100"/>
                </a:spcAft>
              </a:pPr>
              <a:r>
                <a:rPr lang="en-US" altLang="ko-KR" sz="1200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-  </a:t>
              </a:r>
              <a:r>
                <a:rPr lang="ko-KR" altLang="en-US" sz="1200" b="1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응답 대상 </a:t>
              </a:r>
              <a:r>
                <a:rPr lang="en-US" altLang="ko-KR" sz="1200" b="1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:</a:t>
              </a:r>
              <a:r>
                <a:rPr lang="en-US" altLang="ko-KR" sz="1200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 </a:t>
              </a:r>
              <a:r>
                <a:rPr lang="ko-KR" altLang="en-US" sz="1200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최근</a:t>
              </a:r>
              <a:r>
                <a:rPr lang="en-US" altLang="ko-KR" sz="1200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(1</a:t>
              </a:r>
              <a:r>
                <a:rPr lang="ko-KR" altLang="en-US" sz="1200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년 이내</a:t>
              </a:r>
              <a:r>
                <a:rPr lang="en-US" altLang="ko-KR" sz="1200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) </a:t>
              </a:r>
              <a:r>
                <a:rPr lang="ko-KR" altLang="en-US" sz="1200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직영사업소에서 </a:t>
              </a:r>
              <a:r>
                <a:rPr lang="en-US" altLang="ko-KR" sz="1200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AS </a:t>
              </a:r>
              <a:r>
                <a:rPr lang="ko-KR" altLang="en-US" sz="1200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서비스를 받은 소비자</a:t>
              </a:r>
            </a:p>
            <a:p>
              <a:pPr defTabSz="685800">
                <a:lnSpc>
                  <a:spcPct val="110000"/>
                </a:lnSpc>
                <a:spcBef>
                  <a:spcPts val="100"/>
                </a:spcBef>
                <a:spcAft>
                  <a:spcPts val="100"/>
                </a:spcAft>
              </a:pPr>
              <a:r>
                <a:rPr lang="en-US" altLang="ko-KR" sz="1200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-  </a:t>
              </a:r>
              <a:r>
                <a:rPr lang="ko-KR" altLang="en-US" sz="1200" b="1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총 사례 수 </a:t>
              </a:r>
              <a:r>
                <a:rPr lang="en-US" altLang="ko-KR" sz="1200" b="1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:</a:t>
              </a:r>
              <a:r>
                <a:rPr lang="en-US" altLang="ko-KR" sz="1200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 8,921</a:t>
              </a:r>
              <a:r>
                <a:rPr lang="ko-KR" altLang="en-US" sz="1200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명 </a:t>
              </a:r>
              <a:r>
                <a:rPr lang="en-US" altLang="ko-KR" sz="1200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(</a:t>
              </a:r>
              <a:r>
                <a:rPr lang="ko-KR" altLang="en-US" sz="1200" kern="100" spc="-70" dirty="0" err="1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국산차</a:t>
              </a:r>
              <a:r>
                <a:rPr lang="ko-KR" altLang="en-US" sz="1200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 보유자 </a:t>
              </a:r>
              <a:r>
                <a:rPr lang="en-US" altLang="ko-KR" sz="1200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2,151</a:t>
              </a:r>
              <a:r>
                <a:rPr lang="ko-KR" altLang="en-US" sz="1200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명</a:t>
              </a:r>
              <a:r>
                <a:rPr lang="en-US" altLang="ko-KR" sz="1200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, </a:t>
              </a:r>
              <a:r>
                <a:rPr lang="ko-KR" altLang="en-US" sz="1200" kern="100" spc="-70" dirty="0" err="1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수입차</a:t>
              </a:r>
              <a:r>
                <a:rPr lang="ko-KR" altLang="en-US" sz="1200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 보유자</a:t>
              </a:r>
              <a:r>
                <a:rPr lang="en-US" altLang="ko-KR" sz="1200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6,770</a:t>
              </a:r>
              <a:r>
                <a:rPr lang="ko-KR" altLang="en-US" sz="1200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명</a:t>
              </a:r>
              <a:r>
                <a:rPr lang="en-US" altLang="ko-KR" sz="1200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)</a:t>
              </a:r>
              <a:endParaRPr lang="ko-KR" altLang="en-US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+mn-ea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53" name="그룹 152">
            <a:extLst>
              <a:ext uri="{FF2B5EF4-FFF2-40B4-BE49-F238E27FC236}">
                <a16:creationId xmlns:a16="http://schemas.microsoft.com/office/drawing/2014/main" id="{148F1758-2C10-4D78-92C5-EAB08BA4971D}"/>
              </a:ext>
            </a:extLst>
          </p:cNvPr>
          <p:cNvGrpSpPr/>
          <p:nvPr/>
        </p:nvGrpSpPr>
        <p:grpSpPr>
          <a:xfrm>
            <a:off x="370114" y="5344437"/>
            <a:ext cx="6117771" cy="261610"/>
            <a:chOff x="370114" y="5344437"/>
            <a:chExt cx="6117771" cy="261610"/>
          </a:xfrm>
        </p:grpSpPr>
        <p:grpSp>
          <p:nvGrpSpPr>
            <p:cNvPr id="154" name="그룹 153">
              <a:extLst>
                <a:ext uri="{FF2B5EF4-FFF2-40B4-BE49-F238E27FC236}">
                  <a16:creationId xmlns:a16="http://schemas.microsoft.com/office/drawing/2014/main" id="{190D8E5B-10AA-45CA-B758-52CEA6385A53}"/>
                </a:ext>
              </a:extLst>
            </p:cNvPr>
            <p:cNvGrpSpPr/>
            <p:nvPr/>
          </p:nvGrpSpPr>
          <p:grpSpPr>
            <a:xfrm>
              <a:off x="370114" y="5344437"/>
              <a:ext cx="1368960" cy="261610"/>
              <a:chOff x="629879" y="5490424"/>
              <a:chExt cx="1274322" cy="261610"/>
            </a:xfrm>
          </p:grpSpPr>
          <p:sp>
            <p:nvSpPr>
              <p:cNvPr id="160" name="사각형: 둥근 모서리 159">
                <a:extLst>
                  <a:ext uri="{FF2B5EF4-FFF2-40B4-BE49-F238E27FC236}">
                    <a16:creationId xmlns:a16="http://schemas.microsoft.com/office/drawing/2014/main" id="{3343951E-071C-478C-9135-6CAD709C737F}"/>
                  </a:ext>
                </a:extLst>
              </p:cNvPr>
              <p:cNvSpPr/>
              <p:nvPr/>
            </p:nvSpPr>
            <p:spPr>
              <a:xfrm>
                <a:off x="689461" y="5490424"/>
                <a:ext cx="1155160" cy="261610"/>
              </a:xfrm>
              <a:prstGeom prst="round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200" b="1" kern="100" spc="-70" dirty="0">
                    <a:ln>
                      <a:solidFill>
                        <a:schemeClr val="bg1"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ea"/>
                    <a:cs typeface="Times New Roman" panose="02020603050405020304" pitchFamily="18" charset="0"/>
                  </a:rPr>
                  <a:t>PROCESS</a:t>
                </a:r>
                <a:endParaRPr lang="ko-KR" altLang="en-US" sz="1200" b="1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+mn-ea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161" name="직선 연결선 160">
                <a:extLst>
                  <a:ext uri="{FF2B5EF4-FFF2-40B4-BE49-F238E27FC236}">
                    <a16:creationId xmlns:a16="http://schemas.microsoft.com/office/drawing/2014/main" id="{543ED854-414C-45F0-85ED-8C5EC430AA8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29879" y="5752034"/>
                <a:ext cx="1274322" cy="0"/>
              </a:xfrm>
              <a:prstGeom prst="line">
                <a:avLst/>
              </a:prstGeom>
              <a:ln w="25400" cap="rnd">
                <a:solidFill>
                  <a:schemeClr val="bg1">
                    <a:lumMod val="75000"/>
                  </a:schemeClr>
                </a:solidFill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5" name="그룹 154">
              <a:extLst>
                <a:ext uri="{FF2B5EF4-FFF2-40B4-BE49-F238E27FC236}">
                  <a16:creationId xmlns:a16="http://schemas.microsoft.com/office/drawing/2014/main" id="{C11DE829-A5AB-423B-A5F4-9537B9D7B9BD}"/>
                </a:ext>
              </a:extLst>
            </p:cNvPr>
            <p:cNvGrpSpPr/>
            <p:nvPr/>
          </p:nvGrpSpPr>
          <p:grpSpPr>
            <a:xfrm>
              <a:off x="1840560" y="5344437"/>
              <a:ext cx="1615753" cy="261610"/>
              <a:chOff x="2460339" y="5490424"/>
              <a:chExt cx="1354279" cy="261610"/>
            </a:xfrm>
          </p:grpSpPr>
          <p:sp>
            <p:nvSpPr>
              <p:cNvPr id="158" name="사각형: 둥근 모서리 157">
                <a:extLst>
                  <a:ext uri="{FF2B5EF4-FFF2-40B4-BE49-F238E27FC236}">
                    <a16:creationId xmlns:a16="http://schemas.microsoft.com/office/drawing/2014/main" id="{92A47DFE-4500-4E6C-93F7-153C62A2910D}"/>
                  </a:ext>
                </a:extLst>
              </p:cNvPr>
              <p:cNvSpPr/>
              <p:nvPr/>
            </p:nvSpPr>
            <p:spPr>
              <a:xfrm>
                <a:off x="2460339" y="5490424"/>
                <a:ext cx="1354279" cy="261610"/>
              </a:xfrm>
              <a:prstGeom prst="round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200" b="1" kern="100" spc="-70" dirty="0">
                    <a:ln>
                      <a:solidFill>
                        <a:schemeClr val="bg1"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ea"/>
                    <a:cs typeface="Times New Roman" panose="02020603050405020304" pitchFamily="18" charset="0"/>
                  </a:rPr>
                  <a:t>조사</a:t>
                </a:r>
                <a:r>
                  <a:rPr lang="en-US" altLang="ko-KR" sz="1200" b="1" kern="100" spc="-70" dirty="0">
                    <a:ln>
                      <a:solidFill>
                        <a:schemeClr val="bg1"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ea"/>
                    <a:cs typeface="Times New Roman" panose="02020603050405020304" pitchFamily="18" charset="0"/>
                  </a:rPr>
                  <a:t> </a:t>
                </a:r>
                <a:r>
                  <a:rPr lang="ko-KR" altLang="en-US" sz="1200" b="1" kern="100" spc="-70" dirty="0">
                    <a:ln>
                      <a:solidFill>
                        <a:schemeClr val="bg1"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ea"/>
                    <a:cs typeface="Times New Roman" panose="02020603050405020304" pitchFamily="18" charset="0"/>
                  </a:rPr>
                  <a:t>내용</a:t>
                </a:r>
              </a:p>
            </p:txBody>
          </p:sp>
          <p:cxnSp>
            <p:nvCxnSpPr>
              <p:cNvPr id="159" name="직선 연결선 158">
                <a:extLst>
                  <a:ext uri="{FF2B5EF4-FFF2-40B4-BE49-F238E27FC236}">
                    <a16:creationId xmlns:a16="http://schemas.microsoft.com/office/drawing/2014/main" id="{722D47EC-2CEC-47EC-8573-F28FBB3809AA}"/>
                  </a:ext>
                </a:extLst>
              </p:cNvPr>
              <p:cNvCxnSpPr/>
              <p:nvPr/>
            </p:nvCxnSpPr>
            <p:spPr>
              <a:xfrm>
                <a:off x="2500317" y="5752034"/>
                <a:ext cx="1274322" cy="0"/>
              </a:xfrm>
              <a:prstGeom prst="line">
                <a:avLst/>
              </a:prstGeom>
              <a:ln w="25400" cap="rnd">
                <a:solidFill>
                  <a:schemeClr val="bg1">
                    <a:lumMod val="75000"/>
                  </a:schemeClr>
                </a:solidFill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6" name="사각형: 둥근 모서리 155">
              <a:extLst>
                <a:ext uri="{FF2B5EF4-FFF2-40B4-BE49-F238E27FC236}">
                  <a16:creationId xmlns:a16="http://schemas.microsoft.com/office/drawing/2014/main" id="{69EDE3D2-35B4-4CF3-8E96-7F847035E5A0}"/>
                </a:ext>
              </a:extLst>
            </p:cNvPr>
            <p:cNvSpPr/>
            <p:nvPr/>
          </p:nvSpPr>
          <p:spPr>
            <a:xfrm>
              <a:off x="3815202" y="5344437"/>
              <a:ext cx="2415282" cy="26161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b="1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+mn-ea"/>
                  <a:cs typeface="Times New Roman" panose="02020603050405020304" pitchFamily="18" charset="0"/>
                </a:rPr>
                <a:t>EXPERIENCES</a:t>
              </a:r>
              <a:endParaRPr lang="ko-KR" altLang="en-US" sz="1200" b="1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Times New Roman" panose="02020603050405020304" pitchFamily="18" charset="0"/>
              </a:endParaRPr>
            </a:p>
          </p:txBody>
        </p:sp>
        <p:cxnSp>
          <p:nvCxnSpPr>
            <p:cNvPr id="157" name="직선 연결선 156">
              <a:extLst>
                <a:ext uri="{FF2B5EF4-FFF2-40B4-BE49-F238E27FC236}">
                  <a16:creationId xmlns:a16="http://schemas.microsoft.com/office/drawing/2014/main" id="{7049E05A-0020-4196-8AB1-059BB01189AF}"/>
                </a:ext>
              </a:extLst>
            </p:cNvPr>
            <p:cNvCxnSpPr/>
            <p:nvPr/>
          </p:nvCxnSpPr>
          <p:spPr>
            <a:xfrm>
              <a:off x="3557797" y="5606047"/>
              <a:ext cx="2930088" cy="0"/>
            </a:xfrm>
            <a:prstGeom prst="line">
              <a:avLst/>
            </a:prstGeom>
            <a:ln w="25400" cap="rnd">
              <a:solidFill>
                <a:schemeClr val="bg1">
                  <a:lumMod val="75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직사각형 52">
            <a:extLst>
              <a:ext uri="{FF2B5EF4-FFF2-40B4-BE49-F238E27FC236}">
                <a16:creationId xmlns:a16="http://schemas.microsoft.com/office/drawing/2014/main" id="{7E0B38E7-54CA-4540-90CF-2983E976E287}"/>
              </a:ext>
            </a:extLst>
          </p:cNvPr>
          <p:cNvSpPr/>
          <p:nvPr/>
        </p:nvSpPr>
        <p:spPr>
          <a:xfrm>
            <a:off x="5327043" y="969022"/>
            <a:ext cx="1293046" cy="2589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defTabSz="685800" fontAlgn="base">
              <a:lnSpc>
                <a:spcPct val="107000"/>
              </a:lnSpc>
            </a:pPr>
            <a:r>
              <a:rPr lang="nl-NL" altLang="ko-KR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  <a:cs typeface="Times New Roman" panose="02020603050405020304" pitchFamily="18" charset="0"/>
              </a:rPr>
              <a:t>Vol.3 [Feb. 14. 2023]</a:t>
            </a:r>
            <a:endParaRPr lang="ko-KR" altLang="ko-KR" sz="1100" kern="100" spc="-7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48" name="직사각형 47">
            <a:extLst>
              <a:ext uri="{FF2B5EF4-FFF2-40B4-BE49-F238E27FC236}">
                <a16:creationId xmlns:a16="http://schemas.microsoft.com/office/drawing/2014/main" id="{2347E373-670E-41C1-B3DF-E55EADD13E80}"/>
              </a:ext>
            </a:extLst>
          </p:cNvPr>
          <p:cNvSpPr/>
          <p:nvPr/>
        </p:nvSpPr>
        <p:spPr>
          <a:xfrm>
            <a:off x="377824" y="1537716"/>
            <a:ext cx="6117772" cy="127421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144000" rtlCol="0" anchor="ctr"/>
          <a:lstStyle/>
          <a:p>
            <a:pPr algn="just" defTabSz="68580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</a:pPr>
            <a:r>
              <a:rPr lang="ko-KR" altLang="ko-KR" sz="1050" kern="100" spc="-1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자동차 리서치 전문기업 </a:t>
            </a:r>
            <a:r>
              <a:rPr lang="en-US" altLang="ko-KR" sz="1050" b="1" u="sng" kern="1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Consumer Insight</a:t>
            </a:r>
            <a:r>
              <a:rPr lang="ko-KR" altLang="ko-KR" sz="1050" kern="100" spc="-1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가 소비자 경험을 </a:t>
            </a:r>
            <a:r>
              <a:rPr lang="ko-KR" altLang="ko-KR" sz="1050" kern="100" spc="-100" dirty="0" err="1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정량화한</a:t>
            </a:r>
            <a:r>
              <a:rPr lang="ko-KR" altLang="ko-KR" sz="1050" kern="100" spc="-1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lang="en-US" altLang="ko-KR" sz="1050" b="1" u="sng" kern="1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‘Automotive Consumer Experiences’</a:t>
            </a:r>
            <a:r>
              <a:rPr lang="ko-KR" altLang="ko-KR" sz="1050" kern="100" spc="-1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를 시작합니다</a:t>
            </a:r>
            <a:r>
              <a:rPr lang="en-US" altLang="ko-KR" sz="1050" kern="100" spc="-1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. ‘2022 </a:t>
            </a:r>
            <a:r>
              <a:rPr lang="ko-KR" altLang="ko-KR" sz="1050" kern="100" spc="-1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자동차 기획조사</a:t>
            </a:r>
            <a:r>
              <a:rPr lang="en-US" altLang="ko-KR" sz="1050" kern="100" spc="-1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’ </a:t>
            </a:r>
            <a:r>
              <a:rPr lang="ko-KR" altLang="ko-KR" sz="1050" kern="100" spc="-1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에서 얻은 소비자 체험 정보를 자동차 산업 관계자와 공유하는 프로젝트입니다</a:t>
            </a:r>
            <a:r>
              <a:rPr lang="en-US" altLang="ko-KR" sz="1050" kern="100" spc="-1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. </a:t>
            </a:r>
            <a:r>
              <a:rPr lang="ko-KR" altLang="ko-KR" sz="1050" kern="100" spc="-1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관련 산업의 발전과 소비자 만족도 향상을 위해 개선이 필요한 주제를 선택하고 해당 데이터를 분석</a:t>
            </a:r>
            <a:r>
              <a:rPr lang="en-US" altLang="ko-KR" sz="1050" kern="100" spc="-1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, </a:t>
            </a:r>
            <a:r>
              <a:rPr lang="ko-KR" altLang="ko-KR" sz="1050" kern="100" spc="-1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제공할 예정입니다</a:t>
            </a:r>
            <a:r>
              <a:rPr lang="en-US" altLang="ko-KR" sz="1050" kern="100" spc="-1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. </a:t>
            </a:r>
            <a:r>
              <a:rPr lang="ko-KR" altLang="ko-KR" sz="1050" kern="100" spc="-1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첫번째 주제는 </a:t>
            </a:r>
            <a:r>
              <a:rPr lang="ko-KR" altLang="ko-KR" sz="1050" b="1" u="sng" kern="100" spc="-1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소비자가 체험한 </a:t>
            </a:r>
            <a:r>
              <a:rPr lang="en-US" altLang="ko-KR" sz="1050" b="1" u="sng" kern="100" spc="-1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AS </a:t>
            </a:r>
            <a:r>
              <a:rPr lang="ko-KR" altLang="ko-KR" sz="1050" b="1" u="sng" kern="100" spc="-1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서비스 프로세스</a:t>
            </a:r>
            <a:r>
              <a:rPr lang="ko-KR" altLang="ko-KR" sz="1050" kern="100" spc="-1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입니다</a:t>
            </a:r>
            <a:r>
              <a:rPr lang="en-US" altLang="ko-KR" sz="1050" kern="100" spc="-1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.</a:t>
            </a:r>
            <a:br>
              <a:rPr lang="en-US" altLang="ko-KR" sz="1050" kern="100" spc="-1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</a:br>
            <a:r>
              <a:rPr lang="ko-KR" altLang="ko-KR" sz="1050" kern="100" spc="-1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많은 관심과 편달 바랍니다</a:t>
            </a:r>
            <a:r>
              <a:rPr lang="en-US" altLang="ko-KR" sz="1050" kern="100" spc="-1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.</a:t>
            </a:r>
            <a:endParaRPr lang="ko-KR" altLang="ko-KR" sz="1050" kern="100" spc="-10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09622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표 6">
            <a:extLst>
              <a:ext uri="{FF2B5EF4-FFF2-40B4-BE49-F238E27FC236}">
                <a16:creationId xmlns:a16="http://schemas.microsoft.com/office/drawing/2014/main" id="{24CE4851-74B8-466E-91A9-12AC3382D4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0042295"/>
              </p:ext>
            </p:extLst>
          </p:nvPr>
        </p:nvGraphicFramePr>
        <p:xfrm>
          <a:off x="571501" y="2808803"/>
          <a:ext cx="5727700" cy="4032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5925">
                  <a:extLst>
                    <a:ext uri="{9D8B030D-6E8A-4147-A177-3AD203B41FA5}">
                      <a16:colId xmlns:a16="http://schemas.microsoft.com/office/drawing/2014/main" val="375294787"/>
                    </a:ext>
                  </a:extLst>
                </a:gridCol>
                <a:gridCol w="2311177">
                  <a:extLst>
                    <a:ext uri="{9D8B030D-6E8A-4147-A177-3AD203B41FA5}">
                      <a16:colId xmlns:a16="http://schemas.microsoft.com/office/drawing/2014/main" val="2160277957"/>
                    </a:ext>
                  </a:extLst>
                </a:gridCol>
                <a:gridCol w="569421">
                  <a:extLst>
                    <a:ext uri="{9D8B030D-6E8A-4147-A177-3AD203B41FA5}">
                      <a16:colId xmlns:a16="http://schemas.microsoft.com/office/drawing/2014/main" val="577226620"/>
                    </a:ext>
                  </a:extLst>
                </a:gridCol>
                <a:gridCol w="2311177">
                  <a:extLst>
                    <a:ext uri="{9D8B030D-6E8A-4147-A177-3AD203B41FA5}">
                      <a16:colId xmlns:a16="http://schemas.microsoft.com/office/drawing/2014/main" val="1246180645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Rank</a:t>
                      </a:r>
                      <a:endParaRPr lang="ko-KR" altLang="en-US" sz="1100" b="1" kern="100" spc="-70" baseline="0" dirty="0">
                        <a:ln>
                          <a:solidFill>
                            <a:schemeClr val="bg1">
                              <a:alpha val="0"/>
                            </a:schemeClr>
                          </a:solidFill>
                        </a:ln>
                        <a:solidFill>
                          <a:schemeClr val="bg1"/>
                        </a:solidFill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Brand</a:t>
                      </a:r>
                      <a:endParaRPr lang="ko-KR" altLang="en-US" sz="1100" b="1" kern="100" spc="-70" baseline="0" dirty="0">
                        <a:ln>
                          <a:solidFill>
                            <a:schemeClr val="bg1">
                              <a:alpha val="0"/>
                            </a:schemeClr>
                          </a:solidFill>
                        </a:ln>
                        <a:solidFill>
                          <a:schemeClr val="bg1"/>
                        </a:solidFill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(N)</a:t>
                      </a:r>
                      <a:endParaRPr lang="ko-KR" altLang="en-US" sz="1000" kern="100" spc="-70" baseline="0" dirty="0">
                        <a:ln>
                          <a:solidFill>
                            <a:schemeClr val="bg1">
                              <a:alpha val="0"/>
                            </a:schemeClr>
                          </a:solidFill>
                        </a:ln>
                        <a:solidFill>
                          <a:schemeClr val="bg1"/>
                        </a:solidFill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당일 정비 </a:t>
                      </a:r>
                      <a:r>
                        <a:rPr lang="ko-KR" altLang="en-US" sz="1100" b="1" kern="100" spc="-70" baseline="0" dirty="0" err="1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완료율</a:t>
                      </a: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(%)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751091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Lexus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(301)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94.7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997285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Honda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(287)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92.8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820718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Toyota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(343)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92.7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919550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Volvo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95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(269)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90.5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759626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0" kern="100" spc="-70" baseline="0" dirty="0" err="1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Ssangyong</a:t>
                      </a:r>
                      <a:endParaRPr lang="en-US" sz="1100" b="0" kern="100" spc="-70" baseline="0" dirty="0">
                        <a:ln>
                          <a:solidFill>
                            <a:schemeClr val="bg1"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(791)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89.0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239312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Lincoln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95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(101)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88.6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763713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Nissan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(122)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86.7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0279358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Volkswagen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95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(585)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86.5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62378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Ford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(271)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85.5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169004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Mercedes-Benz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(1,338)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84.3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4485347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Cadillac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(31)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83.8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250760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MINI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(200)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83.7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6036383"/>
                  </a:ext>
                </a:extLst>
              </a:tr>
              <a:tr h="252000">
                <a:tc rowSpan="3"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평균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전체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(8,835)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83.6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8465469"/>
                  </a:ext>
                </a:extLst>
              </a:tr>
              <a:tr h="25200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100" b="1" kern="100" spc="-70" baseline="0" dirty="0" err="1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국산차</a:t>
                      </a:r>
                      <a:r>
                        <a:rPr lang="ko-KR" altLang="en-US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 보유자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(2,134)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80.5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1805231"/>
                  </a:ext>
                </a:extLst>
              </a:tr>
              <a:tr h="25200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100" b="1" kern="100" spc="-70" baseline="0" dirty="0" err="1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수입차</a:t>
                      </a:r>
                      <a:r>
                        <a:rPr lang="ko-KR" altLang="en-US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 보유자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(6,701)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84.6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7051553"/>
                  </a:ext>
                </a:extLst>
              </a:tr>
            </a:tbl>
          </a:graphicData>
        </a:graphic>
      </p:graphicFrame>
      <p:sp>
        <p:nvSpPr>
          <p:cNvPr id="8" name="직사각형 7">
            <a:extLst>
              <a:ext uri="{FF2B5EF4-FFF2-40B4-BE49-F238E27FC236}">
                <a16:creationId xmlns:a16="http://schemas.microsoft.com/office/drawing/2014/main" id="{8C89FEC7-5E7A-4006-9086-F2D519A1C86F}"/>
              </a:ext>
            </a:extLst>
          </p:cNvPr>
          <p:cNvSpPr/>
          <p:nvPr/>
        </p:nvSpPr>
        <p:spPr>
          <a:xfrm>
            <a:off x="484347" y="2531430"/>
            <a:ext cx="5889307" cy="278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</a:pPr>
            <a:r>
              <a:rPr lang="en-US" altLang="ko-KR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[</a:t>
            </a:r>
            <a:r>
              <a:rPr lang="ko-KR" altLang="en-US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표 </a:t>
            </a:r>
            <a:r>
              <a:rPr lang="en-US" altLang="ko-KR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8]</a:t>
            </a:r>
            <a:r>
              <a:rPr lang="ko-KR" altLang="en-US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브랜드별 입고 당일 정비 </a:t>
            </a:r>
            <a:r>
              <a:rPr lang="ko-KR" altLang="en-US" sz="1200" kern="100" spc="-70" dirty="0" err="1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완료율</a:t>
            </a:r>
            <a:r>
              <a:rPr lang="ko-KR" altLang="en-US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 </a:t>
            </a:r>
            <a:r>
              <a:rPr lang="en-US" altLang="ko-KR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(</a:t>
            </a:r>
            <a:r>
              <a:rPr lang="ko-KR" altLang="en-US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높은 순</a:t>
            </a:r>
            <a:r>
              <a:rPr lang="en-US" altLang="ko-KR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A79A2247-5F5C-4AD8-9788-9982F53F0C9A}"/>
              </a:ext>
            </a:extLst>
          </p:cNvPr>
          <p:cNvSpPr/>
          <p:nvPr/>
        </p:nvSpPr>
        <p:spPr>
          <a:xfrm>
            <a:off x="377825" y="927100"/>
            <a:ext cx="6110288" cy="396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3975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</a:pPr>
            <a:r>
              <a:rPr lang="ko-KR" altLang="en-US" b="1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관찰</a:t>
            </a:r>
            <a:r>
              <a:rPr lang="en-US" altLang="ko-KR" b="1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/</a:t>
            </a:r>
            <a:r>
              <a:rPr lang="ko-KR" altLang="en-US" b="1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대기</a:t>
            </a:r>
            <a:r>
              <a:rPr lang="en-US" altLang="ko-KR" b="1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(1)</a:t>
            </a:r>
            <a:endParaRPr lang="ko-KR" altLang="ko-KR" b="1" kern="100" spc="-70" dirty="0">
              <a:ln>
                <a:solidFill>
                  <a:schemeClr val="bg1"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29" name="직사각형 28">
            <a:extLst>
              <a:ext uri="{FF2B5EF4-FFF2-40B4-BE49-F238E27FC236}">
                <a16:creationId xmlns:a16="http://schemas.microsoft.com/office/drawing/2014/main" id="{EB684E7C-FD73-4E0F-B789-BA4D8C0D5DAB}"/>
              </a:ext>
            </a:extLst>
          </p:cNvPr>
          <p:cNvSpPr/>
          <p:nvPr/>
        </p:nvSpPr>
        <p:spPr>
          <a:xfrm>
            <a:off x="692695" y="1496616"/>
            <a:ext cx="5616029" cy="8186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ko-KR" altLang="en-US" sz="1300" b="1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사업소 입고 당일에 정비</a:t>
            </a:r>
            <a:r>
              <a:rPr lang="en-US" altLang="ko-KR" sz="1300" b="1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/</a:t>
            </a:r>
            <a:r>
              <a:rPr lang="ko-KR" altLang="en-US" sz="1300" b="1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수리 </a:t>
            </a:r>
            <a:r>
              <a:rPr lang="ko-KR" altLang="en-US" sz="1300" b="1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cs typeface="Times New Roman" panose="02020603050405020304" pitchFamily="18" charset="0"/>
              </a:rPr>
              <a:t>완료율은</a:t>
            </a:r>
            <a:r>
              <a:rPr lang="ko-KR" altLang="en-US" sz="1300" b="1" u="sng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cs typeface="Times New Roman" panose="02020603050405020304" pitchFamily="18" charset="0"/>
              </a:rPr>
              <a:t> </a:t>
            </a:r>
            <a:r>
              <a:rPr lang="en-US" altLang="ko-KR" sz="1300" b="1" u="sng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cs typeface="Times New Roman" panose="02020603050405020304" pitchFamily="18" charset="0"/>
              </a:rPr>
              <a:t>83.6%</a:t>
            </a:r>
            <a:r>
              <a:rPr lang="en-US" altLang="ko-KR" sz="1300" b="1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cs typeface="Times New Roman" panose="02020603050405020304" pitchFamily="18" charset="0"/>
              </a:rPr>
              <a:t>, </a:t>
            </a:r>
            <a:r>
              <a:rPr lang="en-US" altLang="ko-KR" sz="1300" b="1" u="sng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cs typeface="Times New Roman" panose="02020603050405020304" pitchFamily="18" charset="0"/>
              </a:rPr>
              <a:t>1~3</a:t>
            </a:r>
            <a:r>
              <a:rPr lang="ko-KR" altLang="en-US" sz="1300" b="1" u="sng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cs typeface="Times New Roman" panose="02020603050405020304" pitchFamily="18" charset="0"/>
              </a:rPr>
              <a:t>위를 일본계가 차지</a:t>
            </a:r>
            <a:r>
              <a:rPr lang="ko-KR" altLang="en-US" sz="1300" b="1" u="sng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srgbClr val="C00000"/>
                </a:solidFill>
                <a:cs typeface="Times New Roman" panose="02020603050405020304" pitchFamily="18" charset="0"/>
              </a:rPr>
              <a:t/>
            </a:r>
            <a:br>
              <a:rPr lang="ko-KR" altLang="en-US" sz="1300" b="1" u="sng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srgbClr val="C00000"/>
                </a:solidFill>
                <a:cs typeface="Times New Roman" panose="02020603050405020304" pitchFamily="18" charset="0"/>
              </a:rPr>
            </a:br>
            <a:r>
              <a:rPr lang="en-US" altLang="ko-KR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- </a:t>
            </a:r>
            <a:r>
              <a:rPr lang="ko-KR" altLang="en-US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당일 정비 완료율이 높은 사업소는 렉서스</a:t>
            </a:r>
            <a:r>
              <a:rPr lang="en-US" altLang="ko-KR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(94.7%)</a:t>
            </a:r>
            <a:r>
              <a:rPr lang="ko-KR" altLang="en-US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와 </a:t>
            </a:r>
            <a:r>
              <a:rPr lang="ko-KR" altLang="en-US" sz="1200" kern="100" spc="-70" dirty="0" err="1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혼다</a:t>
            </a:r>
            <a:r>
              <a:rPr lang="en-US" altLang="ko-KR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(92.8%)</a:t>
            </a:r>
            <a:r>
              <a:rPr lang="ko-KR" altLang="en-US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임</a:t>
            </a:r>
            <a:br>
              <a:rPr lang="ko-KR" altLang="en-US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</a:br>
            <a:r>
              <a:rPr lang="en-US" altLang="ko-KR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- </a:t>
            </a:r>
            <a:r>
              <a:rPr lang="ko-KR" altLang="en-US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국내 브랜드 중에선 쌍용이 </a:t>
            </a:r>
            <a:r>
              <a:rPr lang="en-US" altLang="ko-KR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89.0%</a:t>
            </a:r>
            <a:r>
              <a:rPr lang="ko-KR" altLang="en-US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로 유일하게 </a:t>
            </a:r>
            <a:r>
              <a:rPr lang="en-US" altLang="ko-KR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Top 5</a:t>
            </a:r>
            <a:r>
              <a:rPr lang="ko-KR" altLang="en-US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위에 랭크</a:t>
            </a:r>
            <a:endParaRPr lang="ko-KR" altLang="en-US" sz="1300" b="1" kern="100" spc="-70" dirty="0">
              <a:ln>
                <a:solidFill>
                  <a:schemeClr val="bg1"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22" name="사각형: 둥근 모서리 21">
            <a:extLst>
              <a:ext uri="{FF2B5EF4-FFF2-40B4-BE49-F238E27FC236}">
                <a16:creationId xmlns:a16="http://schemas.microsoft.com/office/drawing/2014/main" id="{82D15A52-ACF8-4881-85B4-C07733172833}"/>
              </a:ext>
            </a:extLst>
          </p:cNvPr>
          <p:cNvSpPr/>
          <p:nvPr/>
        </p:nvSpPr>
        <p:spPr>
          <a:xfrm>
            <a:off x="451736" y="927100"/>
            <a:ext cx="411906" cy="396000"/>
          </a:xfrm>
          <a:prstGeom prst="roundRect">
            <a:avLst>
              <a:gd name="adj" fmla="val 0"/>
            </a:avLst>
          </a:prstGeom>
          <a:solidFill>
            <a:srgbClr val="C00000"/>
          </a:solidFill>
          <a:ln>
            <a:noFill/>
          </a:ln>
        </p:spPr>
        <p:txBody>
          <a:bodyPr vert="horz" wrap="square" lIns="0" tIns="36000" rIns="0" bIns="0" numCol="1" anchor="ctr" anchorCtr="0" compatLnSpc="1">
            <a:prstTxWarp prst="textNoShape">
              <a:avLst/>
            </a:prstTxWarp>
          </a:bodyPr>
          <a:lstStyle/>
          <a:p>
            <a:pPr algn="ctr" defTabSz="914400" fontAlgn="ctr">
              <a:defRPr/>
            </a:pPr>
            <a:r>
              <a:rPr lang="en-US" altLang="ko-KR" b="1" kern="0" spc="-30" dirty="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prstClr val="white"/>
                </a:solidFill>
                <a:latin typeface="+mn-ea"/>
              </a:rPr>
              <a:t>03</a:t>
            </a:r>
            <a:endParaRPr lang="ko-KR" altLang="en-US" b="1" kern="0" spc="-30" dirty="0">
              <a:ln>
                <a:solidFill>
                  <a:srgbClr val="4472C4">
                    <a:alpha val="0"/>
                  </a:srgbClr>
                </a:solidFill>
              </a:ln>
              <a:solidFill>
                <a:prstClr val="white"/>
              </a:solidFill>
              <a:latin typeface="+mn-ea"/>
            </a:endParaRPr>
          </a:p>
        </p:txBody>
      </p:sp>
      <p:sp>
        <p:nvSpPr>
          <p:cNvPr id="23" name="사각형: 둥근 모서리 22">
            <a:extLst>
              <a:ext uri="{FF2B5EF4-FFF2-40B4-BE49-F238E27FC236}">
                <a16:creationId xmlns:a16="http://schemas.microsoft.com/office/drawing/2014/main" id="{32567432-7B90-452D-8C48-680D4F812B70}"/>
              </a:ext>
            </a:extLst>
          </p:cNvPr>
          <p:cNvSpPr/>
          <p:nvPr/>
        </p:nvSpPr>
        <p:spPr>
          <a:xfrm>
            <a:off x="485032" y="1554483"/>
            <a:ext cx="196142" cy="223572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dist="31750" dir="2700000" algn="tl" rotWithShape="0">
              <a:schemeClr val="tx1">
                <a:lumMod val="65000"/>
                <a:lumOff val="35000"/>
              </a:schemeClr>
            </a:outerShdw>
          </a:effectLst>
        </p:spPr>
        <p:txBody>
          <a:bodyPr rot="0" spcFirstLastPara="0" vertOverflow="overflow" horzOverflow="overflow" vert="horz" wrap="square" lIns="0" tIns="3600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 fontAlgn="ctr"/>
            <a:r>
              <a:rPr lang="en-US" altLang="ko-KR" sz="1300" b="1" kern="0" spc="-30" dirty="0">
                <a:ln>
                  <a:solidFill>
                    <a:srgbClr val="4472C4">
                      <a:alpha val="0"/>
                    </a:srgbClr>
                  </a:solidFill>
                </a:ln>
                <a:latin typeface="+mn-ea"/>
              </a:rPr>
              <a:t>1</a:t>
            </a:r>
            <a:endParaRPr lang="ko-KR" altLang="en-US" sz="1300" b="1" kern="0" spc="-30" dirty="0">
              <a:ln>
                <a:solidFill>
                  <a:srgbClr val="4472C4">
                    <a:alpha val="0"/>
                  </a:srgbClr>
                </a:solidFill>
              </a:ln>
              <a:latin typeface="+mn-ea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CD96372-C623-4674-294C-585B273E8E39}"/>
              </a:ext>
            </a:extLst>
          </p:cNvPr>
          <p:cNvSpPr txBox="1"/>
          <p:nvPr/>
        </p:nvSpPr>
        <p:spPr>
          <a:xfrm>
            <a:off x="565150" y="6957853"/>
            <a:ext cx="57277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/>
              <a:t>Q: </a:t>
            </a:r>
            <a:r>
              <a:rPr lang="ko-KR" altLang="en-US" sz="1200" dirty="0"/>
              <a:t>차량을 입고한 당일에 정비가 완료되었습니까</a:t>
            </a:r>
            <a:r>
              <a:rPr lang="en-US" altLang="ko-KR" sz="1200" dirty="0"/>
              <a:t>? (</a:t>
            </a:r>
            <a:r>
              <a:rPr lang="ko-KR" altLang="en-US" sz="1200" dirty="0"/>
              <a:t>그렇다</a:t>
            </a:r>
            <a:r>
              <a:rPr lang="en-US" altLang="ko-KR" sz="1200" dirty="0"/>
              <a:t>/</a:t>
            </a:r>
            <a:r>
              <a:rPr lang="ko-KR" altLang="en-US" sz="1200" dirty="0"/>
              <a:t>아니다</a:t>
            </a:r>
            <a:r>
              <a:rPr lang="en-US" altLang="ko-KR" sz="1200" dirty="0"/>
              <a:t>)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4108205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직사각형 57">
            <a:extLst>
              <a:ext uri="{FF2B5EF4-FFF2-40B4-BE49-F238E27FC236}">
                <a16:creationId xmlns:a16="http://schemas.microsoft.com/office/drawing/2014/main" id="{23DF27BE-35C6-4183-96B4-795E8CC56C0B}"/>
              </a:ext>
            </a:extLst>
          </p:cNvPr>
          <p:cNvSpPr/>
          <p:nvPr/>
        </p:nvSpPr>
        <p:spPr>
          <a:xfrm>
            <a:off x="484347" y="1728560"/>
            <a:ext cx="5889307" cy="278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</a:pPr>
            <a:r>
              <a:rPr lang="en-US" altLang="ko-KR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[</a:t>
            </a:r>
            <a:r>
              <a:rPr lang="ko-KR" altLang="ko-KR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표</a:t>
            </a:r>
            <a:r>
              <a:rPr lang="en-US" altLang="ko-KR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 9] </a:t>
            </a:r>
            <a:r>
              <a:rPr lang="ko-KR" altLang="en-US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브랜드별 정비</a:t>
            </a:r>
            <a:r>
              <a:rPr lang="en-US" altLang="ko-KR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/</a:t>
            </a:r>
            <a:r>
              <a:rPr lang="ko-KR" altLang="en-US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수리 기간 </a:t>
            </a:r>
            <a:r>
              <a:rPr lang="en-US" altLang="ko-KR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(</a:t>
            </a:r>
            <a:r>
              <a:rPr lang="ko-KR" altLang="en-US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짧은 순</a:t>
            </a:r>
            <a:r>
              <a:rPr lang="en-US" altLang="ko-KR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)</a:t>
            </a:r>
            <a:endParaRPr lang="ko-KR" altLang="ko-KR" sz="1200" kern="100" spc="-70" dirty="0">
              <a:ln>
                <a:solidFill>
                  <a:schemeClr val="bg1"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28" name="직사각형 27">
            <a:extLst>
              <a:ext uri="{FF2B5EF4-FFF2-40B4-BE49-F238E27FC236}">
                <a16:creationId xmlns:a16="http://schemas.microsoft.com/office/drawing/2014/main" id="{B48B8126-D072-4D82-8719-203597E93AD2}"/>
              </a:ext>
            </a:extLst>
          </p:cNvPr>
          <p:cNvSpPr/>
          <p:nvPr/>
        </p:nvSpPr>
        <p:spPr>
          <a:xfrm>
            <a:off x="692695" y="979170"/>
            <a:ext cx="5616029" cy="5786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ko-KR" altLang="en-US" sz="1300" b="1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당일 정비 미완료 고객의 평균 </a:t>
            </a:r>
            <a:r>
              <a:rPr lang="ko-KR" altLang="en-US" sz="1300" b="1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cs typeface="Times New Roman" panose="02020603050405020304" pitchFamily="18" charset="0"/>
              </a:rPr>
              <a:t>수리기간은 </a:t>
            </a:r>
            <a:r>
              <a:rPr lang="en-US" altLang="ko-KR" sz="1300" b="1" u="sng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cs typeface="Times New Roman" panose="02020603050405020304" pitchFamily="18" charset="0"/>
              </a:rPr>
              <a:t>6.8</a:t>
            </a:r>
            <a:r>
              <a:rPr lang="ko-KR" altLang="en-US" sz="1300" b="1" u="sng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cs typeface="Times New Roman" panose="02020603050405020304" pitchFamily="18" charset="0"/>
              </a:rPr>
              <a:t>일</a:t>
            </a:r>
            <a:r>
              <a:rPr lang="en-US" altLang="ko-KR" sz="1300" b="1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cs typeface="Times New Roman" panose="02020603050405020304" pitchFamily="18" charset="0"/>
              </a:rPr>
              <a:t>, </a:t>
            </a:r>
            <a:r>
              <a:rPr lang="ko-KR" altLang="en-US" sz="1300" b="1" u="sng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cs typeface="Times New Roman" panose="02020603050405020304" pitchFamily="18" charset="0"/>
              </a:rPr>
              <a:t>국산차가 </a:t>
            </a:r>
            <a:r>
              <a:rPr lang="en-US" altLang="ko-KR" sz="1300" b="1" u="sng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cs typeface="Times New Roman" panose="02020603050405020304" pitchFamily="18" charset="0"/>
              </a:rPr>
              <a:t>1~5</a:t>
            </a:r>
            <a:r>
              <a:rPr lang="ko-KR" altLang="en-US" sz="1300" b="1" u="sng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cs typeface="Times New Roman" panose="02020603050405020304" pitchFamily="18" charset="0"/>
              </a:rPr>
              <a:t>위 차지</a:t>
            </a:r>
            <a:endParaRPr lang="en-US" altLang="ko-KR" sz="1300" b="1" u="sng" kern="100" spc="-70" dirty="0">
              <a:ln>
                <a:solidFill>
                  <a:prstClr val="white">
                    <a:alpha val="0"/>
                  </a:prstClr>
                </a:solidFill>
              </a:ln>
              <a:cs typeface="Times New Roman" panose="02020603050405020304" pitchFamily="18" charset="0"/>
            </a:endParaRPr>
          </a:p>
          <a:p>
            <a:pPr>
              <a:lnSpc>
                <a:spcPct val="130000"/>
              </a:lnSpc>
            </a:pPr>
            <a:r>
              <a:rPr lang="en-US" altLang="ko-KR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- </a:t>
            </a:r>
            <a:r>
              <a:rPr lang="ko-KR" altLang="en-US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정비</a:t>
            </a:r>
            <a:r>
              <a:rPr lang="en-US" altLang="ko-KR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/</a:t>
            </a:r>
            <a:r>
              <a:rPr lang="ko-KR" altLang="en-US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수리 기간이 짧은 사업소는 쌍용</a:t>
            </a:r>
            <a:r>
              <a:rPr lang="en-US" altLang="ko-KR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(4.8</a:t>
            </a:r>
            <a:r>
              <a:rPr lang="ko-KR" altLang="en-US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일</a:t>
            </a:r>
            <a:r>
              <a:rPr lang="en-US" altLang="ko-KR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)</a:t>
            </a:r>
            <a:r>
              <a:rPr lang="ko-KR" altLang="en-US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과 르노</a:t>
            </a:r>
            <a:r>
              <a:rPr lang="en-US" altLang="ko-KR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(5.1</a:t>
            </a:r>
            <a:r>
              <a:rPr lang="ko-KR" altLang="en-US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일</a:t>
            </a:r>
            <a:r>
              <a:rPr lang="en-US" altLang="ko-KR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)</a:t>
            </a:r>
            <a:r>
              <a:rPr lang="ko-KR" altLang="en-US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임</a:t>
            </a:r>
            <a:endParaRPr lang="ko-KR" altLang="en-US" sz="1300" b="1" kern="100" spc="-70" dirty="0">
              <a:ln>
                <a:solidFill>
                  <a:schemeClr val="bg1"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graphicFrame>
        <p:nvGraphicFramePr>
          <p:cNvPr id="24" name="표 23">
            <a:extLst>
              <a:ext uri="{FF2B5EF4-FFF2-40B4-BE49-F238E27FC236}">
                <a16:creationId xmlns:a16="http://schemas.microsoft.com/office/drawing/2014/main" id="{9D9A9095-2656-461B-B917-578BB02481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1543767"/>
              </p:ext>
            </p:extLst>
          </p:nvPr>
        </p:nvGraphicFramePr>
        <p:xfrm>
          <a:off x="571501" y="2001796"/>
          <a:ext cx="5727700" cy="3276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5925">
                  <a:extLst>
                    <a:ext uri="{9D8B030D-6E8A-4147-A177-3AD203B41FA5}">
                      <a16:colId xmlns:a16="http://schemas.microsoft.com/office/drawing/2014/main" val="375294787"/>
                    </a:ext>
                  </a:extLst>
                </a:gridCol>
                <a:gridCol w="2311177">
                  <a:extLst>
                    <a:ext uri="{9D8B030D-6E8A-4147-A177-3AD203B41FA5}">
                      <a16:colId xmlns:a16="http://schemas.microsoft.com/office/drawing/2014/main" val="2160277957"/>
                    </a:ext>
                  </a:extLst>
                </a:gridCol>
                <a:gridCol w="569421">
                  <a:extLst>
                    <a:ext uri="{9D8B030D-6E8A-4147-A177-3AD203B41FA5}">
                      <a16:colId xmlns:a16="http://schemas.microsoft.com/office/drawing/2014/main" val="577226620"/>
                    </a:ext>
                  </a:extLst>
                </a:gridCol>
                <a:gridCol w="2311177">
                  <a:extLst>
                    <a:ext uri="{9D8B030D-6E8A-4147-A177-3AD203B41FA5}">
                      <a16:colId xmlns:a16="http://schemas.microsoft.com/office/drawing/2014/main" val="1246180645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Rank</a:t>
                      </a:r>
                      <a:endParaRPr lang="ko-KR" altLang="en-US" sz="1100" b="1" kern="100" spc="-70" baseline="0" dirty="0">
                        <a:ln>
                          <a:solidFill>
                            <a:schemeClr val="bg1">
                              <a:alpha val="0"/>
                            </a:schemeClr>
                          </a:solidFill>
                        </a:ln>
                        <a:solidFill>
                          <a:schemeClr val="bg1"/>
                        </a:solidFill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Brand</a:t>
                      </a:r>
                      <a:endParaRPr lang="ko-KR" altLang="en-US" sz="1100" b="1" kern="100" spc="-70" baseline="0" dirty="0">
                        <a:ln>
                          <a:solidFill>
                            <a:schemeClr val="bg1">
                              <a:alpha val="0"/>
                            </a:schemeClr>
                          </a:solidFill>
                        </a:ln>
                        <a:solidFill>
                          <a:schemeClr val="bg1"/>
                        </a:solidFill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(N)</a:t>
                      </a:r>
                      <a:endParaRPr lang="ko-KR" altLang="en-US" sz="1000" kern="100" spc="-70" baseline="0" dirty="0">
                        <a:ln>
                          <a:solidFill>
                            <a:schemeClr val="bg1">
                              <a:alpha val="0"/>
                            </a:schemeClr>
                          </a:solidFill>
                        </a:ln>
                        <a:solidFill>
                          <a:schemeClr val="bg1"/>
                        </a:solidFill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수리 기간</a:t>
                      </a: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ko-KR" altLang="en-US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일</a:t>
                      </a: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751091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kern="100" spc="-70" baseline="0" dirty="0" err="1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Ssangyong</a:t>
                      </a:r>
                      <a:endParaRPr lang="en-US" sz="1100" b="0" kern="100" spc="-70" baseline="0" dirty="0">
                        <a:ln>
                          <a:solidFill>
                            <a:schemeClr val="bg1"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(87)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4.8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997285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Renault Korea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5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(72)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5.1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820718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GM Korea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5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(76)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5.1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919550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Hyundai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5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(64)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5.6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759626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Genesis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5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(31)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5.7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239312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Volkswagen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5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(79)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5.8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763713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MINI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5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(33)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5.9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0279358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BMW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5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(280)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6.1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62378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Mercedes-Benz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5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(210)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6.6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6036383"/>
                  </a:ext>
                </a:extLst>
              </a:tr>
              <a:tr h="252000">
                <a:tc rowSpan="3"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평균</a:t>
                      </a:r>
                    </a:p>
                  </a:txBody>
                  <a:tcPr marL="0" marR="0" marT="0" marB="0" anchor="ctr"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전체</a:t>
                      </a:r>
                    </a:p>
                  </a:txBody>
                  <a:tcPr marL="0" marR="0" marT="0" marB="0" anchor="ctr"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5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(1,445)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6.8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1805231"/>
                  </a:ext>
                </a:extLst>
              </a:tr>
              <a:tr h="25200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100" b="1" kern="100" spc="-70" baseline="0" dirty="0" err="1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국산차</a:t>
                      </a:r>
                      <a:r>
                        <a:rPr lang="ko-KR" altLang="en-US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 보유자</a:t>
                      </a:r>
                    </a:p>
                  </a:txBody>
                  <a:tcPr marL="0" marR="0" marT="0" marB="0" anchor="ctr"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5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(416)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6.1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7051553"/>
                  </a:ext>
                </a:extLst>
              </a:tr>
              <a:tr h="25200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100" b="1" kern="100" spc="-70" baseline="0" dirty="0" err="1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수입차</a:t>
                      </a:r>
                      <a:r>
                        <a:rPr lang="ko-KR" altLang="en-US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 보유자</a:t>
                      </a:r>
                    </a:p>
                  </a:txBody>
                  <a:tcPr marL="0" marR="0" marT="0" marB="0" anchor="ctr"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(1,029)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7.1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6566759"/>
                  </a:ext>
                </a:extLst>
              </a:tr>
            </a:tbl>
          </a:graphicData>
        </a:graphic>
      </p:graphicFrame>
      <p:sp>
        <p:nvSpPr>
          <p:cNvPr id="9" name="사각형: 둥근 모서리 8">
            <a:extLst>
              <a:ext uri="{FF2B5EF4-FFF2-40B4-BE49-F238E27FC236}">
                <a16:creationId xmlns:a16="http://schemas.microsoft.com/office/drawing/2014/main" id="{C2C533C8-433F-48E2-9187-4015DC963796}"/>
              </a:ext>
            </a:extLst>
          </p:cNvPr>
          <p:cNvSpPr/>
          <p:nvPr/>
        </p:nvSpPr>
        <p:spPr>
          <a:xfrm>
            <a:off x="485032" y="1017454"/>
            <a:ext cx="196142" cy="223572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dist="31750" dir="2700000" algn="tl" rotWithShape="0">
              <a:schemeClr val="tx1">
                <a:lumMod val="65000"/>
                <a:lumOff val="35000"/>
              </a:schemeClr>
            </a:outerShdw>
          </a:effectLst>
        </p:spPr>
        <p:txBody>
          <a:bodyPr rot="0" spcFirstLastPara="0" vertOverflow="overflow" horzOverflow="overflow" vert="horz" wrap="square" lIns="0" tIns="3600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 fontAlgn="ctr"/>
            <a:r>
              <a:rPr lang="en-US" altLang="ko-KR" sz="1300" b="1" kern="0" spc="-30" dirty="0">
                <a:ln>
                  <a:solidFill>
                    <a:srgbClr val="4472C4">
                      <a:alpha val="0"/>
                    </a:srgbClr>
                  </a:solidFill>
                </a:ln>
                <a:latin typeface="+mn-ea"/>
              </a:rPr>
              <a:t>2</a:t>
            </a:r>
            <a:endParaRPr lang="ko-KR" altLang="en-US" sz="1300" b="1" kern="0" spc="-30" dirty="0">
              <a:ln>
                <a:solidFill>
                  <a:srgbClr val="4472C4">
                    <a:alpha val="0"/>
                  </a:srgbClr>
                </a:solidFill>
              </a:ln>
              <a:latin typeface="+mn-ea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59FDDA9-B4F1-469C-3185-60258824BA92}"/>
              </a:ext>
            </a:extLst>
          </p:cNvPr>
          <p:cNvSpPr txBox="1"/>
          <p:nvPr/>
        </p:nvSpPr>
        <p:spPr>
          <a:xfrm>
            <a:off x="565150" y="5332253"/>
            <a:ext cx="57277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/>
              <a:t>Q: </a:t>
            </a:r>
            <a:r>
              <a:rPr lang="ko-KR" altLang="en-US" sz="1200" dirty="0"/>
              <a:t>차량을 입고한 후</a:t>
            </a:r>
            <a:r>
              <a:rPr lang="en-US" altLang="ko-KR" sz="1200" dirty="0"/>
              <a:t>, </a:t>
            </a:r>
            <a:r>
              <a:rPr lang="ko-KR" altLang="en-US" sz="1200" dirty="0"/>
              <a:t>정비가 완료되기까지 며칠이 걸렸습니까</a:t>
            </a:r>
            <a:r>
              <a:rPr lang="en-US" altLang="ko-KR" sz="1200" dirty="0"/>
              <a:t>?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219542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직사각형 24">
            <a:extLst>
              <a:ext uri="{FF2B5EF4-FFF2-40B4-BE49-F238E27FC236}">
                <a16:creationId xmlns:a16="http://schemas.microsoft.com/office/drawing/2014/main" id="{E0B8B227-50E2-44B2-8D81-6C1574967345}"/>
              </a:ext>
            </a:extLst>
          </p:cNvPr>
          <p:cNvSpPr/>
          <p:nvPr/>
        </p:nvSpPr>
        <p:spPr>
          <a:xfrm>
            <a:off x="484347" y="1984218"/>
            <a:ext cx="5889307" cy="278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</a:pPr>
            <a:r>
              <a:rPr lang="en-US" altLang="ko-KR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[</a:t>
            </a:r>
            <a:r>
              <a:rPr lang="ko-KR" altLang="ko-KR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표</a:t>
            </a:r>
            <a:r>
              <a:rPr lang="en-US" altLang="ko-KR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 10] </a:t>
            </a:r>
            <a:r>
              <a:rPr lang="ko-KR" altLang="en-US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브랜드별 부품 수급 이슈 </a:t>
            </a:r>
            <a:r>
              <a:rPr lang="ko-KR" altLang="en-US" sz="1200" kern="100" spc="-70" dirty="0" err="1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경험률</a:t>
            </a:r>
            <a:r>
              <a:rPr lang="en-US" altLang="ko-KR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(</a:t>
            </a:r>
            <a:r>
              <a:rPr lang="ko-KR" altLang="en-US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낮은 순</a:t>
            </a:r>
            <a:r>
              <a:rPr lang="en-US" altLang="ko-KR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)</a:t>
            </a:r>
            <a:endParaRPr lang="ko-KR" altLang="ko-KR" sz="1200" kern="100" spc="-70" dirty="0">
              <a:ln>
                <a:solidFill>
                  <a:schemeClr val="bg1"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graphicFrame>
        <p:nvGraphicFramePr>
          <p:cNvPr id="48" name="표 47">
            <a:extLst>
              <a:ext uri="{FF2B5EF4-FFF2-40B4-BE49-F238E27FC236}">
                <a16:creationId xmlns:a16="http://schemas.microsoft.com/office/drawing/2014/main" id="{31405F39-0D7A-43DE-ADE2-1D093E4C20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0621069"/>
              </p:ext>
            </p:extLst>
          </p:nvPr>
        </p:nvGraphicFramePr>
        <p:xfrm>
          <a:off x="571501" y="2257454"/>
          <a:ext cx="5727700" cy="3528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5925">
                  <a:extLst>
                    <a:ext uri="{9D8B030D-6E8A-4147-A177-3AD203B41FA5}">
                      <a16:colId xmlns:a16="http://schemas.microsoft.com/office/drawing/2014/main" val="375294787"/>
                    </a:ext>
                  </a:extLst>
                </a:gridCol>
                <a:gridCol w="2311177">
                  <a:extLst>
                    <a:ext uri="{9D8B030D-6E8A-4147-A177-3AD203B41FA5}">
                      <a16:colId xmlns:a16="http://schemas.microsoft.com/office/drawing/2014/main" val="2160277957"/>
                    </a:ext>
                  </a:extLst>
                </a:gridCol>
                <a:gridCol w="569421">
                  <a:extLst>
                    <a:ext uri="{9D8B030D-6E8A-4147-A177-3AD203B41FA5}">
                      <a16:colId xmlns:a16="http://schemas.microsoft.com/office/drawing/2014/main" val="577226620"/>
                    </a:ext>
                  </a:extLst>
                </a:gridCol>
                <a:gridCol w="2311177">
                  <a:extLst>
                    <a:ext uri="{9D8B030D-6E8A-4147-A177-3AD203B41FA5}">
                      <a16:colId xmlns:a16="http://schemas.microsoft.com/office/drawing/2014/main" val="1246180645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Rank</a:t>
                      </a:r>
                      <a:endParaRPr lang="ko-KR" altLang="en-US" sz="1100" b="1" kern="100" spc="-70" baseline="0" dirty="0">
                        <a:ln>
                          <a:solidFill>
                            <a:schemeClr val="bg1">
                              <a:alpha val="0"/>
                            </a:schemeClr>
                          </a:solidFill>
                        </a:ln>
                        <a:solidFill>
                          <a:schemeClr val="bg1"/>
                        </a:solidFill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Brand</a:t>
                      </a:r>
                      <a:endParaRPr lang="ko-KR" altLang="en-US" sz="1100" b="1" kern="100" spc="-70" baseline="0" dirty="0">
                        <a:ln>
                          <a:solidFill>
                            <a:schemeClr val="bg1">
                              <a:alpha val="0"/>
                            </a:schemeClr>
                          </a:solidFill>
                        </a:ln>
                        <a:solidFill>
                          <a:schemeClr val="bg1"/>
                        </a:solidFill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(N)</a:t>
                      </a:r>
                      <a:endParaRPr lang="ko-KR" altLang="en-US" sz="1000" kern="100" spc="-70" baseline="0" dirty="0">
                        <a:ln>
                          <a:solidFill>
                            <a:schemeClr val="bg1">
                              <a:alpha val="0"/>
                            </a:schemeClr>
                          </a:solidFill>
                        </a:ln>
                        <a:solidFill>
                          <a:schemeClr val="bg1"/>
                        </a:solidFill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부품 이슈 </a:t>
                      </a:r>
                      <a:r>
                        <a:rPr lang="ko-KR" altLang="en-US" sz="1100" b="1" kern="100" spc="-70" baseline="0" dirty="0" err="1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경험률</a:t>
                      </a: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(%)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7510916"/>
                  </a:ext>
                </a:extLst>
              </a:tr>
              <a:tr h="234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Lexus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(304)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6.0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9972850"/>
                  </a:ext>
                </a:extLst>
              </a:tr>
              <a:tr h="234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Toyota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5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(346)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9.2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820718"/>
                  </a:ext>
                </a:extLst>
              </a:tr>
              <a:tr h="234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Honda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5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(289)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12.1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9195500"/>
                  </a:ext>
                </a:extLst>
              </a:tr>
              <a:tr h="234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Volvo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5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(270)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12.2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7596263"/>
                  </a:ext>
                </a:extLst>
              </a:tr>
              <a:tr h="234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Cadillac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5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(31)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12.7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2393121"/>
                  </a:ext>
                </a:extLst>
              </a:tr>
              <a:tr h="234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Volkswagen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5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(593)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13.8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7637131"/>
                  </a:ext>
                </a:extLst>
              </a:tr>
              <a:tr h="234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Mercedes-Benz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5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(1,354)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14.6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0279358"/>
                  </a:ext>
                </a:extLst>
              </a:tr>
              <a:tr h="234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Ssangyong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5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(797)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15.0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62378"/>
                  </a:ext>
                </a:extLst>
              </a:tr>
              <a:tr h="234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GM Korea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5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(350)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15.3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1624853"/>
                  </a:ext>
                </a:extLst>
              </a:tr>
              <a:tr h="234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Kia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5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(440)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15.7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9938432"/>
                  </a:ext>
                </a:extLst>
              </a:tr>
              <a:tr h="234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Porsche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5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(90)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16.3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6036383"/>
                  </a:ext>
                </a:extLst>
              </a:tr>
              <a:tr h="234000">
                <a:tc rowSpan="3"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평균</a:t>
                      </a:r>
                    </a:p>
                  </a:txBody>
                  <a:tcPr marL="0" marR="0" marT="0" marB="0" anchor="ctr"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전체</a:t>
                      </a:r>
                    </a:p>
                  </a:txBody>
                  <a:tcPr marL="0" marR="0" marT="0" marB="0" anchor="ctr"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5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(8,921)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16.6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1805231"/>
                  </a:ext>
                </a:extLst>
              </a:tr>
              <a:tr h="23400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100" b="1" kern="100" spc="-70" baseline="0" dirty="0" err="1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국산차</a:t>
                      </a:r>
                      <a:r>
                        <a:rPr lang="ko-KR" altLang="en-US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 보유자</a:t>
                      </a:r>
                    </a:p>
                  </a:txBody>
                  <a:tcPr marL="0" marR="0" marT="0" marB="0" anchor="ctr"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5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(2,151)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16.7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7051553"/>
                  </a:ext>
                </a:extLst>
              </a:tr>
              <a:tr h="23400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100" b="1" kern="100" spc="-70" baseline="0" dirty="0" err="1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수입차</a:t>
                      </a:r>
                      <a:r>
                        <a:rPr lang="ko-KR" altLang="en-US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 보유자</a:t>
                      </a:r>
                    </a:p>
                  </a:txBody>
                  <a:tcPr marL="0" marR="0" marT="0" marB="0" anchor="ctr"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(6,769)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16.5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6566759"/>
                  </a:ext>
                </a:extLst>
              </a:tr>
            </a:tbl>
          </a:graphicData>
        </a:graphic>
      </p:graphicFrame>
      <p:sp>
        <p:nvSpPr>
          <p:cNvPr id="17" name="직사각형 16">
            <a:extLst>
              <a:ext uri="{FF2B5EF4-FFF2-40B4-BE49-F238E27FC236}">
                <a16:creationId xmlns:a16="http://schemas.microsoft.com/office/drawing/2014/main" id="{166C644F-A889-4C0C-AB4D-4CB475E53AD0}"/>
              </a:ext>
            </a:extLst>
          </p:cNvPr>
          <p:cNvSpPr/>
          <p:nvPr/>
        </p:nvSpPr>
        <p:spPr>
          <a:xfrm>
            <a:off x="692695" y="979170"/>
            <a:ext cx="5616029" cy="565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ko-KR" altLang="en-US" sz="1300" b="1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부품 수급 문제 </a:t>
            </a:r>
            <a:r>
              <a:rPr lang="ko-KR" altLang="en-US" sz="1300" b="1" kern="100" spc="-70" dirty="0" err="1">
                <a:ln>
                  <a:solidFill>
                    <a:prstClr val="white">
                      <a:alpha val="0"/>
                    </a:prstClr>
                  </a:solidFill>
                </a:ln>
                <a:cs typeface="Times New Roman" panose="02020603050405020304" pitchFamily="18" charset="0"/>
              </a:rPr>
              <a:t>경험률은</a:t>
            </a:r>
            <a:r>
              <a:rPr lang="ko-KR" altLang="en-US" sz="1300" b="1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cs typeface="Times New Roman" panose="02020603050405020304" pitchFamily="18" charset="0"/>
              </a:rPr>
              <a:t> </a:t>
            </a:r>
            <a:r>
              <a:rPr lang="en-US" altLang="ko-KR" sz="1300" b="1" u="sng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cs typeface="Times New Roman" panose="02020603050405020304" pitchFamily="18" charset="0"/>
              </a:rPr>
              <a:t>16.6%</a:t>
            </a:r>
          </a:p>
          <a:p>
            <a:pPr>
              <a:lnSpc>
                <a:spcPct val="130000"/>
              </a:lnSpc>
            </a:pPr>
            <a:r>
              <a:rPr lang="en-US" altLang="ko-KR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- </a:t>
            </a:r>
            <a:r>
              <a:rPr lang="ko-KR" altLang="en-US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부품 수급 이슈 </a:t>
            </a:r>
            <a:r>
              <a:rPr lang="ko-KR" altLang="en-US" sz="1200" kern="100" spc="-70" dirty="0" err="1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경험률이</a:t>
            </a:r>
            <a:r>
              <a:rPr lang="ko-KR" altLang="en-US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 낮은 사업소는 렉서스</a:t>
            </a:r>
            <a:r>
              <a:rPr lang="en-US" altLang="ko-KR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(6.0%), </a:t>
            </a:r>
            <a:r>
              <a:rPr lang="ko-KR" altLang="en-US" sz="1200" kern="100" spc="-70" dirty="0" err="1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토요타</a:t>
            </a:r>
            <a:r>
              <a:rPr lang="en-US" altLang="ko-KR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(9.2%) </a:t>
            </a:r>
            <a:r>
              <a:rPr lang="ko-KR" altLang="en-US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순</a:t>
            </a:r>
          </a:p>
        </p:txBody>
      </p:sp>
      <p:sp>
        <p:nvSpPr>
          <p:cNvPr id="12" name="사각형: 둥근 모서리 11">
            <a:extLst>
              <a:ext uri="{FF2B5EF4-FFF2-40B4-BE49-F238E27FC236}">
                <a16:creationId xmlns:a16="http://schemas.microsoft.com/office/drawing/2014/main" id="{3D3D0E77-1BBC-494E-A475-E03CE34C44AA}"/>
              </a:ext>
            </a:extLst>
          </p:cNvPr>
          <p:cNvSpPr/>
          <p:nvPr/>
        </p:nvSpPr>
        <p:spPr>
          <a:xfrm>
            <a:off x="485032" y="1017454"/>
            <a:ext cx="196142" cy="223572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dist="31750" dir="2700000" algn="tl" rotWithShape="0">
              <a:schemeClr val="tx1">
                <a:lumMod val="65000"/>
                <a:lumOff val="35000"/>
              </a:schemeClr>
            </a:outerShdw>
          </a:effectLst>
        </p:spPr>
        <p:txBody>
          <a:bodyPr rot="0" spcFirstLastPara="0" vertOverflow="overflow" horzOverflow="overflow" vert="horz" wrap="square" lIns="0" tIns="3600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 fontAlgn="ctr"/>
            <a:r>
              <a:rPr lang="en-US" altLang="ko-KR" sz="1300" b="1" kern="0" spc="-30" dirty="0">
                <a:ln>
                  <a:solidFill>
                    <a:srgbClr val="4472C4">
                      <a:alpha val="0"/>
                    </a:srgbClr>
                  </a:solidFill>
                </a:ln>
                <a:latin typeface="+mn-ea"/>
              </a:rPr>
              <a:t>3</a:t>
            </a:r>
            <a:endParaRPr lang="ko-KR" altLang="en-US" sz="1300" b="1" kern="0" spc="-30" dirty="0">
              <a:ln>
                <a:solidFill>
                  <a:srgbClr val="4472C4">
                    <a:alpha val="0"/>
                  </a:srgbClr>
                </a:solidFill>
              </a:ln>
              <a:latin typeface="+mn-ea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BA87A5B-40A5-F579-E59D-3551E280F4D6}"/>
              </a:ext>
            </a:extLst>
          </p:cNvPr>
          <p:cNvSpPr txBox="1"/>
          <p:nvPr/>
        </p:nvSpPr>
        <p:spPr>
          <a:xfrm>
            <a:off x="484347" y="5818590"/>
            <a:ext cx="57277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/>
              <a:t>Q: </a:t>
            </a:r>
            <a:r>
              <a:rPr lang="ko-KR" altLang="en-US" sz="1200" dirty="0"/>
              <a:t>부품을 구하러 가거나 기다릴 필요가 없었다</a:t>
            </a:r>
            <a:r>
              <a:rPr lang="en-US" altLang="ko-KR" sz="1200" dirty="0"/>
              <a:t>. (</a:t>
            </a:r>
            <a:r>
              <a:rPr lang="ko-KR" altLang="en-US" sz="1200" dirty="0"/>
              <a:t>그렇다</a:t>
            </a:r>
            <a:r>
              <a:rPr lang="en-US" altLang="ko-KR" sz="1200" dirty="0"/>
              <a:t>/</a:t>
            </a:r>
            <a:r>
              <a:rPr lang="ko-KR" altLang="en-US" sz="1200" dirty="0"/>
              <a:t>아니다</a:t>
            </a:r>
            <a:r>
              <a:rPr lang="en-US" altLang="ko-KR" sz="1200" dirty="0"/>
              <a:t>)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903552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>
            <a:extLst>
              <a:ext uri="{FF2B5EF4-FFF2-40B4-BE49-F238E27FC236}">
                <a16:creationId xmlns:a16="http://schemas.microsoft.com/office/drawing/2014/main" id="{D56ACCD9-BED9-431D-AB0A-78123E69C854}"/>
              </a:ext>
            </a:extLst>
          </p:cNvPr>
          <p:cNvSpPr/>
          <p:nvPr/>
        </p:nvSpPr>
        <p:spPr>
          <a:xfrm>
            <a:off x="681174" y="1653042"/>
            <a:ext cx="5889307" cy="278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</a:pPr>
            <a:r>
              <a:rPr lang="en-US" altLang="ko-KR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[</a:t>
            </a:r>
            <a:r>
              <a:rPr lang="ko-KR" altLang="ko-KR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표</a:t>
            </a:r>
            <a:r>
              <a:rPr lang="en-US" altLang="ko-KR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 11] </a:t>
            </a:r>
            <a:r>
              <a:rPr lang="ko-KR" altLang="en-US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브랜드별 부품 대기 기간</a:t>
            </a:r>
            <a:r>
              <a:rPr lang="en-US" altLang="ko-KR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(</a:t>
            </a:r>
            <a:r>
              <a:rPr lang="ko-KR" altLang="en-US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짧은 순</a:t>
            </a:r>
            <a:r>
              <a:rPr lang="en-US" altLang="ko-KR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)</a:t>
            </a:r>
            <a:endParaRPr lang="ko-KR" altLang="ko-KR" sz="1200" kern="100" spc="-70" dirty="0">
              <a:ln>
                <a:solidFill>
                  <a:schemeClr val="bg1"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graphicFrame>
        <p:nvGraphicFramePr>
          <p:cNvPr id="22" name="표 21">
            <a:extLst>
              <a:ext uri="{FF2B5EF4-FFF2-40B4-BE49-F238E27FC236}">
                <a16:creationId xmlns:a16="http://schemas.microsoft.com/office/drawing/2014/main" id="{5B394830-F055-4972-84B0-3063093480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6290133"/>
              </p:ext>
            </p:extLst>
          </p:nvPr>
        </p:nvGraphicFramePr>
        <p:xfrm>
          <a:off x="768328" y="1926278"/>
          <a:ext cx="5727700" cy="31339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5925">
                  <a:extLst>
                    <a:ext uri="{9D8B030D-6E8A-4147-A177-3AD203B41FA5}">
                      <a16:colId xmlns:a16="http://schemas.microsoft.com/office/drawing/2014/main" val="375294787"/>
                    </a:ext>
                  </a:extLst>
                </a:gridCol>
                <a:gridCol w="2311177">
                  <a:extLst>
                    <a:ext uri="{9D8B030D-6E8A-4147-A177-3AD203B41FA5}">
                      <a16:colId xmlns:a16="http://schemas.microsoft.com/office/drawing/2014/main" val="2160277957"/>
                    </a:ext>
                  </a:extLst>
                </a:gridCol>
                <a:gridCol w="569421">
                  <a:extLst>
                    <a:ext uri="{9D8B030D-6E8A-4147-A177-3AD203B41FA5}">
                      <a16:colId xmlns:a16="http://schemas.microsoft.com/office/drawing/2014/main" val="577226620"/>
                    </a:ext>
                  </a:extLst>
                </a:gridCol>
                <a:gridCol w="2311177">
                  <a:extLst>
                    <a:ext uri="{9D8B030D-6E8A-4147-A177-3AD203B41FA5}">
                      <a16:colId xmlns:a16="http://schemas.microsoft.com/office/drawing/2014/main" val="1246180645"/>
                    </a:ext>
                  </a:extLst>
                </a:gridCol>
              </a:tblGrid>
              <a:tr h="279459"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Rank</a:t>
                      </a:r>
                      <a:endParaRPr lang="ko-KR" altLang="en-US" sz="1100" b="1" kern="100" spc="-70" baseline="0" dirty="0">
                        <a:ln>
                          <a:solidFill>
                            <a:schemeClr val="bg1">
                              <a:alpha val="0"/>
                            </a:schemeClr>
                          </a:solidFill>
                        </a:ln>
                        <a:solidFill>
                          <a:schemeClr val="bg1"/>
                        </a:solidFill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Brand</a:t>
                      </a:r>
                      <a:endParaRPr lang="ko-KR" altLang="en-US" sz="1100" b="1" kern="100" spc="-70" baseline="0" dirty="0">
                        <a:ln>
                          <a:solidFill>
                            <a:schemeClr val="bg1">
                              <a:alpha val="0"/>
                            </a:schemeClr>
                          </a:solidFill>
                        </a:ln>
                        <a:solidFill>
                          <a:schemeClr val="bg1"/>
                        </a:solidFill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(N)</a:t>
                      </a:r>
                      <a:endParaRPr lang="ko-KR" altLang="en-US" sz="1000" kern="100" spc="-70" baseline="0" dirty="0">
                        <a:ln>
                          <a:solidFill>
                            <a:schemeClr val="bg1">
                              <a:alpha val="0"/>
                            </a:schemeClr>
                          </a:solidFill>
                        </a:ln>
                        <a:solidFill>
                          <a:schemeClr val="bg1"/>
                        </a:solidFill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부품 대기 기간</a:t>
                      </a: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ko-KR" altLang="en-US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일</a:t>
                      </a: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7510916"/>
                  </a:ext>
                </a:extLst>
              </a:tr>
              <a:tr h="259498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GM Korea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(45)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6.6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9972850"/>
                  </a:ext>
                </a:extLst>
              </a:tr>
              <a:tr h="259498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MINI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5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(35)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6.9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820718"/>
                  </a:ext>
                </a:extLst>
              </a:tr>
              <a:tr h="259498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Volkswagen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5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(69)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7.7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9195500"/>
                  </a:ext>
                </a:extLst>
              </a:tr>
              <a:tr h="259498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Hyundai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5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(47)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9.2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7596263"/>
                  </a:ext>
                </a:extLst>
              </a:tr>
              <a:tr h="259498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Ssangyong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5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(102)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9.6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2393121"/>
                  </a:ext>
                </a:extLst>
              </a:tr>
              <a:tr h="259498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Mercedes-Benz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5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(168)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11.4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7637131"/>
                  </a:ext>
                </a:extLst>
              </a:tr>
              <a:tr h="259498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Renault Korea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5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(40)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11.4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0279358"/>
                  </a:ext>
                </a:extLst>
              </a:tr>
              <a:tr h="259498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Kia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5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(60)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13.0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6036383"/>
                  </a:ext>
                </a:extLst>
              </a:tr>
              <a:tr h="259498">
                <a:tc rowSpan="3"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평균</a:t>
                      </a:r>
                    </a:p>
                  </a:txBody>
                  <a:tcPr marL="0" marR="0" marT="0" marB="0" anchor="ctr"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전체</a:t>
                      </a:r>
                    </a:p>
                  </a:txBody>
                  <a:tcPr marL="0" marR="0" marT="0" marB="0" anchor="ctr"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5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(1,243)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13.2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1805231"/>
                  </a:ext>
                </a:extLst>
              </a:tr>
              <a:tr h="25949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100" b="1" kern="100" spc="-70" baseline="0" dirty="0" err="1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국산차</a:t>
                      </a:r>
                      <a:r>
                        <a:rPr lang="ko-KR" altLang="en-US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 보유자</a:t>
                      </a:r>
                    </a:p>
                  </a:txBody>
                  <a:tcPr marL="0" marR="0" marT="0" marB="0" anchor="ctr"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5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(311)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7051553"/>
                  </a:ext>
                </a:extLst>
              </a:tr>
              <a:tr h="25949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100" b="1" kern="100" spc="-70" baseline="0" dirty="0" err="1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수입차</a:t>
                      </a:r>
                      <a:r>
                        <a:rPr lang="ko-KR" altLang="en-US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 보유자</a:t>
                      </a:r>
                    </a:p>
                  </a:txBody>
                  <a:tcPr marL="0" marR="0" marT="0" marB="0" anchor="ctr"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(932)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14.3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6566759"/>
                  </a:ext>
                </a:extLst>
              </a:tr>
            </a:tbl>
          </a:graphicData>
        </a:graphic>
      </p:graphicFrame>
      <p:grpSp>
        <p:nvGrpSpPr>
          <p:cNvPr id="2" name="그룹 1">
            <a:extLst>
              <a:ext uri="{FF2B5EF4-FFF2-40B4-BE49-F238E27FC236}">
                <a16:creationId xmlns:a16="http://schemas.microsoft.com/office/drawing/2014/main" id="{4B4E15F7-B839-D450-3745-2B924B2291AC}"/>
              </a:ext>
            </a:extLst>
          </p:cNvPr>
          <p:cNvGrpSpPr/>
          <p:nvPr/>
        </p:nvGrpSpPr>
        <p:grpSpPr>
          <a:xfrm>
            <a:off x="485032" y="6032500"/>
            <a:ext cx="5760640" cy="826061"/>
            <a:chOff x="548680" y="8625408"/>
            <a:chExt cx="5760640" cy="826061"/>
          </a:xfrm>
        </p:grpSpPr>
        <p:grpSp>
          <p:nvGrpSpPr>
            <p:cNvPr id="3" name="그룹 2">
              <a:extLst>
                <a:ext uri="{FF2B5EF4-FFF2-40B4-BE49-F238E27FC236}">
                  <a16:creationId xmlns:a16="http://schemas.microsoft.com/office/drawing/2014/main" id="{06E7C515-7A96-4252-06AF-3BD790076416}"/>
                </a:ext>
              </a:extLst>
            </p:cNvPr>
            <p:cNvGrpSpPr/>
            <p:nvPr/>
          </p:nvGrpSpPr>
          <p:grpSpPr>
            <a:xfrm>
              <a:off x="548680" y="8625408"/>
              <a:ext cx="5760640" cy="823392"/>
              <a:chOff x="548680" y="8625408"/>
              <a:chExt cx="5760640" cy="823392"/>
            </a:xfrm>
          </p:grpSpPr>
          <p:sp>
            <p:nvSpPr>
              <p:cNvPr id="15" name="직사각형 14">
                <a:extLst>
                  <a:ext uri="{FF2B5EF4-FFF2-40B4-BE49-F238E27FC236}">
                    <a16:creationId xmlns:a16="http://schemas.microsoft.com/office/drawing/2014/main" id="{589476DE-FB52-0648-5F88-FC397AF1CAEA}"/>
                  </a:ext>
                </a:extLst>
              </p:cNvPr>
              <p:cNvSpPr/>
              <p:nvPr/>
            </p:nvSpPr>
            <p:spPr>
              <a:xfrm>
                <a:off x="548680" y="8625408"/>
                <a:ext cx="5760640" cy="823392"/>
              </a:xfrm>
              <a:prstGeom prst="rect">
                <a:avLst/>
              </a:prstGeom>
              <a:solidFill>
                <a:srgbClr val="E2E2E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288000" tIns="108000" rtlCol="0" anchor="t" anchorCtr="0"/>
              <a:lstStyle/>
              <a:p>
                <a:pPr>
                  <a:spcAft>
                    <a:spcPts val="600"/>
                  </a:spcAft>
                </a:pPr>
                <a:endParaRPr lang="ko-KR" altLang="en-US" sz="1300" spc="-6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  <p:sp>
            <p:nvSpPr>
              <p:cNvPr id="16" name="사각형: 둥근 모서리 15">
                <a:extLst>
                  <a:ext uri="{FF2B5EF4-FFF2-40B4-BE49-F238E27FC236}">
                    <a16:creationId xmlns:a16="http://schemas.microsoft.com/office/drawing/2014/main" id="{FCCF5751-D67F-86FA-574E-8D55211B76D4}"/>
                  </a:ext>
                </a:extLst>
              </p:cNvPr>
              <p:cNvSpPr/>
              <p:nvPr/>
            </p:nvSpPr>
            <p:spPr>
              <a:xfrm>
                <a:off x="548680" y="8741829"/>
                <a:ext cx="771525" cy="590550"/>
              </a:xfrm>
              <a:prstGeom prst="roundRect">
                <a:avLst>
                  <a:gd name="adj" fmla="val 6990"/>
                </a:avLst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lvl="0" algn="ctr"/>
                <a:r>
                  <a:rPr lang="ko-KR" altLang="en-US" sz="1300" b="1" spc="-60" dirty="0">
                    <a:ln>
                      <a:solidFill>
                        <a:srgbClr val="4472C4">
                          <a:alpha val="0"/>
                        </a:srgb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</a:rPr>
                  <a:t>문의</a:t>
                </a:r>
                <a:r>
                  <a:rPr lang="en-US" altLang="ko-KR" sz="1300" b="1" spc="-60" dirty="0">
                    <a:ln>
                      <a:solidFill>
                        <a:srgbClr val="4472C4">
                          <a:alpha val="0"/>
                        </a:srgb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</a:rPr>
                  <a:t>/</a:t>
                </a:r>
              </a:p>
              <a:p>
                <a:pPr lvl="0" algn="ctr"/>
                <a:r>
                  <a:rPr lang="ko-KR" altLang="en-US" sz="1300" b="1" spc="-60" dirty="0">
                    <a:ln>
                      <a:solidFill>
                        <a:srgbClr val="4472C4">
                          <a:alpha val="0"/>
                        </a:srgb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</a:rPr>
                  <a:t>연락처</a:t>
                </a:r>
                <a:endParaRPr lang="ko-KR" altLang="en-US" sz="1300" spc="-60" dirty="0">
                  <a:ln>
                    <a:solidFill>
                      <a:srgbClr val="4472C4">
                        <a:alpha val="0"/>
                      </a:srgb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  <p:cxnSp>
            <p:nvCxnSpPr>
              <p:cNvPr id="18" name="직선 연결선 17">
                <a:extLst>
                  <a:ext uri="{FF2B5EF4-FFF2-40B4-BE49-F238E27FC236}">
                    <a16:creationId xmlns:a16="http://schemas.microsoft.com/office/drawing/2014/main" id="{49671803-0DF5-E4CC-D2F2-1A54F1E912EB}"/>
                  </a:ext>
                </a:extLst>
              </p:cNvPr>
              <p:cNvCxnSpPr/>
              <p:nvPr/>
            </p:nvCxnSpPr>
            <p:spPr>
              <a:xfrm>
                <a:off x="1329383" y="8778019"/>
                <a:ext cx="0" cy="518170"/>
              </a:xfrm>
              <a:prstGeom prst="line">
                <a:avLst/>
              </a:prstGeom>
              <a:ln w="9525" cap="rnd">
                <a:solidFill>
                  <a:schemeClr val="bg1">
                    <a:lumMod val="75000"/>
                  </a:schemeClr>
                </a:solidFill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" name="직사각형 3">
              <a:extLst>
                <a:ext uri="{FF2B5EF4-FFF2-40B4-BE49-F238E27FC236}">
                  <a16:creationId xmlns:a16="http://schemas.microsoft.com/office/drawing/2014/main" id="{C5C8E70B-00E9-34EA-998B-512E17AC6CBF}"/>
                </a:ext>
              </a:extLst>
            </p:cNvPr>
            <p:cNvSpPr/>
            <p:nvPr/>
          </p:nvSpPr>
          <p:spPr>
            <a:xfrm>
              <a:off x="1484784" y="8697416"/>
              <a:ext cx="872902" cy="754053"/>
            </a:xfrm>
            <a:prstGeom prst="rect">
              <a:avLst/>
            </a:prstGeom>
          </p:spPr>
          <p:txBody>
            <a:bodyPr wrap="square" lIns="0">
              <a:spAutoFit/>
            </a:bodyPr>
            <a:lstStyle/>
            <a:p>
              <a:pPr lvl="0" algn="dist">
                <a:spcAft>
                  <a:spcPts val="600"/>
                </a:spcAft>
              </a:pPr>
              <a:r>
                <a:rPr lang="ko-KR" altLang="en-US" sz="1100" b="1" spc="-60" dirty="0">
                  <a:ln>
                    <a:solidFill>
                      <a:srgbClr val="4472C4">
                        <a:alpha val="0"/>
                      </a:srgbClr>
                    </a:solidFill>
                  </a:ln>
                  <a:solidFill>
                    <a:prstClr val="black">
                      <a:lumMod val="85000"/>
                      <a:lumOff val="15000"/>
                    </a:prstClr>
                  </a:solidFill>
                </a:rPr>
                <a:t>김   현 </a:t>
              </a:r>
              <a:r>
                <a:rPr lang="ko-KR" altLang="en-US" sz="1000" b="1" spc="-60" dirty="0">
                  <a:ln>
                    <a:solidFill>
                      <a:srgbClr val="4472C4">
                        <a:alpha val="0"/>
                      </a:srgbClr>
                    </a:solidFill>
                  </a:ln>
                  <a:solidFill>
                    <a:prstClr val="black">
                      <a:lumMod val="85000"/>
                      <a:lumOff val="15000"/>
                    </a:prstClr>
                  </a:solidFill>
                </a:rPr>
                <a:t>상무</a:t>
              </a:r>
              <a:r>
                <a:rPr lang="ko-KR" altLang="en-US" sz="1000" spc="-60" dirty="0">
                  <a:ln>
                    <a:solidFill>
                      <a:srgbClr val="4472C4">
                        <a:alpha val="0"/>
                      </a:srgbClr>
                    </a:solidFill>
                  </a:ln>
                  <a:solidFill>
                    <a:prstClr val="black">
                      <a:lumMod val="85000"/>
                      <a:lumOff val="15000"/>
                    </a:prstClr>
                  </a:solidFill>
                </a:rPr>
                <a:t>   </a:t>
              </a:r>
              <a:endParaRPr lang="en-US" altLang="ko-KR" sz="1000" spc="-60" dirty="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prstClr val="black">
                    <a:lumMod val="85000"/>
                    <a:lumOff val="15000"/>
                  </a:prstClr>
                </a:solidFill>
              </a:endParaRPr>
            </a:p>
            <a:p>
              <a:pPr lvl="0" algn="dist">
                <a:spcAft>
                  <a:spcPts val="600"/>
                </a:spcAft>
              </a:pPr>
              <a:r>
                <a:rPr lang="ko-KR" altLang="en-US" sz="1100" b="1" spc="-60" dirty="0">
                  <a:ln>
                    <a:solidFill>
                      <a:srgbClr val="4472C4">
                        <a:alpha val="0"/>
                      </a:srgbClr>
                    </a:solidFill>
                  </a:ln>
                  <a:solidFill>
                    <a:prstClr val="black">
                      <a:lumMod val="85000"/>
                      <a:lumOff val="15000"/>
                    </a:prstClr>
                  </a:solidFill>
                </a:rPr>
                <a:t>박 승 표 </a:t>
              </a:r>
              <a:r>
                <a:rPr lang="ko-KR" altLang="en-US" sz="1000" b="1" spc="-60" dirty="0">
                  <a:ln>
                    <a:solidFill>
                      <a:srgbClr val="4472C4">
                        <a:alpha val="0"/>
                      </a:srgbClr>
                    </a:solidFill>
                  </a:ln>
                  <a:solidFill>
                    <a:prstClr val="black">
                      <a:lumMod val="85000"/>
                      <a:lumOff val="15000"/>
                    </a:prstClr>
                  </a:solidFill>
                </a:rPr>
                <a:t>이사</a:t>
              </a:r>
              <a:endParaRPr lang="en-US" altLang="ko-KR" sz="1000" b="1" spc="-60" dirty="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prstClr val="black">
                    <a:lumMod val="85000"/>
                    <a:lumOff val="15000"/>
                  </a:prstClr>
                </a:solidFill>
              </a:endParaRPr>
            </a:p>
            <a:p>
              <a:pPr algn="dist">
                <a:spcAft>
                  <a:spcPts val="600"/>
                </a:spcAft>
              </a:pPr>
              <a:r>
                <a:rPr lang="ko-KR" altLang="en-US" sz="1100" b="1" spc="-60" dirty="0">
                  <a:ln>
                    <a:solidFill>
                      <a:srgbClr val="4472C4">
                        <a:alpha val="0"/>
                      </a:srgbClr>
                    </a:solidFill>
                  </a:ln>
                  <a:solidFill>
                    <a:prstClr val="black">
                      <a:lumMod val="85000"/>
                      <a:lumOff val="15000"/>
                    </a:prstClr>
                  </a:solidFill>
                </a:rPr>
                <a:t>정 동 운 </a:t>
              </a:r>
              <a:r>
                <a:rPr lang="ko-KR" altLang="en-US" sz="1000" b="1" spc="-60" dirty="0">
                  <a:ln>
                    <a:solidFill>
                      <a:srgbClr val="4472C4">
                        <a:alpha val="0"/>
                      </a:srgbClr>
                    </a:solidFill>
                  </a:ln>
                  <a:solidFill>
                    <a:prstClr val="black">
                      <a:lumMod val="85000"/>
                      <a:lumOff val="15000"/>
                    </a:prstClr>
                  </a:solidFill>
                </a:rPr>
                <a:t>부장</a:t>
              </a:r>
              <a:endParaRPr lang="en-US" altLang="ko-KR" sz="1000" b="1" spc="-60" dirty="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prstClr val="black">
                    <a:lumMod val="85000"/>
                    <a:lumOff val="15000"/>
                  </a:prstClr>
                </a:solidFill>
              </a:endParaRPr>
            </a:p>
          </p:txBody>
        </p:sp>
        <p:sp>
          <p:nvSpPr>
            <p:cNvPr id="5" name="직사각형 4">
              <a:extLst>
                <a:ext uri="{FF2B5EF4-FFF2-40B4-BE49-F238E27FC236}">
                  <a16:creationId xmlns:a16="http://schemas.microsoft.com/office/drawing/2014/main" id="{8403EC4B-E29D-F458-C266-517D6EFBE481}"/>
                </a:ext>
              </a:extLst>
            </p:cNvPr>
            <p:cNvSpPr/>
            <p:nvPr/>
          </p:nvSpPr>
          <p:spPr>
            <a:xfrm>
              <a:off x="2636912" y="8697416"/>
              <a:ext cx="3592438" cy="730969"/>
            </a:xfrm>
            <a:prstGeom prst="rect">
              <a:avLst/>
            </a:prstGeom>
          </p:spPr>
          <p:txBody>
            <a:bodyPr wrap="square" lIns="0">
              <a:spAutoFit/>
            </a:bodyPr>
            <a:lstStyle/>
            <a:p>
              <a:pPr marL="0" lvl="1" defTabSz="628650">
                <a:spcAft>
                  <a:spcPts val="600"/>
                </a:spcAft>
              </a:pPr>
              <a:r>
                <a:rPr lang="en-US" altLang="ko-KR" sz="1050" spc="-60" dirty="0">
                  <a:ln>
                    <a:solidFill>
                      <a:srgbClr val="4472C4">
                        <a:alpha val="0"/>
                      </a:srgbClr>
                    </a:solidFill>
                  </a:ln>
                  <a:solidFill>
                    <a:prstClr val="black">
                      <a:lumMod val="85000"/>
                      <a:lumOff val="15000"/>
                    </a:prstClr>
                  </a:solidFill>
                </a:rPr>
                <a:t>02-6004-7665            	hyun.kim@consumerinsight.kr</a:t>
              </a:r>
            </a:p>
            <a:p>
              <a:pPr marL="0" lvl="1" defTabSz="628650">
                <a:spcAft>
                  <a:spcPts val="600"/>
                </a:spcAft>
              </a:pPr>
              <a:r>
                <a:rPr lang="en-US" altLang="ko-KR" sz="1050" spc="-60" dirty="0">
                  <a:ln>
                    <a:solidFill>
                      <a:srgbClr val="4472C4">
                        <a:alpha val="0"/>
                      </a:srgbClr>
                    </a:solidFill>
                  </a:ln>
                  <a:solidFill>
                    <a:prstClr val="black">
                      <a:lumMod val="85000"/>
                      <a:lumOff val="15000"/>
                    </a:prstClr>
                  </a:solidFill>
                </a:rPr>
                <a:t>02-6004-7661             sammy.park@consumerinsight.kr	</a:t>
              </a:r>
            </a:p>
            <a:p>
              <a:pPr marL="0" lvl="1" defTabSz="628650">
                <a:spcAft>
                  <a:spcPts val="600"/>
                </a:spcAft>
              </a:pPr>
              <a:r>
                <a:rPr lang="en-US" altLang="ko-KR" sz="1050" spc="-60" dirty="0">
                  <a:ln>
                    <a:solidFill>
                      <a:srgbClr val="4472C4">
                        <a:alpha val="0"/>
                      </a:srgbClr>
                    </a:solidFill>
                  </a:ln>
                  <a:solidFill>
                    <a:prstClr val="black">
                      <a:lumMod val="85000"/>
                      <a:lumOff val="15000"/>
                    </a:prstClr>
                  </a:solidFill>
                </a:rPr>
                <a:t>02-6004-7616             jungdw@consumerinsight.kr</a:t>
              </a:r>
            </a:p>
          </p:txBody>
        </p:sp>
        <p:grpSp>
          <p:nvGrpSpPr>
            <p:cNvPr id="6" name="그룹 5">
              <a:extLst>
                <a:ext uri="{FF2B5EF4-FFF2-40B4-BE49-F238E27FC236}">
                  <a16:creationId xmlns:a16="http://schemas.microsoft.com/office/drawing/2014/main" id="{7C4D5B5E-0215-6B2C-62FD-98220181E34A}"/>
                </a:ext>
              </a:extLst>
            </p:cNvPr>
            <p:cNvGrpSpPr/>
            <p:nvPr/>
          </p:nvGrpSpPr>
          <p:grpSpPr>
            <a:xfrm>
              <a:off x="2451199" y="8738291"/>
              <a:ext cx="153889" cy="613553"/>
              <a:chOff x="2451199" y="8738291"/>
              <a:chExt cx="153889" cy="613553"/>
            </a:xfrm>
          </p:grpSpPr>
          <p:sp>
            <p:nvSpPr>
              <p:cNvPr id="11" name="Freeform 5">
                <a:extLst>
                  <a:ext uri="{FF2B5EF4-FFF2-40B4-BE49-F238E27FC236}">
                    <a16:creationId xmlns:a16="http://schemas.microsoft.com/office/drawing/2014/main" id="{089E6295-9B54-8382-4539-0C15DEBB528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451199" y="8738291"/>
                <a:ext cx="153889" cy="148276"/>
              </a:xfrm>
              <a:custGeom>
                <a:avLst/>
                <a:gdLst>
                  <a:gd name="T0" fmla="*/ 282 w 413"/>
                  <a:gd name="T1" fmla="*/ 398 h 398"/>
                  <a:gd name="T2" fmla="*/ 169 w 413"/>
                  <a:gd name="T3" fmla="*/ 351 h 398"/>
                  <a:gd name="T4" fmla="*/ 62 w 413"/>
                  <a:gd name="T5" fmla="*/ 243 h 398"/>
                  <a:gd name="T6" fmla="*/ 63 w 413"/>
                  <a:gd name="T7" fmla="*/ 19 h 398"/>
                  <a:gd name="T8" fmla="*/ 77 w 413"/>
                  <a:gd name="T9" fmla="*/ 5 h 398"/>
                  <a:gd name="T10" fmla="*/ 97 w 413"/>
                  <a:gd name="T11" fmla="*/ 5 h 398"/>
                  <a:gd name="T12" fmla="*/ 174 w 413"/>
                  <a:gd name="T13" fmla="*/ 84 h 398"/>
                  <a:gd name="T14" fmla="*/ 174 w 413"/>
                  <a:gd name="T15" fmla="*/ 104 h 398"/>
                  <a:gd name="T16" fmla="*/ 157 w 413"/>
                  <a:gd name="T17" fmla="*/ 144 h 398"/>
                  <a:gd name="T18" fmla="*/ 174 w 413"/>
                  <a:gd name="T19" fmla="*/ 185 h 398"/>
                  <a:gd name="T20" fmla="*/ 229 w 413"/>
                  <a:gd name="T21" fmla="*/ 240 h 398"/>
                  <a:gd name="T22" fmla="*/ 269 w 413"/>
                  <a:gd name="T23" fmla="*/ 257 h 398"/>
                  <a:gd name="T24" fmla="*/ 310 w 413"/>
                  <a:gd name="T25" fmla="*/ 240 h 398"/>
                  <a:gd name="T26" fmla="*/ 329 w 413"/>
                  <a:gd name="T27" fmla="*/ 240 h 398"/>
                  <a:gd name="T28" fmla="*/ 407 w 413"/>
                  <a:gd name="T29" fmla="*/ 319 h 398"/>
                  <a:gd name="T30" fmla="*/ 407 w 413"/>
                  <a:gd name="T31" fmla="*/ 339 h 398"/>
                  <a:gd name="T32" fmla="*/ 393 w 413"/>
                  <a:gd name="T33" fmla="*/ 353 h 398"/>
                  <a:gd name="T34" fmla="*/ 282 w 413"/>
                  <a:gd name="T35" fmla="*/ 398 h 398"/>
                  <a:gd name="T36" fmla="*/ 87 w 413"/>
                  <a:gd name="T37" fmla="*/ 35 h 398"/>
                  <a:gd name="T38" fmla="*/ 83 w 413"/>
                  <a:gd name="T39" fmla="*/ 39 h 398"/>
                  <a:gd name="T40" fmla="*/ 82 w 413"/>
                  <a:gd name="T41" fmla="*/ 223 h 398"/>
                  <a:gd name="T42" fmla="*/ 189 w 413"/>
                  <a:gd name="T43" fmla="*/ 332 h 398"/>
                  <a:gd name="T44" fmla="*/ 282 w 413"/>
                  <a:gd name="T45" fmla="*/ 370 h 398"/>
                  <a:gd name="T46" fmla="*/ 374 w 413"/>
                  <a:gd name="T47" fmla="*/ 333 h 398"/>
                  <a:gd name="T48" fmla="*/ 377 w 413"/>
                  <a:gd name="T49" fmla="*/ 329 h 398"/>
                  <a:gd name="T50" fmla="*/ 318 w 413"/>
                  <a:gd name="T51" fmla="*/ 269 h 398"/>
                  <a:gd name="T52" fmla="*/ 269 w 413"/>
                  <a:gd name="T53" fmla="*/ 285 h 398"/>
                  <a:gd name="T54" fmla="*/ 209 w 413"/>
                  <a:gd name="T55" fmla="*/ 260 h 398"/>
                  <a:gd name="T56" fmla="*/ 154 w 413"/>
                  <a:gd name="T57" fmla="*/ 204 h 398"/>
                  <a:gd name="T58" fmla="*/ 129 w 413"/>
                  <a:gd name="T59" fmla="*/ 144 h 398"/>
                  <a:gd name="T60" fmla="*/ 145 w 413"/>
                  <a:gd name="T61" fmla="*/ 95 h 398"/>
                  <a:gd name="T62" fmla="*/ 87 w 413"/>
                  <a:gd name="T63" fmla="*/ 35 h 3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413" h="398">
                    <a:moveTo>
                      <a:pt x="282" y="398"/>
                    </a:moveTo>
                    <a:cubicBezTo>
                      <a:pt x="239" y="398"/>
                      <a:pt x="199" y="382"/>
                      <a:pt x="169" y="351"/>
                    </a:cubicBezTo>
                    <a:cubicBezTo>
                      <a:pt x="62" y="243"/>
                      <a:pt x="62" y="243"/>
                      <a:pt x="62" y="243"/>
                    </a:cubicBezTo>
                    <a:cubicBezTo>
                      <a:pt x="0" y="181"/>
                      <a:pt x="1" y="80"/>
                      <a:pt x="63" y="19"/>
                    </a:cubicBezTo>
                    <a:cubicBezTo>
                      <a:pt x="77" y="5"/>
                      <a:pt x="77" y="5"/>
                      <a:pt x="77" y="5"/>
                    </a:cubicBezTo>
                    <a:cubicBezTo>
                      <a:pt x="82" y="0"/>
                      <a:pt x="91" y="0"/>
                      <a:pt x="97" y="5"/>
                    </a:cubicBezTo>
                    <a:cubicBezTo>
                      <a:pt x="174" y="84"/>
                      <a:pt x="174" y="84"/>
                      <a:pt x="174" y="84"/>
                    </a:cubicBezTo>
                    <a:cubicBezTo>
                      <a:pt x="180" y="89"/>
                      <a:pt x="180" y="98"/>
                      <a:pt x="174" y="104"/>
                    </a:cubicBezTo>
                    <a:cubicBezTo>
                      <a:pt x="163" y="115"/>
                      <a:pt x="157" y="129"/>
                      <a:pt x="157" y="144"/>
                    </a:cubicBezTo>
                    <a:cubicBezTo>
                      <a:pt x="157" y="159"/>
                      <a:pt x="163" y="174"/>
                      <a:pt x="174" y="185"/>
                    </a:cubicBezTo>
                    <a:cubicBezTo>
                      <a:pt x="229" y="240"/>
                      <a:pt x="229" y="240"/>
                      <a:pt x="229" y="240"/>
                    </a:cubicBezTo>
                    <a:cubicBezTo>
                      <a:pt x="239" y="251"/>
                      <a:pt x="254" y="257"/>
                      <a:pt x="269" y="257"/>
                    </a:cubicBezTo>
                    <a:cubicBezTo>
                      <a:pt x="284" y="257"/>
                      <a:pt x="299" y="251"/>
                      <a:pt x="310" y="240"/>
                    </a:cubicBezTo>
                    <a:cubicBezTo>
                      <a:pt x="315" y="235"/>
                      <a:pt x="324" y="235"/>
                      <a:pt x="329" y="240"/>
                    </a:cubicBezTo>
                    <a:cubicBezTo>
                      <a:pt x="407" y="319"/>
                      <a:pt x="407" y="319"/>
                      <a:pt x="407" y="319"/>
                    </a:cubicBezTo>
                    <a:cubicBezTo>
                      <a:pt x="413" y="325"/>
                      <a:pt x="413" y="333"/>
                      <a:pt x="407" y="339"/>
                    </a:cubicBezTo>
                    <a:cubicBezTo>
                      <a:pt x="393" y="353"/>
                      <a:pt x="393" y="353"/>
                      <a:pt x="393" y="353"/>
                    </a:cubicBezTo>
                    <a:cubicBezTo>
                      <a:pt x="363" y="382"/>
                      <a:pt x="324" y="398"/>
                      <a:pt x="282" y="398"/>
                    </a:cubicBezTo>
                    <a:close/>
                    <a:moveTo>
                      <a:pt x="87" y="35"/>
                    </a:moveTo>
                    <a:cubicBezTo>
                      <a:pt x="83" y="39"/>
                      <a:pt x="83" y="39"/>
                      <a:pt x="83" y="39"/>
                    </a:cubicBezTo>
                    <a:cubicBezTo>
                      <a:pt x="32" y="89"/>
                      <a:pt x="31" y="172"/>
                      <a:pt x="82" y="223"/>
                    </a:cubicBezTo>
                    <a:cubicBezTo>
                      <a:pt x="189" y="332"/>
                      <a:pt x="189" y="332"/>
                      <a:pt x="189" y="332"/>
                    </a:cubicBezTo>
                    <a:cubicBezTo>
                      <a:pt x="214" y="357"/>
                      <a:pt x="247" y="370"/>
                      <a:pt x="282" y="370"/>
                    </a:cubicBezTo>
                    <a:cubicBezTo>
                      <a:pt x="316" y="370"/>
                      <a:pt x="349" y="357"/>
                      <a:pt x="374" y="333"/>
                    </a:cubicBezTo>
                    <a:cubicBezTo>
                      <a:pt x="377" y="329"/>
                      <a:pt x="377" y="329"/>
                      <a:pt x="377" y="329"/>
                    </a:cubicBezTo>
                    <a:cubicBezTo>
                      <a:pt x="318" y="269"/>
                      <a:pt x="318" y="269"/>
                      <a:pt x="318" y="269"/>
                    </a:cubicBezTo>
                    <a:cubicBezTo>
                      <a:pt x="304" y="279"/>
                      <a:pt x="287" y="285"/>
                      <a:pt x="269" y="285"/>
                    </a:cubicBezTo>
                    <a:cubicBezTo>
                      <a:pt x="246" y="285"/>
                      <a:pt x="225" y="276"/>
                      <a:pt x="209" y="260"/>
                    </a:cubicBezTo>
                    <a:cubicBezTo>
                      <a:pt x="154" y="204"/>
                      <a:pt x="154" y="204"/>
                      <a:pt x="154" y="204"/>
                    </a:cubicBezTo>
                    <a:cubicBezTo>
                      <a:pt x="138" y="188"/>
                      <a:pt x="129" y="167"/>
                      <a:pt x="129" y="144"/>
                    </a:cubicBezTo>
                    <a:cubicBezTo>
                      <a:pt x="129" y="126"/>
                      <a:pt x="135" y="109"/>
                      <a:pt x="145" y="95"/>
                    </a:cubicBezTo>
                    <a:lnTo>
                      <a:pt x="87" y="35"/>
                    </a:lnTo>
                    <a:close/>
                  </a:path>
                </a:pathLst>
              </a:custGeom>
              <a:solidFill>
                <a:srgbClr val="C00000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1600"/>
              </a:p>
            </p:txBody>
          </p:sp>
          <p:sp>
            <p:nvSpPr>
              <p:cNvPr id="13" name="Freeform 5">
                <a:extLst>
                  <a:ext uri="{FF2B5EF4-FFF2-40B4-BE49-F238E27FC236}">
                    <a16:creationId xmlns:a16="http://schemas.microsoft.com/office/drawing/2014/main" id="{1F2AB397-3673-B4E0-0A6D-8971ECCF760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451199" y="8968494"/>
                <a:ext cx="153889" cy="148276"/>
              </a:xfrm>
              <a:custGeom>
                <a:avLst/>
                <a:gdLst>
                  <a:gd name="T0" fmla="*/ 282 w 413"/>
                  <a:gd name="T1" fmla="*/ 398 h 398"/>
                  <a:gd name="T2" fmla="*/ 169 w 413"/>
                  <a:gd name="T3" fmla="*/ 351 h 398"/>
                  <a:gd name="T4" fmla="*/ 62 w 413"/>
                  <a:gd name="T5" fmla="*/ 243 h 398"/>
                  <a:gd name="T6" fmla="*/ 63 w 413"/>
                  <a:gd name="T7" fmla="*/ 19 h 398"/>
                  <a:gd name="T8" fmla="*/ 77 w 413"/>
                  <a:gd name="T9" fmla="*/ 5 h 398"/>
                  <a:gd name="T10" fmla="*/ 97 w 413"/>
                  <a:gd name="T11" fmla="*/ 5 h 398"/>
                  <a:gd name="T12" fmla="*/ 174 w 413"/>
                  <a:gd name="T13" fmla="*/ 84 h 398"/>
                  <a:gd name="T14" fmla="*/ 174 w 413"/>
                  <a:gd name="T15" fmla="*/ 104 h 398"/>
                  <a:gd name="T16" fmla="*/ 157 w 413"/>
                  <a:gd name="T17" fmla="*/ 144 h 398"/>
                  <a:gd name="T18" fmla="*/ 174 w 413"/>
                  <a:gd name="T19" fmla="*/ 185 h 398"/>
                  <a:gd name="T20" fmla="*/ 229 w 413"/>
                  <a:gd name="T21" fmla="*/ 240 h 398"/>
                  <a:gd name="T22" fmla="*/ 269 w 413"/>
                  <a:gd name="T23" fmla="*/ 257 h 398"/>
                  <a:gd name="T24" fmla="*/ 310 w 413"/>
                  <a:gd name="T25" fmla="*/ 240 h 398"/>
                  <a:gd name="T26" fmla="*/ 329 w 413"/>
                  <a:gd name="T27" fmla="*/ 240 h 398"/>
                  <a:gd name="T28" fmla="*/ 407 w 413"/>
                  <a:gd name="T29" fmla="*/ 319 h 398"/>
                  <a:gd name="T30" fmla="*/ 407 w 413"/>
                  <a:gd name="T31" fmla="*/ 339 h 398"/>
                  <a:gd name="T32" fmla="*/ 393 w 413"/>
                  <a:gd name="T33" fmla="*/ 353 h 398"/>
                  <a:gd name="T34" fmla="*/ 282 w 413"/>
                  <a:gd name="T35" fmla="*/ 398 h 398"/>
                  <a:gd name="T36" fmla="*/ 87 w 413"/>
                  <a:gd name="T37" fmla="*/ 35 h 398"/>
                  <a:gd name="T38" fmla="*/ 83 w 413"/>
                  <a:gd name="T39" fmla="*/ 39 h 398"/>
                  <a:gd name="T40" fmla="*/ 82 w 413"/>
                  <a:gd name="T41" fmla="*/ 223 h 398"/>
                  <a:gd name="T42" fmla="*/ 189 w 413"/>
                  <a:gd name="T43" fmla="*/ 332 h 398"/>
                  <a:gd name="T44" fmla="*/ 282 w 413"/>
                  <a:gd name="T45" fmla="*/ 370 h 398"/>
                  <a:gd name="T46" fmla="*/ 374 w 413"/>
                  <a:gd name="T47" fmla="*/ 333 h 398"/>
                  <a:gd name="T48" fmla="*/ 377 w 413"/>
                  <a:gd name="T49" fmla="*/ 329 h 398"/>
                  <a:gd name="T50" fmla="*/ 318 w 413"/>
                  <a:gd name="T51" fmla="*/ 269 h 398"/>
                  <a:gd name="T52" fmla="*/ 269 w 413"/>
                  <a:gd name="T53" fmla="*/ 285 h 398"/>
                  <a:gd name="T54" fmla="*/ 209 w 413"/>
                  <a:gd name="T55" fmla="*/ 260 h 398"/>
                  <a:gd name="T56" fmla="*/ 154 w 413"/>
                  <a:gd name="T57" fmla="*/ 204 h 398"/>
                  <a:gd name="T58" fmla="*/ 129 w 413"/>
                  <a:gd name="T59" fmla="*/ 144 h 398"/>
                  <a:gd name="T60" fmla="*/ 145 w 413"/>
                  <a:gd name="T61" fmla="*/ 95 h 398"/>
                  <a:gd name="T62" fmla="*/ 87 w 413"/>
                  <a:gd name="T63" fmla="*/ 35 h 3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413" h="398">
                    <a:moveTo>
                      <a:pt x="282" y="398"/>
                    </a:moveTo>
                    <a:cubicBezTo>
                      <a:pt x="239" y="398"/>
                      <a:pt x="199" y="382"/>
                      <a:pt x="169" y="351"/>
                    </a:cubicBezTo>
                    <a:cubicBezTo>
                      <a:pt x="62" y="243"/>
                      <a:pt x="62" y="243"/>
                      <a:pt x="62" y="243"/>
                    </a:cubicBezTo>
                    <a:cubicBezTo>
                      <a:pt x="0" y="181"/>
                      <a:pt x="1" y="80"/>
                      <a:pt x="63" y="19"/>
                    </a:cubicBezTo>
                    <a:cubicBezTo>
                      <a:pt x="77" y="5"/>
                      <a:pt x="77" y="5"/>
                      <a:pt x="77" y="5"/>
                    </a:cubicBezTo>
                    <a:cubicBezTo>
                      <a:pt x="82" y="0"/>
                      <a:pt x="91" y="0"/>
                      <a:pt x="97" y="5"/>
                    </a:cubicBezTo>
                    <a:cubicBezTo>
                      <a:pt x="174" y="84"/>
                      <a:pt x="174" y="84"/>
                      <a:pt x="174" y="84"/>
                    </a:cubicBezTo>
                    <a:cubicBezTo>
                      <a:pt x="180" y="89"/>
                      <a:pt x="180" y="98"/>
                      <a:pt x="174" y="104"/>
                    </a:cubicBezTo>
                    <a:cubicBezTo>
                      <a:pt x="163" y="115"/>
                      <a:pt x="157" y="129"/>
                      <a:pt x="157" y="144"/>
                    </a:cubicBezTo>
                    <a:cubicBezTo>
                      <a:pt x="157" y="159"/>
                      <a:pt x="163" y="174"/>
                      <a:pt x="174" y="185"/>
                    </a:cubicBezTo>
                    <a:cubicBezTo>
                      <a:pt x="229" y="240"/>
                      <a:pt x="229" y="240"/>
                      <a:pt x="229" y="240"/>
                    </a:cubicBezTo>
                    <a:cubicBezTo>
                      <a:pt x="239" y="251"/>
                      <a:pt x="254" y="257"/>
                      <a:pt x="269" y="257"/>
                    </a:cubicBezTo>
                    <a:cubicBezTo>
                      <a:pt x="284" y="257"/>
                      <a:pt x="299" y="251"/>
                      <a:pt x="310" y="240"/>
                    </a:cubicBezTo>
                    <a:cubicBezTo>
                      <a:pt x="315" y="235"/>
                      <a:pt x="324" y="235"/>
                      <a:pt x="329" y="240"/>
                    </a:cubicBezTo>
                    <a:cubicBezTo>
                      <a:pt x="407" y="319"/>
                      <a:pt x="407" y="319"/>
                      <a:pt x="407" y="319"/>
                    </a:cubicBezTo>
                    <a:cubicBezTo>
                      <a:pt x="413" y="325"/>
                      <a:pt x="413" y="333"/>
                      <a:pt x="407" y="339"/>
                    </a:cubicBezTo>
                    <a:cubicBezTo>
                      <a:pt x="393" y="353"/>
                      <a:pt x="393" y="353"/>
                      <a:pt x="393" y="353"/>
                    </a:cubicBezTo>
                    <a:cubicBezTo>
                      <a:pt x="363" y="382"/>
                      <a:pt x="324" y="398"/>
                      <a:pt x="282" y="398"/>
                    </a:cubicBezTo>
                    <a:close/>
                    <a:moveTo>
                      <a:pt x="87" y="35"/>
                    </a:moveTo>
                    <a:cubicBezTo>
                      <a:pt x="83" y="39"/>
                      <a:pt x="83" y="39"/>
                      <a:pt x="83" y="39"/>
                    </a:cubicBezTo>
                    <a:cubicBezTo>
                      <a:pt x="32" y="89"/>
                      <a:pt x="31" y="172"/>
                      <a:pt x="82" y="223"/>
                    </a:cubicBezTo>
                    <a:cubicBezTo>
                      <a:pt x="189" y="332"/>
                      <a:pt x="189" y="332"/>
                      <a:pt x="189" y="332"/>
                    </a:cubicBezTo>
                    <a:cubicBezTo>
                      <a:pt x="214" y="357"/>
                      <a:pt x="247" y="370"/>
                      <a:pt x="282" y="370"/>
                    </a:cubicBezTo>
                    <a:cubicBezTo>
                      <a:pt x="316" y="370"/>
                      <a:pt x="349" y="357"/>
                      <a:pt x="374" y="333"/>
                    </a:cubicBezTo>
                    <a:cubicBezTo>
                      <a:pt x="377" y="329"/>
                      <a:pt x="377" y="329"/>
                      <a:pt x="377" y="329"/>
                    </a:cubicBezTo>
                    <a:cubicBezTo>
                      <a:pt x="318" y="269"/>
                      <a:pt x="318" y="269"/>
                      <a:pt x="318" y="269"/>
                    </a:cubicBezTo>
                    <a:cubicBezTo>
                      <a:pt x="304" y="279"/>
                      <a:pt x="287" y="285"/>
                      <a:pt x="269" y="285"/>
                    </a:cubicBezTo>
                    <a:cubicBezTo>
                      <a:pt x="246" y="285"/>
                      <a:pt x="225" y="276"/>
                      <a:pt x="209" y="260"/>
                    </a:cubicBezTo>
                    <a:cubicBezTo>
                      <a:pt x="154" y="204"/>
                      <a:pt x="154" y="204"/>
                      <a:pt x="154" y="204"/>
                    </a:cubicBezTo>
                    <a:cubicBezTo>
                      <a:pt x="138" y="188"/>
                      <a:pt x="129" y="167"/>
                      <a:pt x="129" y="144"/>
                    </a:cubicBezTo>
                    <a:cubicBezTo>
                      <a:pt x="129" y="126"/>
                      <a:pt x="135" y="109"/>
                      <a:pt x="145" y="95"/>
                    </a:cubicBezTo>
                    <a:lnTo>
                      <a:pt x="87" y="35"/>
                    </a:lnTo>
                    <a:close/>
                  </a:path>
                </a:pathLst>
              </a:custGeom>
              <a:solidFill>
                <a:srgbClr val="C00000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1600"/>
              </a:p>
            </p:txBody>
          </p:sp>
          <p:sp>
            <p:nvSpPr>
              <p:cNvPr id="14" name="Freeform 5">
                <a:extLst>
                  <a:ext uri="{FF2B5EF4-FFF2-40B4-BE49-F238E27FC236}">
                    <a16:creationId xmlns:a16="http://schemas.microsoft.com/office/drawing/2014/main" id="{5AC36DC4-A17C-42A9-B7AE-8F45706A0C8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451199" y="9203568"/>
                <a:ext cx="153889" cy="148276"/>
              </a:xfrm>
              <a:custGeom>
                <a:avLst/>
                <a:gdLst>
                  <a:gd name="T0" fmla="*/ 282 w 413"/>
                  <a:gd name="T1" fmla="*/ 398 h 398"/>
                  <a:gd name="T2" fmla="*/ 169 w 413"/>
                  <a:gd name="T3" fmla="*/ 351 h 398"/>
                  <a:gd name="T4" fmla="*/ 62 w 413"/>
                  <a:gd name="T5" fmla="*/ 243 h 398"/>
                  <a:gd name="T6" fmla="*/ 63 w 413"/>
                  <a:gd name="T7" fmla="*/ 19 h 398"/>
                  <a:gd name="T8" fmla="*/ 77 w 413"/>
                  <a:gd name="T9" fmla="*/ 5 h 398"/>
                  <a:gd name="T10" fmla="*/ 97 w 413"/>
                  <a:gd name="T11" fmla="*/ 5 h 398"/>
                  <a:gd name="T12" fmla="*/ 174 w 413"/>
                  <a:gd name="T13" fmla="*/ 84 h 398"/>
                  <a:gd name="T14" fmla="*/ 174 w 413"/>
                  <a:gd name="T15" fmla="*/ 104 h 398"/>
                  <a:gd name="T16" fmla="*/ 157 w 413"/>
                  <a:gd name="T17" fmla="*/ 144 h 398"/>
                  <a:gd name="T18" fmla="*/ 174 w 413"/>
                  <a:gd name="T19" fmla="*/ 185 h 398"/>
                  <a:gd name="T20" fmla="*/ 229 w 413"/>
                  <a:gd name="T21" fmla="*/ 240 h 398"/>
                  <a:gd name="T22" fmla="*/ 269 w 413"/>
                  <a:gd name="T23" fmla="*/ 257 h 398"/>
                  <a:gd name="T24" fmla="*/ 310 w 413"/>
                  <a:gd name="T25" fmla="*/ 240 h 398"/>
                  <a:gd name="T26" fmla="*/ 329 w 413"/>
                  <a:gd name="T27" fmla="*/ 240 h 398"/>
                  <a:gd name="T28" fmla="*/ 407 w 413"/>
                  <a:gd name="T29" fmla="*/ 319 h 398"/>
                  <a:gd name="T30" fmla="*/ 407 w 413"/>
                  <a:gd name="T31" fmla="*/ 339 h 398"/>
                  <a:gd name="T32" fmla="*/ 393 w 413"/>
                  <a:gd name="T33" fmla="*/ 353 h 398"/>
                  <a:gd name="T34" fmla="*/ 282 w 413"/>
                  <a:gd name="T35" fmla="*/ 398 h 398"/>
                  <a:gd name="T36" fmla="*/ 87 w 413"/>
                  <a:gd name="T37" fmla="*/ 35 h 398"/>
                  <a:gd name="T38" fmla="*/ 83 w 413"/>
                  <a:gd name="T39" fmla="*/ 39 h 398"/>
                  <a:gd name="T40" fmla="*/ 82 w 413"/>
                  <a:gd name="T41" fmla="*/ 223 h 398"/>
                  <a:gd name="T42" fmla="*/ 189 w 413"/>
                  <a:gd name="T43" fmla="*/ 332 h 398"/>
                  <a:gd name="T44" fmla="*/ 282 w 413"/>
                  <a:gd name="T45" fmla="*/ 370 h 398"/>
                  <a:gd name="T46" fmla="*/ 374 w 413"/>
                  <a:gd name="T47" fmla="*/ 333 h 398"/>
                  <a:gd name="T48" fmla="*/ 377 w 413"/>
                  <a:gd name="T49" fmla="*/ 329 h 398"/>
                  <a:gd name="T50" fmla="*/ 318 w 413"/>
                  <a:gd name="T51" fmla="*/ 269 h 398"/>
                  <a:gd name="T52" fmla="*/ 269 w 413"/>
                  <a:gd name="T53" fmla="*/ 285 h 398"/>
                  <a:gd name="T54" fmla="*/ 209 w 413"/>
                  <a:gd name="T55" fmla="*/ 260 h 398"/>
                  <a:gd name="T56" fmla="*/ 154 w 413"/>
                  <a:gd name="T57" fmla="*/ 204 h 398"/>
                  <a:gd name="T58" fmla="*/ 129 w 413"/>
                  <a:gd name="T59" fmla="*/ 144 h 398"/>
                  <a:gd name="T60" fmla="*/ 145 w 413"/>
                  <a:gd name="T61" fmla="*/ 95 h 398"/>
                  <a:gd name="T62" fmla="*/ 87 w 413"/>
                  <a:gd name="T63" fmla="*/ 35 h 3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413" h="398">
                    <a:moveTo>
                      <a:pt x="282" y="398"/>
                    </a:moveTo>
                    <a:cubicBezTo>
                      <a:pt x="239" y="398"/>
                      <a:pt x="199" y="382"/>
                      <a:pt x="169" y="351"/>
                    </a:cubicBezTo>
                    <a:cubicBezTo>
                      <a:pt x="62" y="243"/>
                      <a:pt x="62" y="243"/>
                      <a:pt x="62" y="243"/>
                    </a:cubicBezTo>
                    <a:cubicBezTo>
                      <a:pt x="0" y="181"/>
                      <a:pt x="1" y="80"/>
                      <a:pt x="63" y="19"/>
                    </a:cubicBezTo>
                    <a:cubicBezTo>
                      <a:pt x="77" y="5"/>
                      <a:pt x="77" y="5"/>
                      <a:pt x="77" y="5"/>
                    </a:cubicBezTo>
                    <a:cubicBezTo>
                      <a:pt x="82" y="0"/>
                      <a:pt x="91" y="0"/>
                      <a:pt x="97" y="5"/>
                    </a:cubicBezTo>
                    <a:cubicBezTo>
                      <a:pt x="174" y="84"/>
                      <a:pt x="174" y="84"/>
                      <a:pt x="174" y="84"/>
                    </a:cubicBezTo>
                    <a:cubicBezTo>
                      <a:pt x="180" y="89"/>
                      <a:pt x="180" y="98"/>
                      <a:pt x="174" y="104"/>
                    </a:cubicBezTo>
                    <a:cubicBezTo>
                      <a:pt x="163" y="115"/>
                      <a:pt x="157" y="129"/>
                      <a:pt x="157" y="144"/>
                    </a:cubicBezTo>
                    <a:cubicBezTo>
                      <a:pt x="157" y="159"/>
                      <a:pt x="163" y="174"/>
                      <a:pt x="174" y="185"/>
                    </a:cubicBezTo>
                    <a:cubicBezTo>
                      <a:pt x="229" y="240"/>
                      <a:pt x="229" y="240"/>
                      <a:pt x="229" y="240"/>
                    </a:cubicBezTo>
                    <a:cubicBezTo>
                      <a:pt x="239" y="251"/>
                      <a:pt x="254" y="257"/>
                      <a:pt x="269" y="257"/>
                    </a:cubicBezTo>
                    <a:cubicBezTo>
                      <a:pt x="284" y="257"/>
                      <a:pt x="299" y="251"/>
                      <a:pt x="310" y="240"/>
                    </a:cubicBezTo>
                    <a:cubicBezTo>
                      <a:pt x="315" y="235"/>
                      <a:pt x="324" y="235"/>
                      <a:pt x="329" y="240"/>
                    </a:cubicBezTo>
                    <a:cubicBezTo>
                      <a:pt x="407" y="319"/>
                      <a:pt x="407" y="319"/>
                      <a:pt x="407" y="319"/>
                    </a:cubicBezTo>
                    <a:cubicBezTo>
                      <a:pt x="413" y="325"/>
                      <a:pt x="413" y="333"/>
                      <a:pt x="407" y="339"/>
                    </a:cubicBezTo>
                    <a:cubicBezTo>
                      <a:pt x="393" y="353"/>
                      <a:pt x="393" y="353"/>
                      <a:pt x="393" y="353"/>
                    </a:cubicBezTo>
                    <a:cubicBezTo>
                      <a:pt x="363" y="382"/>
                      <a:pt x="324" y="398"/>
                      <a:pt x="282" y="398"/>
                    </a:cubicBezTo>
                    <a:close/>
                    <a:moveTo>
                      <a:pt x="87" y="35"/>
                    </a:moveTo>
                    <a:cubicBezTo>
                      <a:pt x="83" y="39"/>
                      <a:pt x="83" y="39"/>
                      <a:pt x="83" y="39"/>
                    </a:cubicBezTo>
                    <a:cubicBezTo>
                      <a:pt x="32" y="89"/>
                      <a:pt x="31" y="172"/>
                      <a:pt x="82" y="223"/>
                    </a:cubicBezTo>
                    <a:cubicBezTo>
                      <a:pt x="189" y="332"/>
                      <a:pt x="189" y="332"/>
                      <a:pt x="189" y="332"/>
                    </a:cubicBezTo>
                    <a:cubicBezTo>
                      <a:pt x="214" y="357"/>
                      <a:pt x="247" y="370"/>
                      <a:pt x="282" y="370"/>
                    </a:cubicBezTo>
                    <a:cubicBezTo>
                      <a:pt x="316" y="370"/>
                      <a:pt x="349" y="357"/>
                      <a:pt x="374" y="333"/>
                    </a:cubicBezTo>
                    <a:cubicBezTo>
                      <a:pt x="377" y="329"/>
                      <a:pt x="377" y="329"/>
                      <a:pt x="377" y="329"/>
                    </a:cubicBezTo>
                    <a:cubicBezTo>
                      <a:pt x="318" y="269"/>
                      <a:pt x="318" y="269"/>
                      <a:pt x="318" y="269"/>
                    </a:cubicBezTo>
                    <a:cubicBezTo>
                      <a:pt x="304" y="279"/>
                      <a:pt x="287" y="285"/>
                      <a:pt x="269" y="285"/>
                    </a:cubicBezTo>
                    <a:cubicBezTo>
                      <a:pt x="246" y="285"/>
                      <a:pt x="225" y="276"/>
                      <a:pt x="209" y="260"/>
                    </a:cubicBezTo>
                    <a:cubicBezTo>
                      <a:pt x="154" y="204"/>
                      <a:pt x="154" y="204"/>
                      <a:pt x="154" y="204"/>
                    </a:cubicBezTo>
                    <a:cubicBezTo>
                      <a:pt x="138" y="188"/>
                      <a:pt x="129" y="167"/>
                      <a:pt x="129" y="144"/>
                    </a:cubicBezTo>
                    <a:cubicBezTo>
                      <a:pt x="129" y="126"/>
                      <a:pt x="135" y="109"/>
                      <a:pt x="145" y="95"/>
                    </a:cubicBezTo>
                    <a:lnTo>
                      <a:pt x="87" y="35"/>
                    </a:lnTo>
                    <a:close/>
                  </a:path>
                </a:pathLst>
              </a:custGeom>
              <a:solidFill>
                <a:srgbClr val="C00000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1600"/>
              </a:p>
            </p:txBody>
          </p:sp>
        </p:grpSp>
        <p:grpSp>
          <p:nvGrpSpPr>
            <p:cNvPr id="7" name="그룹 6">
              <a:extLst>
                <a:ext uri="{FF2B5EF4-FFF2-40B4-BE49-F238E27FC236}">
                  <a16:creationId xmlns:a16="http://schemas.microsoft.com/office/drawing/2014/main" id="{E7BF23FE-8820-FF30-3FE2-7F32DA9517B9}"/>
                </a:ext>
              </a:extLst>
            </p:cNvPr>
            <p:cNvGrpSpPr/>
            <p:nvPr/>
          </p:nvGrpSpPr>
          <p:grpSpPr>
            <a:xfrm>
              <a:off x="3658622" y="8760914"/>
              <a:ext cx="178044" cy="587166"/>
              <a:chOff x="3572897" y="8760914"/>
              <a:chExt cx="178044" cy="587166"/>
            </a:xfrm>
          </p:grpSpPr>
          <p:sp>
            <p:nvSpPr>
              <p:cNvPr id="8" name="Freeform 213">
                <a:extLst>
                  <a:ext uri="{FF2B5EF4-FFF2-40B4-BE49-F238E27FC236}">
                    <a16:creationId xmlns:a16="http://schemas.microsoft.com/office/drawing/2014/main" id="{BF024C0D-B09B-32C6-3E24-65B465C57D7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572897" y="8760914"/>
                <a:ext cx="178044" cy="121889"/>
              </a:xfrm>
              <a:custGeom>
                <a:avLst/>
                <a:gdLst>
                  <a:gd name="T0" fmla="*/ 1120 w 1141"/>
                  <a:gd name="T1" fmla="*/ 50 h 781"/>
                  <a:gd name="T2" fmla="*/ 1125 w 1141"/>
                  <a:gd name="T3" fmla="*/ 45 h 781"/>
                  <a:gd name="T4" fmla="*/ 1120 w 1141"/>
                  <a:gd name="T5" fmla="*/ 50 h 781"/>
                  <a:gd name="T6" fmla="*/ 1025 w 1141"/>
                  <a:gd name="T7" fmla="*/ 0 h 781"/>
                  <a:gd name="T8" fmla="*/ 116 w 1141"/>
                  <a:gd name="T9" fmla="*/ 0 h 781"/>
                  <a:gd name="T10" fmla="*/ 23 w 1141"/>
                  <a:gd name="T11" fmla="*/ 48 h 781"/>
                  <a:gd name="T12" fmla="*/ 19 w 1141"/>
                  <a:gd name="T13" fmla="*/ 45 h 781"/>
                  <a:gd name="T14" fmla="*/ 22 w 1141"/>
                  <a:gd name="T15" fmla="*/ 48 h 781"/>
                  <a:gd name="T16" fmla="*/ 0 w 1141"/>
                  <a:gd name="T17" fmla="*/ 116 h 781"/>
                  <a:gd name="T18" fmla="*/ 0 w 1141"/>
                  <a:gd name="T19" fmla="*/ 665 h 781"/>
                  <a:gd name="T20" fmla="*/ 116 w 1141"/>
                  <a:gd name="T21" fmla="*/ 781 h 781"/>
                  <a:gd name="T22" fmla="*/ 1025 w 1141"/>
                  <a:gd name="T23" fmla="*/ 781 h 781"/>
                  <a:gd name="T24" fmla="*/ 1141 w 1141"/>
                  <a:gd name="T25" fmla="*/ 665 h 781"/>
                  <a:gd name="T26" fmla="*/ 1141 w 1141"/>
                  <a:gd name="T27" fmla="*/ 116 h 781"/>
                  <a:gd name="T28" fmla="*/ 1120 w 1141"/>
                  <a:gd name="T29" fmla="*/ 50 h 781"/>
                  <a:gd name="T30" fmla="*/ 1069 w 1141"/>
                  <a:gd name="T31" fmla="*/ 116 h 781"/>
                  <a:gd name="T32" fmla="*/ 1069 w 1141"/>
                  <a:gd name="T33" fmla="*/ 665 h 781"/>
                  <a:gd name="T34" fmla="*/ 1035 w 1141"/>
                  <a:gd name="T35" fmla="*/ 708 h 781"/>
                  <a:gd name="T36" fmla="*/ 722 w 1141"/>
                  <a:gd name="T37" fmla="*/ 429 h 781"/>
                  <a:gd name="T38" fmla="*/ 1066 w 1141"/>
                  <a:gd name="T39" fmla="*/ 101 h 781"/>
                  <a:gd name="T40" fmla="*/ 1069 w 1141"/>
                  <a:gd name="T41" fmla="*/ 116 h 781"/>
                  <a:gd name="T42" fmla="*/ 631 w 1141"/>
                  <a:gd name="T43" fmla="*/ 409 h 781"/>
                  <a:gd name="T44" fmla="*/ 514 w 1141"/>
                  <a:gd name="T45" fmla="*/ 409 h 781"/>
                  <a:gd name="T46" fmla="*/ 164 w 1141"/>
                  <a:gd name="T47" fmla="*/ 71 h 781"/>
                  <a:gd name="T48" fmla="*/ 981 w 1141"/>
                  <a:gd name="T49" fmla="*/ 71 h 781"/>
                  <a:gd name="T50" fmla="*/ 631 w 1141"/>
                  <a:gd name="T51" fmla="*/ 409 h 781"/>
                  <a:gd name="T52" fmla="*/ 469 w 1141"/>
                  <a:gd name="T53" fmla="*/ 472 h 781"/>
                  <a:gd name="T54" fmla="*/ 572 w 1141"/>
                  <a:gd name="T55" fmla="*/ 507 h 781"/>
                  <a:gd name="T56" fmla="*/ 669 w 1141"/>
                  <a:gd name="T57" fmla="*/ 476 h 781"/>
                  <a:gd name="T58" fmla="*/ 930 w 1141"/>
                  <a:gd name="T59" fmla="*/ 710 h 781"/>
                  <a:gd name="T60" fmla="*/ 203 w 1141"/>
                  <a:gd name="T61" fmla="*/ 710 h 781"/>
                  <a:gd name="T62" fmla="*/ 469 w 1141"/>
                  <a:gd name="T63" fmla="*/ 472 h 781"/>
                  <a:gd name="T64" fmla="*/ 417 w 1141"/>
                  <a:gd name="T65" fmla="*/ 424 h 781"/>
                  <a:gd name="T66" fmla="*/ 100 w 1141"/>
                  <a:gd name="T67" fmla="*/ 707 h 781"/>
                  <a:gd name="T68" fmla="*/ 71 w 1141"/>
                  <a:gd name="T69" fmla="*/ 665 h 781"/>
                  <a:gd name="T70" fmla="*/ 71 w 1141"/>
                  <a:gd name="T71" fmla="*/ 116 h 781"/>
                  <a:gd name="T72" fmla="*/ 75 w 1141"/>
                  <a:gd name="T73" fmla="*/ 98 h 781"/>
                  <a:gd name="T74" fmla="*/ 417 w 1141"/>
                  <a:gd name="T75" fmla="*/ 424 h 7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141" h="781">
                    <a:moveTo>
                      <a:pt x="1120" y="50"/>
                    </a:moveTo>
                    <a:cubicBezTo>
                      <a:pt x="1125" y="45"/>
                      <a:pt x="1125" y="45"/>
                      <a:pt x="1125" y="45"/>
                    </a:cubicBezTo>
                    <a:cubicBezTo>
                      <a:pt x="1123" y="47"/>
                      <a:pt x="1122" y="48"/>
                      <a:pt x="1120" y="50"/>
                    </a:cubicBezTo>
                    <a:cubicBezTo>
                      <a:pt x="1099" y="20"/>
                      <a:pt x="1064" y="0"/>
                      <a:pt x="1025" y="0"/>
                    </a:cubicBezTo>
                    <a:cubicBezTo>
                      <a:pt x="116" y="0"/>
                      <a:pt x="116" y="0"/>
                      <a:pt x="116" y="0"/>
                    </a:cubicBezTo>
                    <a:cubicBezTo>
                      <a:pt x="78" y="0"/>
                      <a:pt x="44" y="19"/>
                      <a:pt x="23" y="48"/>
                    </a:cubicBezTo>
                    <a:cubicBezTo>
                      <a:pt x="22" y="47"/>
                      <a:pt x="20" y="46"/>
                      <a:pt x="19" y="45"/>
                    </a:cubicBezTo>
                    <a:cubicBezTo>
                      <a:pt x="22" y="48"/>
                      <a:pt x="22" y="48"/>
                      <a:pt x="22" y="48"/>
                    </a:cubicBezTo>
                    <a:cubicBezTo>
                      <a:pt x="8" y="67"/>
                      <a:pt x="0" y="91"/>
                      <a:pt x="0" y="116"/>
                    </a:cubicBezTo>
                    <a:cubicBezTo>
                      <a:pt x="0" y="665"/>
                      <a:pt x="0" y="665"/>
                      <a:pt x="0" y="665"/>
                    </a:cubicBezTo>
                    <a:cubicBezTo>
                      <a:pt x="0" y="729"/>
                      <a:pt x="52" y="781"/>
                      <a:pt x="116" y="781"/>
                    </a:cubicBezTo>
                    <a:cubicBezTo>
                      <a:pt x="1025" y="781"/>
                      <a:pt x="1025" y="781"/>
                      <a:pt x="1025" y="781"/>
                    </a:cubicBezTo>
                    <a:cubicBezTo>
                      <a:pt x="1089" y="781"/>
                      <a:pt x="1141" y="729"/>
                      <a:pt x="1141" y="665"/>
                    </a:cubicBezTo>
                    <a:cubicBezTo>
                      <a:pt x="1141" y="116"/>
                      <a:pt x="1141" y="116"/>
                      <a:pt x="1141" y="116"/>
                    </a:cubicBezTo>
                    <a:cubicBezTo>
                      <a:pt x="1141" y="92"/>
                      <a:pt x="1133" y="69"/>
                      <a:pt x="1120" y="50"/>
                    </a:cubicBezTo>
                    <a:close/>
                    <a:moveTo>
                      <a:pt x="1069" y="116"/>
                    </a:moveTo>
                    <a:cubicBezTo>
                      <a:pt x="1069" y="665"/>
                      <a:pt x="1069" y="665"/>
                      <a:pt x="1069" y="665"/>
                    </a:cubicBezTo>
                    <a:cubicBezTo>
                      <a:pt x="1069" y="686"/>
                      <a:pt x="1054" y="703"/>
                      <a:pt x="1035" y="708"/>
                    </a:cubicBezTo>
                    <a:cubicBezTo>
                      <a:pt x="722" y="429"/>
                      <a:pt x="722" y="429"/>
                      <a:pt x="722" y="429"/>
                    </a:cubicBezTo>
                    <a:cubicBezTo>
                      <a:pt x="1066" y="101"/>
                      <a:pt x="1066" y="101"/>
                      <a:pt x="1066" y="101"/>
                    </a:cubicBezTo>
                    <a:cubicBezTo>
                      <a:pt x="1068" y="106"/>
                      <a:pt x="1069" y="111"/>
                      <a:pt x="1069" y="116"/>
                    </a:cubicBezTo>
                    <a:close/>
                    <a:moveTo>
                      <a:pt x="631" y="409"/>
                    </a:moveTo>
                    <a:cubicBezTo>
                      <a:pt x="599" y="437"/>
                      <a:pt x="546" y="437"/>
                      <a:pt x="514" y="409"/>
                    </a:cubicBezTo>
                    <a:cubicBezTo>
                      <a:pt x="164" y="71"/>
                      <a:pt x="164" y="71"/>
                      <a:pt x="164" y="71"/>
                    </a:cubicBezTo>
                    <a:cubicBezTo>
                      <a:pt x="981" y="71"/>
                      <a:pt x="981" y="71"/>
                      <a:pt x="981" y="71"/>
                    </a:cubicBezTo>
                    <a:lnTo>
                      <a:pt x="631" y="409"/>
                    </a:lnTo>
                    <a:close/>
                    <a:moveTo>
                      <a:pt x="469" y="472"/>
                    </a:moveTo>
                    <a:cubicBezTo>
                      <a:pt x="498" y="495"/>
                      <a:pt x="534" y="507"/>
                      <a:pt x="572" y="507"/>
                    </a:cubicBezTo>
                    <a:cubicBezTo>
                      <a:pt x="608" y="507"/>
                      <a:pt x="641" y="496"/>
                      <a:pt x="669" y="476"/>
                    </a:cubicBezTo>
                    <a:cubicBezTo>
                      <a:pt x="930" y="710"/>
                      <a:pt x="930" y="710"/>
                      <a:pt x="930" y="710"/>
                    </a:cubicBezTo>
                    <a:cubicBezTo>
                      <a:pt x="203" y="710"/>
                      <a:pt x="203" y="710"/>
                      <a:pt x="203" y="710"/>
                    </a:cubicBezTo>
                    <a:lnTo>
                      <a:pt x="469" y="472"/>
                    </a:lnTo>
                    <a:close/>
                    <a:moveTo>
                      <a:pt x="417" y="424"/>
                    </a:moveTo>
                    <a:cubicBezTo>
                      <a:pt x="100" y="707"/>
                      <a:pt x="100" y="707"/>
                      <a:pt x="100" y="707"/>
                    </a:cubicBezTo>
                    <a:cubicBezTo>
                      <a:pt x="83" y="700"/>
                      <a:pt x="71" y="684"/>
                      <a:pt x="71" y="665"/>
                    </a:cubicBezTo>
                    <a:cubicBezTo>
                      <a:pt x="71" y="116"/>
                      <a:pt x="71" y="116"/>
                      <a:pt x="71" y="116"/>
                    </a:cubicBezTo>
                    <a:cubicBezTo>
                      <a:pt x="71" y="110"/>
                      <a:pt x="73" y="104"/>
                      <a:pt x="75" y="98"/>
                    </a:cubicBezTo>
                    <a:lnTo>
                      <a:pt x="417" y="424"/>
                    </a:lnTo>
                    <a:close/>
                  </a:path>
                </a:pathLst>
              </a:custGeom>
              <a:solidFill>
                <a:srgbClr val="C00000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600" dirty="0"/>
              </a:p>
            </p:txBody>
          </p:sp>
          <p:sp>
            <p:nvSpPr>
              <p:cNvPr id="9" name="Freeform 213">
                <a:extLst>
                  <a:ext uri="{FF2B5EF4-FFF2-40B4-BE49-F238E27FC236}">
                    <a16:creationId xmlns:a16="http://schemas.microsoft.com/office/drawing/2014/main" id="{641C2552-3222-BA02-8750-F7D369551D8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572897" y="8991117"/>
                <a:ext cx="178044" cy="121889"/>
              </a:xfrm>
              <a:custGeom>
                <a:avLst/>
                <a:gdLst>
                  <a:gd name="T0" fmla="*/ 1120 w 1141"/>
                  <a:gd name="T1" fmla="*/ 50 h 781"/>
                  <a:gd name="T2" fmla="*/ 1125 w 1141"/>
                  <a:gd name="T3" fmla="*/ 45 h 781"/>
                  <a:gd name="T4" fmla="*/ 1120 w 1141"/>
                  <a:gd name="T5" fmla="*/ 50 h 781"/>
                  <a:gd name="T6" fmla="*/ 1025 w 1141"/>
                  <a:gd name="T7" fmla="*/ 0 h 781"/>
                  <a:gd name="T8" fmla="*/ 116 w 1141"/>
                  <a:gd name="T9" fmla="*/ 0 h 781"/>
                  <a:gd name="T10" fmla="*/ 23 w 1141"/>
                  <a:gd name="T11" fmla="*/ 48 h 781"/>
                  <a:gd name="T12" fmla="*/ 19 w 1141"/>
                  <a:gd name="T13" fmla="*/ 45 h 781"/>
                  <a:gd name="T14" fmla="*/ 22 w 1141"/>
                  <a:gd name="T15" fmla="*/ 48 h 781"/>
                  <a:gd name="T16" fmla="*/ 0 w 1141"/>
                  <a:gd name="T17" fmla="*/ 116 h 781"/>
                  <a:gd name="T18" fmla="*/ 0 w 1141"/>
                  <a:gd name="T19" fmla="*/ 665 h 781"/>
                  <a:gd name="T20" fmla="*/ 116 w 1141"/>
                  <a:gd name="T21" fmla="*/ 781 h 781"/>
                  <a:gd name="T22" fmla="*/ 1025 w 1141"/>
                  <a:gd name="T23" fmla="*/ 781 h 781"/>
                  <a:gd name="T24" fmla="*/ 1141 w 1141"/>
                  <a:gd name="T25" fmla="*/ 665 h 781"/>
                  <a:gd name="T26" fmla="*/ 1141 w 1141"/>
                  <a:gd name="T27" fmla="*/ 116 h 781"/>
                  <a:gd name="T28" fmla="*/ 1120 w 1141"/>
                  <a:gd name="T29" fmla="*/ 50 h 781"/>
                  <a:gd name="T30" fmla="*/ 1069 w 1141"/>
                  <a:gd name="T31" fmla="*/ 116 h 781"/>
                  <a:gd name="T32" fmla="*/ 1069 w 1141"/>
                  <a:gd name="T33" fmla="*/ 665 h 781"/>
                  <a:gd name="T34" fmla="*/ 1035 w 1141"/>
                  <a:gd name="T35" fmla="*/ 708 h 781"/>
                  <a:gd name="T36" fmla="*/ 722 w 1141"/>
                  <a:gd name="T37" fmla="*/ 429 h 781"/>
                  <a:gd name="T38" fmla="*/ 1066 w 1141"/>
                  <a:gd name="T39" fmla="*/ 101 h 781"/>
                  <a:gd name="T40" fmla="*/ 1069 w 1141"/>
                  <a:gd name="T41" fmla="*/ 116 h 781"/>
                  <a:gd name="T42" fmla="*/ 631 w 1141"/>
                  <a:gd name="T43" fmla="*/ 409 h 781"/>
                  <a:gd name="T44" fmla="*/ 514 w 1141"/>
                  <a:gd name="T45" fmla="*/ 409 h 781"/>
                  <a:gd name="T46" fmla="*/ 164 w 1141"/>
                  <a:gd name="T47" fmla="*/ 71 h 781"/>
                  <a:gd name="T48" fmla="*/ 981 w 1141"/>
                  <a:gd name="T49" fmla="*/ 71 h 781"/>
                  <a:gd name="T50" fmla="*/ 631 w 1141"/>
                  <a:gd name="T51" fmla="*/ 409 h 781"/>
                  <a:gd name="T52" fmla="*/ 469 w 1141"/>
                  <a:gd name="T53" fmla="*/ 472 h 781"/>
                  <a:gd name="T54" fmla="*/ 572 w 1141"/>
                  <a:gd name="T55" fmla="*/ 507 h 781"/>
                  <a:gd name="T56" fmla="*/ 669 w 1141"/>
                  <a:gd name="T57" fmla="*/ 476 h 781"/>
                  <a:gd name="T58" fmla="*/ 930 w 1141"/>
                  <a:gd name="T59" fmla="*/ 710 h 781"/>
                  <a:gd name="T60" fmla="*/ 203 w 1141"/>
                  <a:gd name="T61" fmla="*/ 710 h 781"/>
                  <a:gd name="T62" fmla="*/ 469 w 1141"/>
                  <a:gd name="T63" fmla="*/ 472 h 781"/>
                  <a:gd name="T64" fmla="*/ 417 w 1141"/>
                  <a:gd name="T65" fmla="*/ 424 h 781"/>
                  <a:gd name="T66" fmla="*/ 100 w 1141"/>
                  <a:gd name="T67" fmla="*/ 707 h 781"/>
                  <a:gd name="T68" fmla="*/ 71 w 1141"/>
                  <a:gd name="T69" fmla="*/ 665 h 781"/>
                  <a:gd name="T70" fmla="*/ 71 w 1141"/>
                  <a:gd name="T71" fmla="*/ 116 h 781"/>
                  <a:gd name="T72" fmla="*/ 75 w 1141"/>
                  <a:gd name="T73" fmla="*/ 98 h 781"/>
                  <a:gd name="T74" fmla="*/ 417 w 1141"/>
                  <a:gd name="T75" fmla="*/ 424 h 7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141" h="781">
                    <a:moveTo>
                      <a:pt x="1120" y="50"/>
                    </a:moveTo>
                    <a:cubicBezTo>
                      <a:pt x="1125" y="45"/>
                      <a:pt x="1125" y="45"/>
                      <a:pt x="1125" y="45"/>
                    </a:cubicBezTo>
                    <a:cubicBezTo>
                      <a:pt x="1123" y="47"/>
                      <a:pt x="1122" y="48"/>
                      <a:pt x="1120" y="50"/>
                    </a:cubicBezTo>
                    <a:cubicBezTo>
                      <a:pt x="1099" y="20"/>
                      <a:pt x="1064" y="0"/>
                      <a:pt x="1025" y="0"/>
                    </a:cubicBezTo>
                    <a:cubicBezTo>
                      <a:pt x="116" y="0"/>
                      <a:pt x="116" y="0"/>
                      <a:pt x="116" y="0"/>
                    </a:cubicBezTo>
                    <a:cubicBezTo>
                      <a:pt x="78" y="0"/>
                      <a:pt x="44" y="19"/>
                      <a:pt x="23" y="48"/>
                    </a:cubicBezTo>
                    <a:cubicBezTo>
                      <a:pt x="22" y="47"/>
                      <a:pt x="20" y="46"/>
                      <a:pt x="19" y="45"/>
                    </a:cubicBezTo>
                    <a:cubicBezTo>
                      <a:pt x="22" y="48"/>
                      <a:pt x="22" y="48"/>
                      <a:pt x="22" y="48"/>
                    </a:cubicBezTo>
                    <a:cubicBezTo>
                      <a:pt x="8" y="67"/>
                      <a:pt x="0" y="91"/>
                      <a:pt x="0" y="116"/>
                    </a:cubicBezTo>
                    <a:cubicBezTo>
                      <a:pt x="0" y="665"/>
                      <a:pt x="0" y="665"/>
                      <a:pt x="0" y="665"/>
                    </a:cubicBezTo>
                    <a:cubicBezTo>
                      <a:pt x="0" y="729"/>
                      <a:pt x="52" y="781"/>
                      <a:pt x="116" y="781"/>
                    </a:cubicBezTo>
                    <a:cubicBezTo>
                      <a:pt x="1025" y="781"/>
                      <a:pt x="1025" y="781"/>
                      <a:pt x="1025" y="781"/>
                    </a:cubicBezTo>
                    <a:cubicBezTo>
                      <a:pt x="1089" y="781"/>
                      <a:pt x="1141" y="729"/>
                      <a:pt x="1141" y="665"/>
                    </a:cubicBezTo>
                    <a:cubicBezTo>
                      <a:pt x="1141" y="116"/>
                      <a:pt x="1141" y="116"/>
                      <a:pt x="1141" y="116"/>
                    </a:cubicBezTo>
                    <a:cubicBezTo>
                      <a:pt x="1141" y="92"/>
                      <a:pt x="1133" y="69"/>
                      <a:pt x="1120" y="50"/>
                    </a:cubicBezTo>
                    <a:close/>
                    <a:moveTo>
                      <a:pt x="1069" y="116"/>
                    </a:moveTo>
                    <a:cubicBezTo>
                      <a:pt x="1069" y="665"/>
                      <a:pt x="1069" y="665"/>
                      <a:pt x="1069" y="665"/>
                    </a:cubicBezTo>
                    <a:cubicBezTo>
                      <a:pt x="1069" y="686"/>
                      <a:pt x="1054" y="703"/>
                      <a:pt x="1035" y="708"/>
                    </a:cubicBezTo>
                    <a:cubicBezTo>
                      <a:pt x="722" y="429"/>
                      <a:pt x="722" y="429"/>
                      <a:pt x="722" y="429"/>
                    </a:cubicBezTo>
                    <a:cubicBezTo>
                      <a:pt x="1066" y="101"/>
                      <a:pt x="1066" y="101"/>
                      <a:pt x="1066" y="101"/>
                    </a:cubicBezTo>
                    <a:cubicBezTo>
                      <a:pt x="1068" y="106"/>
                      <a:pt x="1069" y="111"/>
                      <a:pt x="1069" y="116"/>
                    </a:cubicBezTo>
                    <a:close/>
                    <a:moveTo>
                      <a:pt x="631" y="409"/>
                    </a:moveTo>
                    <a:cubicBezTo>
                      <a:pt x="599" y="437"/>
                      <a:pt x="546" y="437"/>
                      <a:pt x="514" y="409"/>
                    </a:cubicBezTo>
                    <a:cubicBezTo>
                      <a:pt x="164" y="71"/>
                      <a:pt x="164" y="71"/>
                      <a:pt x="164" y="71"/>
                    </a:cubicBezTo>
                    <a:cubicBezTo>
                      <a:pt x="981" y="71"/>
                      <a:pt x="981" y="71"/>
                      <a:pt x="981" y="71"/>
                    </a:cubicBezTo>
                    <a:lnTo>
                      <a:pt x="631" y="409"/>
                    </a:lnTo>
                    <a:close/>
                    <a:moveTo>
                      <a:pt x="469" y="472"/>
                    </a:moveTo>
                    <a:cubicBezTo>
                      <a:pt x="498" y="495"/>
                      <a:pt x="534" y="507"/>
                      <a:pt x="572" y="507"/>
                    </a:cubicBezTo>
                    <a:cubicBezTo>
                      <a:pt x="608" y="507"/>
                      <a:pt x="641" y="496"/>
                      <a:pt x="669" y="476"/>
                    </a:cubicBezTo>
                    <a:cubicBezTo>
                      <a:pt x="930" y="710"/>
                      <a:pt x="930" y="710"/>
                      <a:pt x="930" y="710"/>
                    </a:cubicBezTo>
                    <a:cubicBezTo>
                      <a:pt x="203" y="710"/>
                      <a:pt x="203" y="710"/>
                      <a:pt x="203" y="710"/>
                    </a:cubicBezTo>
                    <a:lnTo>
                      <a:pt x="469" y="472"/>
                    </a:lnTo>
                    <a:close/>
                    <a:moveTo>
                      <a:pt x="417" y="424"/>
                    </a:moveTo>
                    <a:cubicBezTo>
                      <a:pt x="100" y="707"/>
                      <a:pt x="100" y="707"/>
                      <a:pt x="100" y="707"/>
                    </a:cubicBezTo>
                    <a:cubicBezTo>
                      <a:pt x="83" y="700"/>
                      <a:pt x="71" y="684"/>
                      <a:pt x="71" y="665"/>
                    </a:cubicBezTo>
                    <a:cubicBezTo>
                      <a:pt x="71" y="116"/>
                      <a:pt x="71" y="116"/>
                      <a:pt x="71" y="116"/>
                    </a:cubicBezTo>
                    <a:cubicBezTo>
                      <a:pt x="71" y="110"/>
                      <a:pt x="73" y="104"/>
                      <a:pt x="75" y="98"/>
                    </a:cubicBezTo>
                    <a:lnTo>
                      <a:pt x="417" y="424"/>
                    </a:lnTo>
                    <a:close/>
                  </a:path>
                </a:pathLst>
              </a:custGeom>
              <a:solidFill>
                <a:srgbClr val="C00000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600" dirty="0"/>
              </a:p>
            </p:txBody>
          </p:sp>
          <p:sp>
            <p:nvSpPr>
              <p:cNvPr id="10" name="Freeform 213">
                <a:extLst>
                  <a:ext uri="{FF2B5EF4-FFF2-40B4-BE49-F238E27FC236}">
                    <a16:creationId xmlns:a16="http://schemas.microsoft.com/office/drawing/2014/main" id="{372ECF41-9C3C-60D2-79E3-1339FD4CFD0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572897" y="9226191"/>
                <a:ext cx="178044" cy="121889"/>
              </a:xfrm>
              <a:custGeom>
                <a:avLst/>
                <a:gdLst>
                  <a:gd name="T0" fmla="*/ 1120 w 1141"/>
                  <a:gd name="T1" fmla="*/ 50 h 781"/>
                  <a:gd name="T2" fmla="*/ 1125 w 1141"/>
                  <a:gd name="T3" fmla="*/ 45 h 781"/>
                  <a:gd name="T4" fmla="*/ 1120 w 1141"/>
                  <a:gd name="T5" fmla="*/ 50 h 781"/>
                  <a:gd name="T6" fmla="*/ 1025 w 1141"/>
                  <a:gd name="T7" fmla="*/ 0 h 781"/>
                  <a:gd name="T8" fmla="*/ 116 w 1141"/>
                  <a:gd name="T9" fmla="*/ 0 h 781"/>
                  <a:gd name="T10" fmla="*/ 23 w 1141"/>
                  <a:gd name="T11" fmla="*/ 48 h 781"/>
                  <a:gd name="T12" fmla="*/ 19 w 1141"/>
                  <a:gd name="T13" fmla="*/ 45 h 781"/>
                  <a:gd name="T14" fmla="*/ 22 w 1141"/>
                  <a:gd name="T15" fmla="*/ 48 h 781"/>
                  <a:gd name="T16" fmla="*/ 0 w 1141"/>
                  <a:gd name="T17" fmla="*/ 116 h 781"/>
                  <a:gd name="T18" fmla="*/ 0 w 1141"/>
                  <a:gd name="T19" fmla="*/ 665 h 781"/>
                  <a:gd name="T20" fmla="*/ 116 w 1141"/>
                  <a:gd name="T21" fmla="*/ 781 h 781"/>
                  <a:gd name="T22" fmla="*/ 1025 w 1141"/>
                  <a:gd name="T23" fmla="*/ 781 h 781"/>
                  <a:gd name="T24" fmla="*/ 1141 w 1141"/>
                  <a:gd name="T25" fmla="*/ 665 h 781"/>
                  <a:gd name="T26" fmla="*/ 1141 w 1141"/>
                  <a:gd name="T27" fmla="*/ 116 h 781"/>
                  <a:gd name="T28" fmla="*/ 1120 w 1141"/>
                  <a:gd name="T29" fmla="*/ 50 h 781"/>
                  <a:gd name="T30" fmla="*/ 1069 w 1141"/>
                  <a:gd name="T31" fmla="*/ 116 h 781"/>
                  <a:gd name="T32" fmla="*/ 1069 w 1141"/>
                  <a:gd name="T33" fmla="*/ 665 h 781"/>
                  <a:gd name="T34" fmla="*/ 1035 w 1141"/>
                  <a:gd name="T35" fmla="*/ 708 h 781"/>
                  <a:gd name="T36" fmla="*/ 722 w 1141"/>
                  <a:gd name="T37" fmla="*/ 429 h 781"/>
                  <a:gd name="T38" fmla="*/ 1066 w 1141"/>
                  <a:gd name="T39" fmla="*/ 101 h 781"/>
                  <a:gd name="T40" fmla="*/ 1069 w 1141"/>
                  <a:gd name="T41" fmla="*/ 116 h 781"/>
                  <a:gd name="T42" fmla="*/ 631 w 1141"/>
                  <a:gd name="T43" fmla="*/ 409 h 781"/>
                  <a:gd name="T44" fmla="*/ 514 w 1141"/>
                  <a:gd name="T45" fmla="*/ 409 h 781"/>
                  <a:gd name="T46" fmla="*/ 164 w 1141"/>
                  <a:gd name="T47" fmla="*/ 71 h 781"/>
                  <a:gd name="T48" fmla="*/ 981 w 1141"/>
                  <a:gd name="T49" fmla="*/ 71 h 781"/>
                  <a:gd name="T50" fmla="*/ 631 w 1141"/>
                  <a:gd name="T51" fmla="*/ 409 h 781"/>
                  <a:gd name="T52" fmla="*/ 469 w 1141"/>
                  <a:gd name="T53" fmla="*/ 472 h 781"/>
                  <a:gd name="T54" fmla="*/ 572 w 1141"/>
                  <a:gd name="T55" fmla="*/ 507 h 781"/>
                  <a:gd name="T56" fmla="*/ 669 w 1141"/>
                  <a:gd name="T57" fmla="*/ 476 h 781"/>
                  <a:gd name="T58" fmla="*/ 930 w 1141"/>
                  <a:gd name="T59" fmla="*/ 710 h 781"/>
                  <a:gd name="T60" fmla="*/ 203 w 1141"/>
                  <a:gd name="T61" fmla="*/ 710 h 781"/>
                  <a:gd name="T62" fmla="*/ 469 w 1141"/>
                  <a:gd name="T63" fmla="*/ 472 h 781"/>
                  <a:gd name="T64" fmla="*/ 417 w 1141"/>
                  <a:gd name="T65" fmla="*/ 424 h 781"/>
                  <a:gd name="T66" fmla="*/ 100 w 1141"/>
                  <a:gd name="T67" fmla="*/ 707 h 781"/>
                  <a:gd name="T68" fmla="*/ 71 w 1141"/>
                  <a:gd name="T69" fmla="*/ 665 h 781"/>
                  <a:gd name="T70" fmla="*/ 71 w 1141"/>
                  <a:gd name="T71" fmla="*/ 116 h 781"/>
                  <a:gd name="T72" fmla="*/ 75 w 1141"/>
                  <a:gd name="T73" fmla="*/ 98 h 781"/>
                  <a:gd name="T74" fmla="*/ 417 w 1141"/>
                  <a:gd name="T75" fmla="*/ 424 h 7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141" h="781">
                    <a:moveTo>
                      <a:pt x="1120" y="50"/>
                    </a:moveTo>
                    <a:cubicBezTo>
                      <a:pt x="1125" y="45"/>
                      <a:pt x="1125" y="45"/>
                      <a:pt x="1125" y="45"/>
                    </a:cubicBezTo>
                    <a:cubicBezTo>
                      <a:pt x="1123" y="47"/>
                      <a:pt x="1122" y="48"/>
                      <a:pt x="1120" y="50"/>
                    </a:cubicBezTo>
                    <a:cubicBezTo>
                      <a:pt x="1099" y="20"/>
                      <a:pt x="1064" y="0"/>
                      <a:pt x="1025" y="0"/>
                    </a:cubicBezTo>
                    <a:cubicBezTo>
                      <a:pt x="116" y="0"/>
                      <a:pt x="116" y="0"/>
                      <a:pt x="116" y="0"/>
                    </a:cubicBezTo>
                    <a:cubicBezTo>
                      <a:pt x="78" y="0"/>
                      <a:pt x="44" y="19"/>
                      <a:pt x="23" y="48"/>
                    </a:cubicBezTo>
                    <a:cubicBezTo>
                      <a:pt x="22" y="47"/>
                      <a:pt x="20" y="46"/>
                      <a:pt x="19" y="45"/>
                    </a:cubicBezTo>
                    <a:cubicBezTo>
                      <a:pt x="22" y="48"/>
                      <a:pt x="22" y="48"/>
                      <a:pt x="22" y="48"/>
                    </a:cubicBezTo>
                    <a:cubicBezTo>
                      <a:pt x="8" y="67"/>
                      <a:pt x="0" y="91"/>
                      <a:pt x="0" y="116"/>
                    </a:cubicBezTo>
                    <a:cubicBezTo>
                      <a:pt x="0" y="665"/>
                      <a:pt x="0" y="665"/>
                      <a:pt x="0" y="665"/>
                    </a:cubicBezTo>
                    <a:cubicBezTo>
                      <a:pt x="0" y="729"/>
                      <a:pt x="52" y="781"/>
                      <a:pt x="116" y="781"/>
                    </a:cubicBezTo>
                    <a:cubicBezTo>
                      <a:pt x="1025" y="781"/>
                      <a:pt x="1025" y="781"/>
                      <a:pt x="1025" y="781"/>
                    </a:cubicBezTo>
                    <a:cubicBezTo>
                      <a:pt x="1089" y="781"/>
                      <a:pt x="1141" y="729"/>
                      <a:pt x="1141" y="665"/>
                    </a:cubicBezTo>
                    <a:cubicBezTo>
                      <a:pt x="1141" y="116"/>
                      <a:pt x="1141" y="116"/>
                      <a:pt x="1141" y="116"/>
                    </a:cubicBezTo>
                    <a:cubicBezTo>
                      <a:pt x="1141" y="92"/>
                      <a:pt x="1133" y="69"/>
                      <a:pt x="1120" y="50"/>
                    </a:cubicBezTo>
                    <a:close/>
                    <a:moveTo>
                      <a:pt x="1069" y="116"/>
                    </a:moveTo>
                    <a:cubicBezTo>
                      <a:pt x="1069" y="665"/>
                      <a:pt x="1069" y="665"/>
                      <a:pt x="1069" y="665"/>
                    </a:cubicBezTo>
                    <a:cubicBezTo>
                      <a:pt x="1069" y="686"/>
                      <a:pt x="1054" y="703"/>
                      <a:pt x="1035" y="708"/>
                    </a:cubicBezTo>
                    <a:cubicBezTo>
                      <a:pt x="722" y="429"/>
                      <a:pt x="722" y="429"/>
                      <a:pt x="722" y="429"/>
                    </a:cubicBezTo>
                    <a:cubicBezTo>
                      <a:pt x="1066" y="101"/>
                      <a:pt x="1066" y="101"/>
                      <a:pt x="1066" y="101"/>
                    </a:cubicBezTo>
                    <a:cubicBezTo>
                      <a:pt x="1068" y="106"/>
                      <a:pt x="1069" y="111"/>
                      <a:pt x="1069" y="116"/>
                    </a:cubicBezTo>
                    <a:close/>
                    <a:moveTo>
                      <a:pt x="631" y="409"/>
                    </a:moveTo>
                    <a:cubicBezTo>
                      <a:pt x="599" y="437"/>
                      <a:pt x="546" y="437"/>
                      <a:pt x="514" y="409"/>
                    </a:cubicBezTo>
                    <a:cubicBezTo>
                      <a:pt x="164" y="71"/>
                      <a:pt x="164" y="71"/>
                      <a:pt x="164" y="71"/>
                    </a:cubicBezTo>
                    <a:cubicBezTo>
                      <a:pt x="981" y="71"/>
                      <a:pt x="981" y="71"/>
                      <a:pt x="981" y="71"/>
                    </a:cubicBezTo>
                    <a:lnTo>
                      <a:pt x="631" y="409"/>
                    </a:lnTo>
                    <a:close/>
                    <a:moveTo>
                      <a:pt x="469" y="472"/>
                    </a:moveTo>
                    <a:cubicBezTo>
                      <a:pt x="498" y="495"/>
                      <a:pt x="534" y="507"/>
                      <a:pt x="572" y="507"/>
                    </a:cubicBezTo>
                    <a:cubicBezTo>
                      <a:pt x="608" y="507"/>
                      <a:pt x="641" y="496"/>
                      <a:pt x="669" y="476"/>
                    </a:cubicBezTo>
                    <a:cubicBezTo>
                      <a:pt x="930" y="710"/>
                      <a:pt x="930" y="710"/>
                      <a:pt x="930" y="710"/>
                    </a:cubicBezTo>
                    <a:cubicBezTo>
                      <a:pt x="203" y="710"/>
                      <a:pt x="203" y="710"/>
                      <a:pt x="203" y="710"/>
                    </a:cubicBezTo>
                    <a:lnTo>
                      <a:pt x="469" y="472"/>
                    </a:lnTo>
                    <a:close/>
                    <a:moveTo>
                      <a:pt x="417" y="424"/>
                    </a:moveTo>
                    <a:cubicBezTo>
                      <a:pt x="100" y="707"/>
                      <a:pt x="100" y="707"/>
                      <a:pt x="100" y="707"/>
                    </a:cubicBezTo>
                    <a:cubicBezTo>
                      <a:pt x="83" y="700"/>
                      <a:pt x="71" y="684"/>
                      <a:pt x="71" y="665"/>
                    </a:cubicBezTo>
                    <a:cubicBezTo>
                      <a:pt x="71" y="116"/>
                      <a:pt x="71" y="116"/>
                      <a:pt x="71" y="116"/>
                    </a:cubicBezTo>
                    <a:cubicBezTo>
                      <a:pt x="71" y="110"/>
                      <a:pt x="73" y="104"/>
                      <a:pt x="75" y="98"/>
                    </a:cubicBezTo>
                    <a:lnTo>
                      <a:pt x="417" y="424"/>
                    </a:lnTo>
                    <a:close/>
                  </a:path>
                </a:pathLst>
              </a:custGeom>
              <a:solidFill>
                <a:srgbClr val="C00000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600" dirty="0"/>
              </a:p>
            </p:txBody>
          </p:sp>
        </p:grpSp>
      </p:grp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1E31D81B-80C3-3229-0B67-6652E5DE3D3A}"/>
              </a:ext>
            </a:extLst>
          </p:cNvPr>
          <p:cNvSpPr/>
          <p:nvPr/>
        </p:nvSpPr>
        <p:spPr>
          <a:xfrm>
            <a:off x="692695" y="979170"/>
            <a:ext cx="6165305" cy="565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ko-KR" altLang="en-US" sz="1300" b="1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cs typeface="Times New Roman" panose="02020603050405020304" pitchFamily="18" charset="0"/>
              </a:rPr>
              <a:t>부품 대기 기간은 </a:t>
            </a:r>
            <a:r>
              <a:rPr lang="ko-KR" altLang="en-US" sz="1300" b="1" u="sng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cs typeface="Times New Roman" panose="02020603050405020304" pitchFamily="18" charset="0"/>
              </a:rPr>
              <a:t>약 </a:t>
            </a:r>
            <a:r>
              <a:rPr lang="en-US" altLang="ko-KR" sz="1300" b="1" u="sng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cs typeface="Times New Roman" panose="02020603050405020304" pitchFamily="18" charset="0"/>
              </a:rPr>
              <a:t>2</a:t>
            </a:r>
            <a:r>
              <a:rPr lang="ko-KR" altLang="en-US" sz="1300" b="1" u="sng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cs typeface="Times New Roman" panose="02020603050405020304" pitchFamily="18" charset="0"/>
              </a:rPr>
              <a:t>주</a:t>
            </a:r>
            <a:r>
              <a:rPr lang="en-US" altLang="ko-KR" sz="1300" b="1" u="sng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cs typeface="Times New Roman" panose="02020603050405020304" pitchFamily="18" charset="0"/>
              </a:rPr>
              <a:t>(13.2</a:t>
            </a:r>
            <a:r>
              <a:rPr lang="ko-KR" altLang="en-US" sz="1300" b="1" u="sng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cs typeface="Times New Roman" panose="02020603050405020304" pitchFamily="18" charset="0"/>
              </a:rPr>
              <a:t>일</a:t>
            </a:r>
            <a:r>
              <a:rPr lang="en-US" altLang="ko-KR" sz="1300" b="1" u="sng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cs typeface="Times New Roman" panose="02020603050405020304" pitchFamily="18" charset="0"/>
              </a:rPr>
              <a:t>)</a:t>
            </a:r>
            <a:r>
              <a:rPr lang="en-US" altLang="ko-KR" sz="1300" b="1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cs typeface="Times New Roman" panose="02020603050405020304" pitchFamily="18" charset="0"/>
              </a:rPr>
              <a:t> … </a:t>
            </a:r>
            <a:r>
              <a:rPr lang="ko-KR" altLang="en-US" sz="1300" b="1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cs typeface="Times New Roman" panose="02020603050405020304" pitchFamily="18" charset="0"/>
              </a:rPr>
              <a:t>수입차가 국산차보다 </a:t>
            </a:r>
            <a:r>
              <a:rPr lang="en-US" altLang="ko-KR" sz="1300" b="1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cs typeface="Times New Roman" panose="02020603050405020304" pitchFamily="18" charset="0"/>
              </a:rPr>
              <a:t>4.3</a:t>
            </a:r>
            <a:r>
              <a:rPr lang="ko-KR" altLang="en-US" sz="1300" b="1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cs typeface="Times New Roman" panose="02020603050405020304" pitchFamily="18" charset="0"/>
              </a:rPr>
              <a:t>일 더 기다려 </a:t>
            </a:r>
            <a:endParaRPr lang="en-US" altLang="ko-KR" sz="1300" b="1" kern="100" spc="-70" dirty="0">
              <a:ln>
                <a:solidFill>
                  <a:prstClr val="white">
                    <a:alpha val="0"/>
                  </a:prstClr>
                </a:solidFill>
              </a:ln>
              <a:cs typeface="Times New Roman" panose="02020603050405020304" pitchFamily="18" charset="0"/>
            </a:endParaRPr>
          </a:p>
          <a:p>
            <a:pPr>
              <a:lnSpc>
                <a:spcPct val="130000"/>
              </a:lnSpc>
            </a:pPr>
            <a:r>
              <a:rPr lang="en-US" altLang="ko-KR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- </a:t>
            </a:r>
            <a:r>
              <a:rPr lang="ko-KR" altLang="en-US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부품 대기 기간이 짧은 사업소는 </a:t>
            </a:r>
            <a:r>
              <a:rPr lang="ko-KR" altLang="en-US" sz="1200" kern="100" spc="-70" dirty="0" err="1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지엠</a:t>
            </a:r>
            <a:r>
              <a:rPr lang="ko-KR" altLang="en-US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 코리아</a:t>
            </a:r>
            <a:r>
              <a:rPr lang="en-US" altLang="ko-KR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(6.6</a:t>
            </a:r>
            <a:r>
              <a:rPr lang="ko-KR" altLang="en-US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일</a:t>
            </a:r>
            <a:r>
              <a:rPr lang="en-US" altLang="ko-KR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), </a:t>
            </a:r>
            <a:r>
              <a:rPr lang="ko-KR" altLang="en-US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미니</a:t>
            </a:r>
            <a:r>
              <a:rPr lang="en-US" altLang="ko-KR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(6.9</a:t>
            </a:r>
            <a:r>
              <a:rPr lang="ko-KR" altLang="en-US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일</a:t>
            </a:r>
            <a:r>
              <a:rPr lang="en-US" altLang="ko-KR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) </a:t>
            </a:r>
            <a:r>
              <a:rPr lang="ko-KR" altLang="en-US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순</a:t>
            </a:r>
            <a:endParaRPr lang="ko-KR" altLang="en-US" sz="1300" b="1" kern="100" spc="-70" dirty="0">
              <a:ln>
                <a:solidFill>
                  <a:schemeClr val="bg1"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17" name="사각형: 둥근 모서리 16">
            <a:extLst>
              <a:ext uri="{FF2B5EF4-FFF2-40B4-BE49-F238E27FC236}">
                <a16:creationId xmlns:a16="http://schemas.microsoft.com/office/drawing/2014/main" id="{76FC9C3E-75EB-5E16-94A7-E83C5051C8D6}"/>
              </a:ext>
            </a:extLst>
          </p:cNvPr>
          <p:cNvSpPr/>
          <p:nvPr/>
        </p:nvSpPr>
        <p:spPr>
          <a:xfrm>
            <a:off x="485032" y="1017454"/>
            <a:ext cx="196142" cy="223572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dist="31750" dir="2700000" algn="tl" rotWithShape="0">
              <a:schemeClr val="tx1">
                <a:lumMod val="65000"/>
                <a:lumOff val="35000"/>
              </a:schemeClr>
            </a:outerShdw>
          </a:effectLst>
        </p:spPr>
        <p:txBody>
          <a:bodyPr rot="0" spcFirstLastPara="0" vertOverflow="overflow" horzOverflow="overflow" vert="horz" wrap="square" lIns="0" tIns="3600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 fontAlgn="ctr"/>
            <a:r>
              <a:rPr lang="en-US" altLang="ko-KR" sz="1300" b="1" kern="0" spc="-30" dirty="0">
                <a:ln>
                  <a:solidFill>
                    <a:srgbClr val="4472C4">
                      <a:alpha val="0"/>
                    </a:srgbClr>
                  </a:solidFill>
                </a:ln>
                <a:latin typeface="+mn-ea"/>
              </a:rPr>
              <a:t>4</a:t>
            </a:r>
            <a:endParaRPr lang="ko-KR" altLang="en-US" sz="1300" b="1" kern="0" spc="-30" dirty="0">
              <a:ln>
                <a:solidFill>
                  <a:srgbClr val="4472C4">
                    <a:alpha val="0"/>
                  </a:srgbClr>
                </a:solidFill>
              </a:ln>
              <a:latin typeface="+mn-ea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62690B9-702E-D65B-B244-1370C047AFC9}"/>
              </a:ext>
            </a:extLst>
          </p:cNvPr>
          <p:cNvSpPr txBox="1"/>
          <p:nvPr/>
        </p:nvSpPr>
        <p:spPr>
          <a:xfrm>
            <a:off x="681174" y="5090000"/>
            <a:ext cx="5727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/>
              <a:t>Q: </a:t>
            </a:r>
            <a:r>
              <a:rPr lang="ko-KR" altLang="en-US" sz="1200" dirty="0"/>
              <a:t>앞서 부품수급의 문제가 있었다고 하셨습니다</a:t>
            </a:r>
            <a:r>
              <a:rPr lang="en-US" altLang="ko-KR" sz="1200" dirty="0"/>
              <a:t>. </a:t>
            </a:r>
            <a:r>
              <a:rPr lang="ko-KR" altLang="en-US" sz="1200" dirty="0"/>
              <a:t>부품 수급에서 정비 완료까지 걸린 기간은 어느 정도였습니까</a:t>
            </a:r>
            <a:r>
              <a:rPr lang="en-US" altLang="ko-KR" sz="12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8190942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나눔바른고딕">
      <a:majorFont>
        <a:latin typeface="나눔바른고딕"/>
        <a:ea typeface="나눔바른고딕"/>
        <a:cs typeface=""/>
      </a:majorFont>
      <a:minorFont>
        <a:latin typeface="나눔바른고딕"/>
        <a:ea typeface="나눔바른고딕"/>
        <a:cs typeface="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812</TotalTime>
  <Words>888</Words>
  <Application>Microsoft Office PowerPoint</Application>
  <PresentationFormat>A4 용지(210x297mm)</PresentationFormat>
  <Paragraphs>295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0" baseType="lpstr">
      <vt:lpstr>나눔바른고딕</vt:lpstr>
      <vt:lpstr>맑은 고딕</vt:lpstr>
      <vt:lpstr>Arial</vt:lpstr>
      <vt:lpstr>Times New Roman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kim</dc:creator>
  <cp:lastModifiedBy>khr</cp:lastModifiedBy>
  <cp:revision>97</cp:revision>
  <dcterms:created xsi:type="dcterms:W3CDTF">2023-01-31T04:19:23Z</dcterms:created>
  <dcterms:modified xsi:type="dcterms:W3CDTF">2023-02-14T00:57:27Z</dcterms:modified>
</cp:coreProperties>
</file>