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65" r:id="rId4"/>
    <p:sldId id="267" r:id="rId5"/>
    <p:sldId id="268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952" userDrawn="1">
          <p15:clr>
            <a:srgbClr val="A4A3A4"/>
          </p15:clr>
        </p15:guide>
        <p15:guide id="2" pos="354" userDrawn="1">
          <p15:clr>
            <a:srgbClr val="A4A3A4"/>
          </p15:clr>
        </p15:guide>
        <p15:guide id="3" pos="238" userDrawn="1">
          <p15:clr>
            <a:srgbClr val="A4A3A4"/>
          </p15:clr>
        </p15:guide>
        <p15:guide id="4" pos="4087" userDrawn="1">
          <p15:clr>
            <a:srgbClr val="A4A3A4"/>
          </p15:clr>
        </p15:guide>
        <p15:guide id="5" pos="39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9A9A9"/>
    <a:srgbClr val="220000"/>
    <a:srgbClr val="F9E7E7"/>
    <a:srgbClr val="D7D7D7"/>
    <a:srgbClr val="E08888"/>
    <a:srgbClr val="F2CCCC"/>
    <a:srgbClr val="F6DADA"/>
    <a:srgbClr val="EAEAEA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6" autoAdjust="0"/>
    <p:restoredTop sz="94660"/>
  </p:normalViewPr>
  <p:slideViewPr>
    <p:cSldViewPr snapToGrid="0">
      <p:cViewPr varScale="1">
        <p:scale>
          <a:sx n="75" d="100"/>
          <a:sy n="75" d="100"/>
        </p:scale>
        <p:origin x="3414" y="54"/>
      </p:cViewPr>
      <p:guideLst>
        <p:guide orient="horz" pos="5952"/>
        <p:guide pos="354"/>
        <p:guide pos="238"/>
        <p:guide pos="4087"/>
        <p:guide pos="397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A322C3BB-CA1B-47FA-9813-265FE35DF76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50928"/>
            <a:ext cx="6426200" cy="10475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899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72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54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378E287D-F0D4-4F88-9659-C8B5211CD44A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370114" y="390628"/>
            <a:ext cx="6117772" cy="26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20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001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65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187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67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7558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486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89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D2A1E-1BCB-47A8-B7ED-918471D75CED}" type="datetimeFigureOut">
              <a:rPr lang="ko-KR" altLang="en-US" smtClean="0"/>
              <a:t>2023-02-17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FF91E-0615-42BE-B395-BAD8664556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01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>
            <a:extLst>
              <a:ext uri="{FF2B5EF4-FFF2-40B4-BE49-F238E27FC236}">
                <a16:creationId xmlns:a16="http://schemas.microsoft.com/office/drawing/2014/main" id="{08E7354E-7DB7-4F26-8C07-150538FCBF18}"/>
              </a:ext>
            </a:extLst>
          </p:cNvPr>
          <p:cNvSpPr/>
          <p:nvPr/>
        </p:nvSpPr>
        <p:spPr>
          <a:xfrm>
            <a:off x="5327043" y="969022"/>
            <a:ext cx="1293046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685800" fontAlgn="base">
              <a:lnSpc>
                <a:spcPct val="107000"/>
              </a:lnSpc>
            </a:pP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Vol.5 [Feb. 21. 2023]</a:t>
            </a:r>
            <a:endParaRPr lang="ko-KR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85" name="직사각형 84">
            <a:extLst>
              <a:ext uri="{FF2B5EF4-FFF2-40B4-BE49-F238E27FC236}">
                <a16:creationId xmlns:a16="http://schemas.microsoft.com/office/drawing/2014/main" id="{256471EB-0CB2-460F-8221-5EE1022ABA60}"/>
              </a:ext>
            </a:extLst>
          </p:cNvPr>
          <p:cNvSpPr/>
          <p:nvPr/>
        </p:nvSpPr>
        <p:spPr>
          <a:xfrm>
            <a:off x="370114" y="3015452"/>
            <a:ext cx="5889307" cy="357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lvl="0" indent="-17780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romanUcPeriod"/>
            </a:pPr>
            <a:r>
              <a:rPr lang="en-US" altLang="ko-KR" sz="16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C00000"/>
                </a:solidFill>
                <a:latin typeface="+mn-ea"/>
                <a:cs typeface="Times New Roman" panose="02020603050405020304" pitchFamily="18" charset="0"/>
              </a:rPr>
              <a:t>Experiences About AS process</a:t>
            </a:r>
            <a:endParaRPr lang="ko-KR" altLang="ko-KR" sz="1600" b="1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grpSp>
        <p:nvGrpSpPr>
          <p:cNvPr id="46" name="그룹 45">
            <a:extLst>
              <a:ext uri="{FF2B5EF4-FFF2-40B4-BE49-F238E27FC236}">
                <a16:creationId xmlns:a16="http://schemas.microsoft.com/office/drawing/2014/main" id="{02DA3376-42DD-4E2D-BB1F-C816E7BDF279}"/>
              </a:ext>
            </a:extLst>
          </p:cNvPr>
          <p:cNvGrpSpPr/>
          <p:nvPr/>
        </p:nvGrpSpPr>
        <p:grpSpPr>
          <a:xfrm>
            <a:off x="384493" y="655380"/>
            <a:ext cx="5545455" cy="678180"/>
            <a:chOff x="498793" y="406930"/>
            <a:chExt cx="5545455" cy="678180"/>
          </a:xfrm>
        </p:grpSpPr>
        <p:sp>
          <p:nvSpPr>
            <p:cNvPr id="50" name="Text Box 1">
              <a:extLst>
                <a:ext uri="{FF2B5EF4-FFF2-40B4-BE49-F238E27FC236}">
                  <a16:creationId xmlns:a16="http://schemas.microsoft.com/office/drawing/2014/main" id="{FBF22AB0-C838-4B16-AD2F-D886B2301D98}"/>
                </a:ext>
              </a:extLst>
            </p:cNvPr>
            <p:cNvSpPr txBox="1"/>
            <p:nvPr/>
          </p:nvSpPr>
          <p:spPr>
            <a:xfrm>
              <a:off x="498793" y="406930"/>
              <a:ext cx="4722495" cy="67818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atinLnBrk="1">
                <a:lnSpc>
                  <a:spcPct val="107000"/>
                </a:lnSpc>
                <a:spcAft>
                  <a:spcPts val="0"/>
                </a:spcAft>
              </a:pPr>
              <a:r>
                <a:rPr lang="en-US" sz="3400" b="1" kern="100" spc="-70" dirty="0">
                  <a:solidFill>
                    <a:srgbClr val="FFFFFF"/>
                  </a:solidFill>
                  <a:effectLst/>
                  <a:latin typeface="+mn-ea"/>
                  <a:cs typeface="Times New Roman" panose="02020603050405020304" pitchFamily="18" charset="0"/>
                </a:rPr>
                <a:t>ACE</a:t>
              </a:r>
              <a:endParaRPr lang="ko-KR" sz="3400" kern="100" spc="-70" dirty="0">
                <a:effectLst/>
                <a:latin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1" name="Text Box 20">
              <a:extLst>
                <a:ext uri="{FF2B5EF4-FFF2-40B4-BE49-F238E27FC236}">
                  <a16:creationId xmlns:a16="http://schemas.microsoft.com/office/drawing/2014/main" id="{F7C22D2C-10DA-491E-AE4A-B0AF1ADB1ACE}"/>
                </a:ext>
              </a:extLst>
            </p:cNvPr>
            <p:cNvSpPr txBox="1"/>
            <p:nvPr/>
          </p:nvSpPr>
          <p:spPr>
            <a:xfrm>
              <a:off x="1321753" y="673630"/>
              <a:ext cx="4722495" cy="33528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atinLnBrk="1">
                <a:lnSpc>
                  <a:spcPct val="107000"/>
                </a:lnSpc>
                <a:spcAft>
                  <a:spcPts val="0"/>
                </a:spcAft>
              </a:pPr>
              <a:r>
                <a:rPr lang="en-US" sz="1400" kern="100" spc="-70" dirty="0">
                  <a:solidFill>
                    <a:srgbClr val="FFFFFF"/>
                  </a:solidFill>
                  <a:effectLst/>
                  <a:latin typeface="+mn-ea"/>
                  <a:cs typeface="Times New Roman" panose="02020603050405020304" pitchFamily="18" charset="0"/>
                </a:rPr>
                <a:t> Automotive Consumer Experiences</a:t>
              </a:r>
              <a:endParaRPr lang="ko-KR" sz="900" kern="100" spc="-70" dirty="0">
                <a:effectLst/>
                <a:latin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A65D5ED5-E92A-477C-84C0-CF9F31F76223}"/>
              </a:ext>
            </a:extLst>
          </p:cNvPr>
          <p:cNvSpPr/>
          <p:nvPr/>
        </p:nvSpPr>
        <p:spPr>
          <a:xfrm>
            <a:off x="370115" y="568341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서비스 예약</a:t>
            </a: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757150DF-4F1F-4233-9B63-13B62514A119}"/>
              </a:ext>
            </a:extLst>
          </p:cNvPr>
          <p:cNvSpPr/>
          <p:nvPr/>
        </p:nvSpPr>
        <p:spPr>
          <a:xfrm>
            <a:off x="370115" y="619179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방문</a:t>
            </a:r>
            <a:r>
              <a:rPr lang="en-US" altLang="ko-KR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입고</a:t>
            </a:r>
            <a:endParaRPr lang="en-US" altLang="ko-KR" sz="12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26C31B7E-4A3E-42C5-A3F4-5F6FEDC154BD}"/>
              </a:ext>
            </a:extLst>
          </p:cNvPr>
          <p:cNvSpPr/>
          <p:nvPr/>
        </p:nvSpPr>
        <p:spPr>
          <a:xfrm>
            <a:off x="370115" y="720855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관찰</a:t>
            </a:r>
            <a:r>
              <a:rPr lang="en-US" altLang="ko-KR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대기</a:t>
            </a:r>
          </a:p>
        </p:txBody>
      </p:sp>
      <p:sp>
        <p:nvSpPr>
          <p:cNvPr id="18" name="사각형: 둥근 모서리 17">
            <a:extLst>
              <a:ext uri="{FF2B5EF4-FFF2-40B4-BE49-F238E27FC236}">
                <a16:creationId xmlns:a16="http://schemas.microsoft.com/office/drawing/2014/main" id="{0E1DEF2D-A155-41FC-8096-76DA1CD88A15}"/>
              </a:ext>
            </a:extLst>
          </p:cNvPr>
          <p:cNvSpPr/>
          <p:nvPr/>
        </p:nvSpPr>
        <p:spPr>
          <a:xfrm>
            <a:off x="370115" y="7716935"/>
            <a:ext cx="1368960" cy="317050"/>
          </a:xfrm>
          <a:prstGeom prst="roundRect">
            <a:avLst/>
          </a:prstGeom>
          <a:solidFill>
            <a:srgbClr val="C00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정비 결과 확인</a:t>
            </a:r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547AB872-D15D-41EB-8593-625503B3CB10}"/>
              </a:ext>
            </a:extLst>
          </p:cNvPr>
          <p:cNvSpPr/>
          <p:nvPr/>
        </p:nvSpPr>
        <p:spPr>
          <a:xfrm>
            <a:off x="370115" y="822531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서비스 비용 결제</a:t>
            </a:r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B78F2E9E-B804-48CD-BDDA-61D816863032}"/>
              </a:ext>
            </a:extLst>
          </p:cNvPr>
          <p:cNvSpPr/>
          <p:nvPr/>
        </p:nvSpPr>
        <p:spPr>
          <a:xfrm>
            <a:off x="370115" y="8733697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출고</a:t>
            </a:r>
          </a:p>
        </p:txBody>
      </p:sp>
      <p:sp>
        <p:nvSpPr>
          <p:cNvPr id="21" name="사각형: 둥근 모서리 20">
            <a:extLst>
              <a:ext uri="{FF2B5EF4-FFF2-40B4-BE49-F238E27FC236}">
                <a16:creationId xmlns:a16="http://schemas.microsoft.com/office/drawing/2014/main" id="{D3242F13-6026-4FFF-B7CA-00B8726299BA}"/>
              </a:ext>
            </a:extLst>
          </p:cNvPr>
          <p:cNvSpPr/>
          <p:nvPr/>
        </p:nvSpPr>
        <p:spPr>
          <a:xfrm>
            <a:off x="370115" y="6700175"/>
            <a:ext cx="1368960" cy="31705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서비스 상담</a:t>
            </a:r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A2D4F9F8-D5C0-4A90-94FF-65EBCC3BD1F6}"/>
              </a:ext>
            </a:extLst>
          </p:cNvPr>
          <p:cNvSpPr/>
          <p:nvPr/>
        </p:nvSpPr>
        <p:spPr>
          <a:xfrm>
            <a:off x="1888257" y="5683414"/>
            <a:ext cx="1520358" cy="54926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예약 용이성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A833A399-AF90-4C9D-BD94-020A704DD7A0}"/>
              </a:ext>
            </a:extLst>
          </p:cNvPr>
          <p:cNvSpPr/>
          <p:nvPr/>
        </p:nvSpPr>
        <p:spPr>
          <a:xfrm>
            <a:off x="1888257" y="6294537"/>
            <a:ext cx="1520358" cy="54926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서비스 처리 능력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상담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충실성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5155A24E-11B5-4172-A9B9-07E21DD053D0}"/>
              </a:ext>
            </a:extLst>
          </p:cNvPr>
          <p:cNvSpPr/>
          <p:nvPr/>
        </p:nvSpPr>
        <p:spPr>
          <a:xfrm>
            <a:off x="1888257" y="6905660"/>
            <a:ext cx="1520358" cy="73605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 신속성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관찰 시간 편의성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26826BB5-61EA-43E1-ABAB-4623C85CCD47}"/>
              </a:ext>
            </a:extLst>
          </p:cNvPr>
          <p:cNvSpPr/>
          <p:nvPr/>
        </p:nvSpPr>
        <p:spPr>
          <a:xfrm>
            <a:off x="1888257" y="7703572"/>
            <a:ext cx="1520358" cy="37732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수리 품질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92D9D65F-C781-4B1D-B383-151677261C42}"/>
              </a:ext>
            </a:extLst>
          </p:cNvPr>
          <p:cNvSpPr/>
          <p:nvPr/>
        </p:nvSpPr>
        <p:spPr>
          <a:xfrm>
            <a:off x="1888257" y="8733697"/>
            <a:ext cx="1520358" cy="31705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수리후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 케어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95B6EBCA-1B1A-4285-BEDA-E886CB89784E}"/>
              </a:ext>
            </a:extLst>
          </p:cNvPr>
          <p:cNvSpPr/>
          <p:nvPr/>
        </p:nvSpPr>
        <p:spPr>
          <a:xfrm>
            <a:off x="3557797" y="5683414"/>
            <a:ext cx="2930086" cy="549263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/>
              </a:buClr>
              <a:buFont typeface="+mj-ea"/>
              <a:buAutoNum type="circleNumDbPlain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온라인 예약 비율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/>
              </a:buClr>
              <a:buFont typeface="+mj-ea"/>
              <a:buAutoNum type="circleNumDbPlain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전화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예약시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 통화 시도 횟수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/>
              </a:buClr>
              <a:buFont typeface="+mj-ea"/>
              <a:buAutoNum type="circleNumDbPlain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첫 통화 예약 성공률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9" name="직사각형 68">
            <a:extLst>
              <a:ext uri="{FF2B5EF4-FFF2-40B4-BE49-F238E27FC236}">
                <a16:creationId xmlns:a16="http://schemas.microsoft.com/office/drawing/2014/main" id="{3BFB1ED5-F4FB-41AC-9890-A024A1A5D2DD}"/>
              </a:ext>
            </a:extLst>
          </p:cNvPr>
          <p:cNvSpPr/>
          <p:nvPr/>
        </p:nvSpPr>
        <p:spPr>
          <a:xfrm>
            <a:off x="3557797" y="6294537"/>
            <a:ext cx="2930086" cy="549263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4"/>
            </a:pPr>
            <a:r>
              <a:rPr lang="ko-KR" altLang="en-US" sz="1100" kern="100" spc="-7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예약후</a:t>
            </a:r>
            <a:r>
              <a:rPr lang="ko-KR" altLang="en-US" sz="1100" kern="100" spc="-7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 대기기간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4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사전 상담 </a:t>
            </a:r>
            <a:r>
              <a:rPr lang="ko-KR" altLang="en-US" sz="1100" kern="100" spc="-7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대기 시간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4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핵심 사항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누락률</a:t>
            </a:r>
            <a:endParaRPr lang="ko-KR" altLang="en-US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D06CB033-66C9-49E7-AAB9-247F7EDF65E5}"/>
              </a:ext>
            </a:extLst>
          </p:cNvPr>
          <p:cNvSpPr/>
          <p:nvPr/>
        </p:nvSpPr>
        <p:spPr>
          <a:xfrm flipV="1">
            <a:off x="1009595" y="606013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60" name="이등변 삼각형 59">
            <a:extLst>
              <a:ext uri="{FF2B5EF4-FFF2-40B4-BE49-F238E27FC236}">
                <a16:creationId xmlns:a16="http://schemas.microsoft.com/office/drawing/2014/main" id="{A467951C-BD48-40E8-B15A-BFF650C95A8E}"/>
              </a:ext>
            </a:extLst>
          </p:cNvPr>
          <p:cNvSpPr/>
          <p:nvPr/>
        </p:nvSpPr>
        <p:spPr>
          <a:xfrm flipV="1">
            <a:off x="1009595" y="656851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61" name="이등변 삼각형 60">
            <a:extLst>
              <a:ext uri="{FF2B5EF4-FFF2-40B4-BE49-F238E27FC236}">
                <a16:creationId xmlns:a16="http://schemas.microsoft.com/office/drawing/2014/main" id="{5ED9E8E9-3051-4832-ABB3-F5C1B11A8BD2}"/>
              </a:ext>
            </a:extLst>
          </p:cNvPr>
          <p:cNvSpPr/>
          <p:nvPr/>
        </p:nvSpPr>
        <p:spPr>
          <a:xfrm flipV="1">
            <a:off x="1009595" y="707689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66" name="이등변 삼각형 65">
            <a:extLst>
              <a:ext uri="{FF2B5EF4-FFF2-40B4-BE49-F238E27FC236}">
                <a16:creationId xmlns:a16="http://schemas.microsoft.com/office/drawing/2014/main" id="{3B88A85F-2947-4780-8022-78F75CB86A3F}"/>
              </a:ext>
            </a:extLst>
          </p:cNvPr>
          <p:cNvSpPr/>
          <p:nvPr/>
        </p:nvSpPr>
        <p:spPr>
          <a:xfrm flipV="1">
            <a:off x="1009595" y="758527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67" name="이등변 삼각형 66">
            <a:extLst>
              <a:ext uri="{FF2B5EF4-FFF2-40B4-BE49-F238E27FC236}">
                <a16:creationId xmlns:a16="http://schemas.microsoft.com/office/drawing/2014/main" id="{90E37027-9F8A-4CCE-B76D-7A93D4B05E91}"/>
              </a:ext>
            </a:extLst>
          </p:cNvPr>
          <p:cNvSpPr/>
          <p:nvPr/>
        </p:nvSpPr>
        <p:spPr>
          <a:xfrm flipV="1">
            <a:off x="1009595" y="809365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73" name="이등변 삼각형 72">
            <a:extLst>
              <a:ext uri="{FF2B5EF4-FFF2-40B4-BE49-F238E27FC236}">
                <a16:creationId xmlns:a16="http://schemas.microsoft.com/office/drawing/2014/main" id="{1D964D30-5367-4216-B7EB-284376AA69FA}"/>
              </a:ext>
            </a:extLst>
          </p:cNvPr>
          <p:cNvSpPr/>
          <p:nvPr/>
        </p:nvSpPr>
        <p:spPr>
          <a:xfrm flipV="1">
            <a:off x="1009595" y="8602030"/>
            <a:ext cx="90000" cy="72000"/>
          </a:xfrm>
          <a:prstGeom prst="triangl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/>
          </a:p>
        </p:txBody>
      </p:sp>
      <p:sp>
        <p:nvSpPr>
          <p:cNvPr id="75" name="사각형: 둥근 위쪽 모서리 74">
            <a:extLst>
              <a:ext uri="{FF2B5EF4-FFF2-40B4-BE49-F238E27FC236}">
                <a16:creationId xmlns:a16="http://schemas.microsoft.com/office/drawing/2014/main" id="{125F287B-93DE-41CA-A848-3C9E1DA572C2}"/>
              </a:ext>
            </a:extLst>
          </p:cNvPr>
          <p:cNvSpPr/>
          <p:nvPr/>
        </p:nvSpPr>
        <p:spPr>
          <a:xfrm>
            <a:off x="377825" y="5008054"/>
            <a:ext cx="6110288" cy="288000"/>
          </a:xfrm>
          <a:prstGeom prst="round2SameRect">
            <a:avLst/>
          </a:prstGeom>
          <a:solidFill>
            <a:schemeClr val="tx1">
              <a:lumMod val="75000"/>
              <a:lumOff val="25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685800"/>
            <a:r>
              <a:rPr lang="ko-KR" altLang="en-US" sz="14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체험 </a:t>
            </a:r>
            <a:r>
              <a:rPr lang="en-US" altLang="ko-KR" sz="14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AS </a:t>
            </a:r>
            <a:r>
              <a:rPr lang="ko-KR" altLang="en-US" sz="14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프로세스</a:t>
            </a:r>
          </a:p>
        </p:txBody>
      </p:sp>
      <p:grpSp>
        <p:nvGrpSpPr>
          <p:cNvPr id="76" name="그룹 75">
            <a:extLst>
              <a:ext uri="{FF2B5EF4-FFF2-40B4-BE49-F238E27FC236}">
                <a16:creationId xmlns:a16="http://schemas.microsoft.com/office/drawing/2014/main" id="{A1753B69-01FD-45D3-8B7D-4DC502599FB1}"/>
              </a:ext>
            </a:extLst>
          </p:cNvPr>
          <p:cNvGrpSpPr/>
          <p:nvPr/>
        </p:nvGrpSpPr>
        <p:grpSpPr>
          <a:xfrm>
            <a:off x="377825" y="3457662"/>
            <a:ext cx="6110287" cy="1235693"/>
            <a:chOff x="377825" y="3279862"/>
            <a:chExt cx="6110287" cy="1235693"/>
          </a:xfrm>
        </p:grpSpPr>
        <p:sp>
          <p:nvSpPr>
            <p:cNvPr id="77" name="사각형: 둥근 모서리 76">
              <a:extLst>
                <a:ext uri="{FF2B5EF4-FFF2-40B4-BE49-F238E27FC236}">
                  <a16:creationId xmlns:a16="http://schemas.microsoft.com/office/drawing/2014/main" id="{9E47960A-AC43-40D4-80DD-DB6669FEB7CD}"/>
                </a:ext>
              </a:extLst>
            </p:cNvPr>
            <p:cNvSpPr/>
            <p:nvPr/>
          </p:nvSpPr>
          <p:spPr>
            <a:xfrm>
              <a:off x="377825" y="3279862"/>
              <a:ext cx="1003300" cy="576000"/>
            </a:xfrm>
            <a:prstGeom prst="roundRect">
              <a:avLst>
                <a:gd name="adj" fmla="val 8975"/>
              </a:avLst>
            </a:prstGeom>
            <a:solidFill>
              <a:srgbClr val="F9E7E7"/>
            </a:solidFill>
            <a:ln w="15875">
              <a:solidFill>
                <a:srgbClr val="C00000">
                  <a:alpha val="3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685800"/>
              <a:r>
                <a:rPr lang="ko-KR" altLang="en-US" sz="13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개요</a:t>
              </a:r>
              <a:r>
                <a:rPr lang="en-US" altLang="ko-KR" sz="13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</a:t>
              </a:r>
              <a:endParaRPr lang="ko-KR" altLang="en-US" sz="13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4" name="직사각형 83">
              <a:extLst>
                <a:ext uri="{FF2B5EF4-FFF2-40B4-BE49-F238E27FC236}">
                  <a16:creationId xmlns:a16="http://schemas.microsoft.com/office/drawing/2014/main" id="{26284C8B-E54E-46DA-B866-4CCA7D7BE9FA}"/>
                </a:ext>
              </a:extLst>
            </p:cNvPr>
            <p:cNvSpPr/>
            <p:nvPr/>
          </p:nvSpPr>
          <p:spPr>
            <a:xfrm>
              <a:off x="1536700" y="3279862"/>
              <a:ext cx="4951412" cy="576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defTabSz="685800">
                <a:lnSpc>
                  <a:spcPct val="110000"/>
                </a:lnSpc>
                <a:spcBef>
                  <a:spcPts val="100"/>
                </a:spcBef>
                <a:spcAft>
                  <a:spcPts val="100"/>
                </a:spcAft>
              </a:pP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자동차 회사의 </a:t>
              </a:r>
              <a:r>
                <a:rPr lang="ko-KR" altLang="en-US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직영 정비사업소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에서 소비자가 최근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(1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년 이내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) 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체험한</a:t>
              </a:r>
              <a:endPara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endParaRPr>
            </a:p>
            <a:p>
              <a:pPr defTabSz="685800">
                <a:lnSpc>
                  <a:spcPct val="110000"/>
                </a:lnSpc>
                <a:spcBef>
                  <a:spcPts val="100"/>
                </a:spcBef>
                <a:spcAft>
                  <a:spcPts val="100"/>
                </a:spcAft>
              </a:pP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AS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서비스를 단계별로 정리하여 제시</a:t>
              </a:r>
            </a:p>
          </p:txBody>
        </p:sp>
        <p:sp>
          <p:nvSpPr>
            <p:cNvPr id="86" name="사각형: 둥근 모서리 85">
              <a:extLst>
                <a:ext uri="{FF2B5EF4-FFF2-40B4-BE49-F238E27FC236}">
                  <a16:creationId xmlns:a16="http://schemas.microsoft.com/office/drawing/2014/main" id="{200C8AFD-6795-4336-B20F-AA231EA92A41}"/>
                </a:ext>
              </a:extLst>
            </p:cNvPr>
            <p:cNvSpPr/>
            <p:nvPr/>
          </p:nvSpPr>
          <p:spPr>
            <a:xfrm>
              <a:off x="377825" y="3939555"/>
              <a:ext cx="1003300" cy="576000"/>
            </a:xfrm>
            <a:prstGeom prst="roundRect">
              <a:avLst>
                <a:gd name="adj" fmla="val 8975"/>
              </a:avLst>
            </a:prstGeom>
            <a:solidFill>
              <a:srgbClr val="F9E7E7"/>
            </a:solidFill>
            <a:ln w="15875">
              <a:solidFill>
                <a:srgbClr val="C00000">
                  <a:alpha val="3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800"/>
              <a:r>
                <a:rPr lang="ko-KR" altLang="en-US" sz="13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분석</a:t>
              </a:r>
              <a:endParaRPr lang="en-US" altLang="ko-KR" sz="13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endParaRPr>
            </a:p>
            <a:p>
              <a:pPr algn="ctr" defTabSz="685800"/>
              <a:r>
                <a:rPr lang="ko-KR" altLang="en-US" sz="13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데이터</a:t>
              </a:r>
            </a:p>
          </p:txBody>
        </p:sp>
        <p:sp>
          <p:nvSpPr>
            <p:cNvPr id="87" name="직사각형 86">
              <a:extLst>
                <a:ext uri="{FF2B5EF4-FFF2-40B4-BE49-F238E27FC236}">
                  <a16:creationId xmlns:a16="http://schemas.microsoft.com/office/drawing/2014/main" id="{233975CC-A6A9-46E6-93CF-90B9A1175101}"/>
                </a:ext>
              </a:extLst>
            </p:cNvPr>
            <p:cNvSpPr/>
            <p:nvPr/>
          </p:nvSpPr>
          <p:spPr>
            <a:xfrm>
              <a:off x="1536700" y="3939555"/>
              <a:ext cx="4951412" cy="576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defTabSz="685800">
                <a:lnSpc>
                  <a:spcPct val="110000"/>
                </a:lnSpc>
                <a:spcBef>
                  <a:spcPts val="100"/>
                </a:spcBef>
                <a:spcAft>
                  <a:spcPts val="100"/>
                </a:spcAft>
              </a:pP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-  </a:t>
              </a:r>
              <a:r>
                <a:rPr lang="ko-KR" altLang="en-US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응답 대상 </a:t>
              </a:r>
              <a:r>
                <a:rPr lang="en-US" altLang="ko-KR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: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최근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(1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년 이내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) 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직영사업소에서 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AS 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서비스를 받은 소비자</a:t>
              </a:r>
            </a:p>
            <a:p>
              <a:pPr defTabSz="685800">
                <a:lnSpc>
                  <a:spcPct val="110000"/>
                </a:lnSpc>
                <a:spcBef>
                  <a:spcPts val="100"/>
                </a:spcBef>
                <a:spcAft>
                  <a:spcPts val="100"/>
                </a:spcAft>
              </a:pP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-  </a:t>
              </a:r>
              <a:r>
                <a:rPr lang="ko-KR" altLang="en-US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총 사례 수 </a:t>
              </a:r>
              <a:r>
                <a:rPr lang="en-US" altLang="ko-KR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: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8,921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명 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(</a:t>
              </a:r>
              <a:r>
                <a:rPr lang="ko-KR" altLang="en-US" sz="1200" kern="100" spc="-7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국산차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보유자 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2,151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명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, </a:t>
              </a:r>
              <a:r>
                <a:rPr lang="ko-KR" altLang="en-US" sz="1200" kern="100" spc="-7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수입차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 보유자 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6,770</a:t>
              </a:r>
              <a:r>
                <a:rPr lang="ko-KR" altLang="en-US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명</a:t>
              </a:r>
              <a:r>
                <a:rPr lang="en-US" altLang="ko-KR" sz="1200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rPr>
                <a:t>)</a:t>
              </a:r>
              <a:endPara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71A0AD80-D150-4622-83BC-252405060B00}"/>
              </a:ext>
            </a:extLst>
          </p:cNvPr>
          <p:cNvSpPr/>
          <p:nvPr/>
        </p:nvSpPr>
        <p:spPr>
          <a:xfrm>
            <a:off x="3557797" y="6905660"/>
            <a:ext cx="2930086" cy="736052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7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수리기간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7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당일 정비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완료율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7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부품수급 문제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경험률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7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고객 편의시설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구비율</a:t>
            </a:r>
            <a:endParaRPr lang="ko-KR" altLang="en-US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3CC7EA5B-3D84-4B98-86C3-B5D72FDF622B}"/>
              </a:ext>
            </a:extLst>
          </p:cNvPr>
          <p:cNvSpPr/>
          <p:nvPr/>
        </p:nvSpPr>
        <p:spPr>
          <a:xfrm>
            <a:off x="3557797" y="7703572"/>
            <a:ext cx="2930086" cy="390078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1"/>
            </a:pPr>
            <a:r>
              <a:rPr lang="ko-KR" altLang="en-US" sz="1100" b="1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오정비</a:t>
            </a:r>
            <a:r>
              <a:rPr lang="en-US" altLang="ko-KR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b="1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과정비</a:t>
            </a:r>
            <a:r>
              <a:rPr lang="en-US" altLang="ko-KR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임의정비 </a:t>
            </a:r>
            <a:r>
              <a:rPr lang="ko-KR" altLang="en-US" sz="1100" b="1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경험률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1"/>
            </a:pP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동일문제 재발 </a:t>
            </a:r>
            <a:r>
              <a:rPr lang="ko-KR" altLang="en-US" sz="1100" b="1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경험률</a:t>
            </a:r>
            <a:endParaRPr lang="en-US" altLang="ko-KR" sz="1100" b="1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11D2B175-641B-4641-A391-12A34000297E}"/>
              </a:ext>
            </a:extLst>
          </p:cNvPr>
          <p:cNvSpPr/>
          <p:nvPr/>
        </p:nvSpPr>
        <p:spPr>
          <a:xfrm>
            <a:off x="3557797" y="8768184"/>
            <a:ext cx="2930086" cy="329481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5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경험한 무상 서비스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889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5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선호하는 무상 서비스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grpSp>
        <p:nvGrpSpPr>
          <p:cNvPr id="91" name="그룹 90">
            <a:extLst>
              <a:ext uri="{FF2B5EF4-FFF2-40B4-BE49-F238E27FC236}">
                <a16:creationId xmlns:a16="http://schemas.microsoft.com/office/drawing/2014/main" id="{8187F06E-DBDC-4B1D-A701-379C36BDAACB}"/>
              </a:ext>
            </a:extLst>
          </p:cNvPr>
          <p:cNvGrpSpPr/>
          <p:nvPr/>
        </p:nvGrpSpPr>
        <p:grpSpPr>
          <a:xfrm>
            <a:off x="370114" y="5344437"/>
            <a:ext cx="6117771" cy="261610"/>
            <a:chOff x="370114" y="5344437"/>
            <a:chExt cx="6117771" cy="261610"/>
          </a:xfrm>
        </p:grpSpPr>
        <p:grpSp>
          <p:nvGrpSpPr>
            <p:cNvPr id="92" name="그룹 91">
              <a:extLst>
                <a:ext uri="{FF2B5EF4-FFF2-40B4-BE49-F238E27FC236}">
                  <a16:creationId xmlns:a16="http://schemas.microsoft.com/office/drawing/2014/main" id="{F70A664D-2BD5-4288-AAE2-6F010A51CCED}"/>
                </a:ext>
              </a:extLst>
            </p:cNvPr>
            <p:cNvGrpSpPr/>
            <p:nvPr/>
          </p:nvGrpSpPr>
          <p:grpSpPr>
            <a:xfrm>
              <a:off x="370114" y="5344437"/>
              <a:ext cx="1368960" cy="261610"/>
              <a:chOff x="629879" y="5490424"/>
              <a:chExt cx="1274322" cy="261610"/>
            </a:xfrm>
          </p:grpSpPr>
          <p:sp>
            <p:nvSpPr>
              <p:cNvPr id="98" name="사각형: 둥근 모서리 97">
                <a:extLst>
                  <a:ext uri="{FF2B5EF4-FFF2-40B4-BE49-F238E27FC236}">
                    <a16:creationId xmlns:a16="http://schemas.microsoft.com/office/drawing/2014/main" id="{E438D752-8B36-45DD-A0A7-CA3E5897B3ED}"/>
                  </a:ext>
                </a:extLst>
              </p:cNvPr>
              <p:cNvSpPr/>
              <p:nvPr/>
            </p:nvSpPr>
            <p:spPr>
              <a:xfrm>
                <a:off x="689461" y="5490424"/>
                <a:ext cx="1155160" cy="26161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b="1" kern="100" spc="-70" dirty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cs typeface="Times New Roman" panose="02020603050405020304" pitchFamily="18" charset="0"/>
                  </a:rPr>
                  <a:t>PROCESS</a:t>
                </a:r>
                <a:endParaRPr lang="ko-KR" altLang="en-US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9" name="직선 연결선 98">
                <a:extLst>
                  <a:ext uri="{FF2B5EF4-FFF2-40B4-BE49-F238E27FC236}">
                    <a16:creationId xmlns:a16="http://schemas.microsoft.com/office/drawing/2014/main" id="{7E34D274-1E47-492F-8836-83A02C2C94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9879" y="5752034"/>
                <a:ext cx="1274322" cy="0"/>
              </a:xfrm>
              <a:prstGeom prst="line">
                <a:avLst/>
              </a:prstGeom>
              <a:ln w="25400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그룹 92">
              <a:extLst>
                <a:ext uri="{FF2B5EF4-FFF2-40B4-BE49-F238E27FC236}">
                  <a16:creationId xmlns:a16="http://schemas.microsoft.com/office/drawing/2014/main" id="{4FC6C41A-72BC-4913-8BB1-EF761AAF48CF}"/>
                </a:ext>
              </a:extLst>
            </p:cNvPr>
            <p:cNvGrpSpPr/>
            <p:nvPr/>
          </p:nvGrpSpPr>
          <p:grpSpPr>
            <a:xfrm>
              <a:off x="1840560" y="5344437"/>
              <a:ext cx="1615753" cy="261610"/>
              <a:chOff x="2460339" y="5490424"/>
              <a:chExt cx="1354279" cy="261610"/>
            </a:xfrm>
          </p:grpSpPr>
          <p:sp>
            <p:nvSpPr>
              <p:cNvPr id="96" name="사각형: 둥근 모서리 95">
                <a:extLst>
                  <a:ext uri="{FF2B5EF4-FFF2-40B4-BE49-F238E27FC236}">
                    <a16:creationId xmlns:a16="http://schemas.microsoft.com/office/drawing/2014/main" id="{66FD21E9-A791-47EA-887B-5F26F500A072}"/>
                  </a:ext>
                </a:extLst>
              </p:cNvPr>
              <p:cNvSpPr/>
              <p:nvPr/>
            </p:nvSpPr>
            <p:spPr>
              <a:xfrm>
                <a:off x="2460339" y="5490424"/>
                <a:ext cx="1354279" cy="26161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b="1" kern="100" spc="-70" dirty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cs typeface="Times New Roman" panose="02020603050405020304" pitchFamily="18" charset="0"/>
                  </a:rPr>
                  <a:t>조사</a:t>
                </a:r>
                <a:r>
                  <a:rPr lang="en-US" altLang="ko-KR" sz="1200" b="1" kern="100" spc="-70" dirty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cs typeface="Times New Roman" panose="02020603050405020304" pitchFamily="18" charset="0"/>
                  </a:rPr>
                  <a:t> </a:t>
                </a:r>
                <a:r>
                  <a:rPr lang="ko-KR" altLang="en-US" sz="1200" b="1" kern="100" spc="-70" dirty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cs typeface="Times New Roman" panose="02020603050405020304" pitchFamily="18" charset="0"/>
                  </a:rPr>
                  <a:t>내용</a:t>
                </a:r>
              </a:p>
            </p:txBody>
          </p:sp>
          <p:cxnSp>
            <p:nvCxnSpPr>
              <p:cNvPr id="97" name="직선 연결선 96">
                <a:extLst>
                  <a:ext uri="{FF2B5EF4-FFF2-40B4-BE49-F238E27FC236}">
                    <a16:creationId xmlns:a16="http://schemas.microsoft.com/office/drawing/2014/main" id="{0179F575-54F0-45F7-93BC-3DAC1E1E69C6}"/>
                  </a:ext>
                </a:extLst>
              </p:cNvPr>
              <p:cNvCxnSpPr/>
              <p:nvPr/>
            </p:nvCxnSpPr>
            <p:spPr>
              <a:xfrm>
                <a:off x="2500317" y="5752034"/>
                <a:ext cx="1274322" cy="0"/>
              </a:xfrm>
              <a:prstGeom prst="line">
                <a:avLst/>
              </a:prstGeom>
              <a:ln w="25400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사각형: 둥근 모서리 93">
              <a:extLst>
                <a:ext uri="{FF2B5EF4-FFF2-40B4-BE49-F238E27FC236}">
                  <a16:creationId xmlns:a16="http://schemas.microsoft.com/office/drawing/2014/main" id="{5AE6C602-2B00-4E60-9A7A-1346E936DE40}"/>
                </a:ext>
              </a:extLst>
            </p:cNvPr>
            <p:cNvSpPr/>
            <p:nvPr/>
          </p:nvSpPr>
          <p:spPr>
            <a:xfrm>
              <a:off x="3815202" y="5344437"/>
              <a:ext cx="2415282" cy="26161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kern="100" spc="-7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cs typeface="Times New Roman" panose="02020603050405020304" pitchFamily="18" charset="0"/>
                </a:rPr>
                <a:t>EXPERIENCES</a:t>
              </a:r>
              <a:endParaRPr lang="ko-KR" altLang="en-US" sz="12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Times New Roman" panose="02020603050405020304" pitchFamily="18" charset="0"/>
              </a:endParaRPr>
            </a:p>
          </p:txBody>
        </p:sp>
        <p:cxnSp>
          <p:nvCxnSpPr>
            <p:cNvPr id="95" name="직선 연결선 94">
              <a:extLst>
                <a:ext uri="{FF2B5EF4-FFF2-40B4-BE49-F238E27FC236}">
                  <a16:creationId xmlns:a16="http://schemas.microsoft.com/office/drawing/2014/main" id="{C0C3877E-6282-4355-AE30-A6AA13D83BBC}"/>
                </a:ext>
              </a:extLst>
            </p:cNvPr>
            <p:cNvCxnSpPr/>
            <p:nvPr/>
          </p:nvCxnSpPr>
          <p:spPr>
            <a:xfrm>
              <a:off x="3557797" y="5606047"/>
              <a:ext cx="2930088" cy="0"/>
            </a:xfrm>
            <a:prstGeom prst="line">
              <a:avLst/>
            </a:prstGeom>
            <a:ln w="25400" cap="rnd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3697E734-A326-4E6B-B69A-45E38B6EA441}"/>
              </a:ext>
            </a:extLst>
          </p:cNvPr>
          <p:cNvSpPr/>
          <p:nvPr/>
        </p:nvSpPr>
        <p:spPr>
          <a:xfrm>
            <a:off x="5555673" y="7688629"/>
            <a:ext cx="932210" cy="34535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36000" rtlCol="0" anchor="ctr"/>
          <a:lstStyle/>
          <a:p>
            <a:pPr algn="ctr"/>
            <a:r>
              <a:rPr lang="en-US" altLang="ko-KR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4. </a:t>
            </a:r>
            <a:r>
              <a:rPr lang="ko-KR" altLang="en-US" sz="1100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Times New Roman" panose="02020603050405020304" pitchFamily="18" charset="0"/>
              </a:rPr>
              <a:t>정비결과 확인 과정</a:t>
            </a: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5A7E4453-7EB6-4F16-AA27-B1C0E291F47F}"/>
              </a:ext>
            </a:extLst>
          </p:cNvPr>
          <p:cNvSpPr/>
          <p:nvPr/>
        </p:nvSpPr>
        <p:spPr>
          <a:xfrm>
            <a:off x="1880828" y="7688630"/>
            <a:ext cx="4607285" cy="392271"/>
          </a:xfrm>
          <a:prstGeom prst="rect">
            <a:avLst/>
          </a:prstGeom>
          <a:noFill/>
          <a:ln w="254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-70">
              <a:latin typeface="+mn-ea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43C3441E-BF1E-47AB-A784-BD835EBD545D}"/>
              </a:ext>
            </a:extLst>
          </p:cNvPr>
          <p:cNvSpPr/>
          <p:nvPr/>
        </p:nvSpPr>
        <p:spPr>
          <a:xfrm>
            <a:off x="377824" y="1537716"/>
            <a:ext cx="6117772" cy="12742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just" defTabSz="68580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자동차 리서치 전문기업 </a:t>
            </a:r>
            <a:r>
              <a:rPr lang="en-US" altLang="ko-KR" sz="1050" b="1" u="sng" kern="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Consumer Insight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가 소비자 경험을 </a:t>
            </a:r>
            <a:r>
              <a:rPr lang="ko-KR" altLang="ko-KR" sz="1050" kern="100" spc="-10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정량화한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1050" b="1" u="sng" kern="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‘Automotive Consumer Experiences’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를 시작합니다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‘2022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자동차 기획조사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’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에서 얻은 소비자 체험 정보를 자동차 산업 관계자와 공유하는 프로젝트입니다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관련 산업의 발전과 소비자 만족도 향상을 위해 개선이 필요한 주제를 선택하고 해당 데이터를 분석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제공할 예정입니다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첫번째 주제는 </a:t>
            </a:r>
            <a:r>
              <a:rPr lang="ko-KR" altLang="ko-KR" sz="1050" b="1" u="sng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소비자가 체험한 </a:t>
            </a:r>
            <a:r>
              <a:rPr lang="en-US" altLang="ko-KR" sz="1050" b="1" u="sng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AS</a:t>
            </a:r>
            <a:r>
              <a:rPr lang="ko-KR" altLang="en-US" sz="1050" b="1" u="sng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1050" b="1" u="sng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서비스 프로세스</a:t>
            </a: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입니다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b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</a:br>
            <a:r>
              <a:rPr lang="ko-KR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많은 관심과 편달 바랍니다</a:t>
            </a:r>
            <a:r>
              <a:rPr lang="en-US" altLang="ko-KR" sz="1050" kern="100" spc="-1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ko-KR" altLang="ko-KR" sz="1050" kern="100" spc="-1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9242FDFA-B3F7-7143-D17F-8737FDFD998A}"/>
              </a:ext>
            </a:extLst>
          </p:cNvPr>
          <p:cNvSpPr/>
          <p:nvPr/>
        </p:nvSpPr>
        <p:spPr>
          <a:xfrm>
            <a:off x="1895970" y="8174339"/>
            <a:ext cx="1520358" cy="39227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수리 경제성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177800" indent="-88900"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불만 처리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충실성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0F057FB-659D-7DF2-B893-5A7356C669F0}"/>
              </a:ext>
            </a:extLst>
          </p:cNvPr>
          <p:cNvSpPr/>
          <p:nvPr/>
        </p:nvSpPr>
        <p:spPr>
          <a:xfrm>
            <a:off x="3565510" y="8174339"/>
            <a:ext cx="2930086" cy="392271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3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최근 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 비용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marL="228600" indent="-228600"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 startAt="13"/>
            </a:pP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정비</a:t>
            </a:r>
            <a:r>
              <a:rPr lang="en-US" altLang="ko-KR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1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수리 결과 불만 </a:t>
            </a:r>
            <a:r>
              <a:rPr lang="ko-KR" altLang="en-US" sz="1100" kern="100" spc="-70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Times New Roman" panose="02020603050405020304" pitchFamily="18" charset="0"/>
              </a:rPr>
              <a:t>제기율</a:t>
            </a:r>
            <a:endParaRPr lang="en-US" altLang="ko-KR" sz="1100" kern="100" spc="-7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96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24CE4851-74B8-466E-91A9-12AC3382D4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575685"/>
              </p:ext>
            </p:extLst>
          </p:nvPr>
        </p:nvGraphicFramePr>
        <p:xfrm>
          <a:off x="571501" y="2808803"/>
          <a:ext cx="5727700" cy="4272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925">
                  <a:extLst>
                    <a:ext uri="{9D8B030D-6E8A-4147-A177-3AD203B41FA5}">
                      <a16:colId xmlns:a16="http://schemas.microsoft.com/office/drawing/2014/main" val="375294787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2160277957"/>
                    </a:ext>
                  </a:extLst>
                </a:gridCol>
                <a:gridCol w="569421">
                  <a:extLst>
                    <a:ext uri="{9D8B030D-6E8A-4147-A177-3AD203B41FA5}">
                      <a16:colId xmlns:a16="http://schemas.microsoft.com/office/drawing/2014/main" val="577226620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1246180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Rank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Brand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(N)</a:t>
                      </a:r>
                      <a:endParaRPr lang="ko-KR" altLang="en-US" sz="1000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오 정비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수리 비율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510916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Toyota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(346)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972850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Volkswagen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(593)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4.1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20718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Volvo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(270)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4.5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195500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Peugeot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(144)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4.7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96263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Lincoln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(103)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5.0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393121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Nissan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(123)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5.1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637131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Honda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(289)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5.8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279358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BMW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(1,505)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6.0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2378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Tesla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(105)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6.0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0043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Ssangyong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(797)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6.0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485347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Lexus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(304)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6.3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507601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Ford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(272)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6.6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36383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Genesis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(67)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6.8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657104"/>
                  </a:ext>
                </a:extLst>
              </a:tr>
              <a:tr h="251252">
                <a:tc row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평균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전체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(8,921)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7.1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465469"/>
                  </a:ext>
                </a:extLst>
              </a:tr>
              <a:tr h="25125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국산차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보유자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(2,151)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8.9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805231"/>
                  </a:ext>
                </a:extLst>
              </a:tr>
              <a:tr h="25125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수입차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(6,770)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6.5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051553"/>
                  </a:ext>
                </a:extLst>
              </a:tr>
            </a:tbl>
          </a:graphicData>
        </a:graphic>
      </p:graphicFrame>
      <p:sp>
        <p:nvSpPr>
          <p:cNvPr id="8" name="직사각형 7">
            <a:extLst>
              <a:ext uri="{FF2B5EF4-FFF2-40B4-BE49-F238E27FC236}">
                <a16:creationId xmlns:a16="http://schemas.microsoft.com/office/drawing/2014/main" id="{8C89FEC7-5E7A-4006-9086-F2D519A1C86F}"/>
              </a:ext>
            </a:extLst>
          </p:cNvPr>
          <p:cNvSpPr/>
          <p:nvPr/>
        </p:nvSpPr>
        <p:spPr>
          <a:xfrm>
            <a:off x="484347" y="2531430"/>
            <a:ext cx="5889307" cy="278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[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표 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15</a:t>
            </a:r>
            <a:r>
              <a:rPr lang="en-US" altLang="ko-KR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]</a:t>
            </a:r>
            <a:r>
              <a:rPr lang="ko-KR" altLang="en-US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 브랜드별 정비</a:t>
            </a:r>
            <a:r>
              <a:rPr lang="en-US" altLang="ko-KR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수리 오류 비율</a:t>
            </a:r>
            <a:r>
              <a:rPr lang="en-US" altLang="ko-KR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(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낮</a:t>
            </a:r>
            <a:r>
              <a:rPr lang="ko-KR" altLang="en-US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은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79A2247-5F5C-4AD8-9788-9982F53F0C9A}"/>
              </a:ext>
            </a:extLst>
          </p:cNvPr>
          <p:cNvSpPr/>
          <p:nvPr/>
        </p:nvSpPr>
        <p:spPr>
          <a:xfrm>
            <a:off x="377825" y="927100"/>
            <a:ext cx="6110288" cy="39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9750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ko-KR" altLang="en-US" b="1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정비결과 확인</a:t>
            </a:r>
            <a:endParaRPr lang="ko-KR" altLang="ko-KR" b="1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2" name="사각형: 둥근 모서리 21">
            <a:extLst>
              <a:ext uri="{FF2B5EF4-FFF2-40B4-BE49-F238E27FC236}">
                <a16:creationId xmlns:a16="http://schemas.microsoft.com/office/drawing/2014/main" id="{4861980E-E73D-4DE2-8C81-77E6B6C5C984}"/>
              </a:ext>
            </a:extLst>
          </p:cNvPr>
          <p:cNvSpPr/>
          <p:nvPr/>
        </p:nvSpPr>
        <p:spPr>
          <a:xfrm>
            <a:off x="451736" y="927100"/>
            <a:ext cx="411906" cy="3960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>
            <a:noFill/>
          </a:ln>
        </p:spPr>
        <p:txBody>
          <a:bodyPr vert="horz" wrap="square" lIns="0" tIns="3600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0" fontAlgn="ctr">
              <a:defRPr/>
            </a:pPr>
            <a:r>
              <a:rPr lang="en-US" altLang="ko-KR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prstClr val="white"/>
                </a:solidFill>
                <a:latin typeface="+mn-ea"/>
              </a:rPr>
              <a:t>04</a:t>
            </a:r>
            <a:endParaRPr lang="ko-KR" altLang="en-US" b="1" kern="0" spc="-30" dirty="0">
              <a:ln>
                <a:solidFill>
                  <a:srgbClr val="4472C4">
                    <a:alpha val="0"/>
                  </a:srgbClr>
                </a:solidFill>
              </a:ln>
              <a:solidFill>
                <a:prstClr val="white"/>
              </a:solidFill>
              <a:latin typeface="+mn-ea"/>
            </a:endParaRPr>
          </a:p>
        </p:txBody>
      </p:sp>
      <p:sp>
        <p:nvSpPr>
          <p:cNvPr id="23" name="사각형: 둥근 모서리 22">
            <a:extLst>
              <a:ext uri="{FF2B5EF4-FFF2-40B4-BE49-F238E27FC236}">
                <a16:creationId xmlns:a16="http://schemas.microsoft.com/office/drawing/2014/main" id="{85528326-9D19-4C05-95E4-DDDC9F88E1D5}"/>
              </a:ext>
            </a:extLst>
          </p:cNvPr>
          <p:cNvSpPr/>
          <p:nvPr/>
        </p:nvSpPr>
        <p:spPr>
          <a:xfrm>
            <a:off x="485032" y="1545486"/>
            <a:ext cx="196142" cy="2235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dist="31750" dir="2700000" algn="tl" rotWithShape="0">
              <a:schemeClr val="tx1">
                <a:lumMod val="65000"/>
                <a:lumOff val="35000"/>
              </a:schemeClr>
            </a:outerShdw>
          </a:effectLst>
        </p:spPr>
        <p:txBody>
          <a:bodyPr rot="0" spcFirstLastPara="0" vertOverflow="overflow" horzOverflow="overflow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ctr"/>
            <a:r>
              <a:rPr lang="en-US" altLang="ko-KR" sz="1300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latin typeface="+mn-ea"/>
              </a:rPr>
              <a:t>1</a:t>
            </a:r>
            <a:endParaRPr lang="ko-KR" altLang="en-US" sz="1300" b="1" kern="0" spc="-30" dirty="0">
              <a:ln>
                <a:solidFill>
                  <a:srgbClr val="4472C4">
                    <a:alpha val="0"/>
                  </a:srgbClr>
                </a:solidFill>
              </a:ln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B80662-B444-8607-8A54-F294559D68F4}"/>
              </a:ext>
            </a:extLst>
          </p:cNvPr>
          <p:cNvSpPr txBox="1"/>
          <p:nvPr/>
        </p:nvSpPr>
        <p:spPr>
          <a:xfrm>
            <a:off x="484347" y="7096353"/>
            <a:ext cx="5727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Q: </a:t>
            </a:r>
            <a:r>
              <a:rPr lang="ko-KR" altLang="en-US" sz="1200" dirty="0"/>
              <a:t>문제 원인을 잘못 파악하여 엉뚱한 곳을 정비한 일이 있다</a:t>
            </a:r>
            <a:r>
              <a:rPr lang="en-US" altLang="ko-KR" sz="1200" dirty="0"/>
              <a:t>.(</a:t>
            </a:r>
            <a:r>
              <a:rPr lang="ko-KR" altLang="en-US" sz="1200" dirty="0"/>
              <a:t>그렇다</a:t>
            </a:r>
            <a:r>
              <a:rPr lang="en-US" altLang="ko-KR" sz="1200" dirty="0"/>
              <a:t>/</a:t>
            </a:r>
            <a:r>
              <a:rPr lang="ko-KR" altLang="en-US" sz="1200" dirty="0"/>
              <a:t>아니다</a:t>
            </a:r>
            <a:r>
              <a:rPr lang="en-US" altLang="ko-KR" sz="1200" dirty="0"/>
              <a:t>)</a:t>
            </a:r>
            <a:endParaRPr lang="ko-KR" altLang="en-US" sz="1200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86385DA-C391-43BF-BDD9-D4863C124A05}"/>
              </a:ext>
            </a:extLst>
          </p:cNvPr>
          <p:cNvSpPr/>
          <p:nvPr/>
        </p:nvSpPr>
        <p:spPr>
          <a:xfrm>
            <a:off x="747712" y="1488527"/>
            <a:ext cx="5740401" cy="806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정비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/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수리 오류 경험 비율은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7.1% 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…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국산차가 수입차의 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1.4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배</a:t>
            </a:r>
            <a:b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</a:b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오류 비율이 낮은 사업소는 토요타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(3.7%),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 폭스바겐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(4.1%),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볼보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(4.5%)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임</a:t>
            </a:r>
            <a:b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</a:b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국내 브랜드 중에선 쌍용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(6.0%)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이 유일하게 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Top 10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에 랭크</a:t>
            </a:r>
            <a:endParaRPr lang="ko-KR" altLang="en-US" sz="1300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634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직사각형 57">
            <a:extLst>
              <a:ext uri="{FF2B5EF4-FFF2-40B4-BE49-F238E27FC236}">
                <a16:creationId xmlns:a16="http://schemas.microsoft.com/office/drawing/2014/main" id="{23DF27BE-35C6-4183-96B4-795E8CC56C0B}"/>
              </a:ext>
            </a:extLst>
          </p:cNvPr>
          <p:cNvSpPr/>
          <p:nvPr/>
        </p:nvSpPr>
        <p:spPr>
          <a:xfrm>
            <a:off x="484347" y="1728560"/>
            <a:ext cx="5889307" cy="278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[</a:t>
            </a:r>
            <a:r>
              <a:rPr lang="ko-KR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 16]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브랜드별 과잉 정비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수리 </a:t>
            </a:r>
            <a:r>
              <a:rPr lang="ko-KR" altLang="en-US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경험 비율</a:t>
            </a:r>
            <a:r>
              <a:rPr lang="en-US" altLang="ko-KR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(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낮</a:t>
            </a:r>
            <a:r>
              <a:rPr lang="ko-KR" altLang="en-US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은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)</a:t>
            </a:r>
            <a:endParaRPr lang="ko-KR" altLang="ko-KR" sz="1200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B48B8126-D072-4D82-8719-203597E93AD2}"/>
              </a:ext>
            </a:extLst>
          </p:cNvPr>
          <p:cNvSpPr/>
          <p:nvPr/>
        </p:nvSpPr>
        <p:spPr>
          <a:xfrm>
            <a:off x="692695" y="979170"/>
            <a:ext cx="5616029" cy="578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과잉 정비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/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수리 경험 비율은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6.4%</a:t>
            </a:r>
          </a:p>
          <a:p>
            <a:pPr>
              <a:lnSpc>
                <a:spcPct val="130000"/>
              </a:lnSpc>
            </a:pP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과잉 정비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/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수리 경험이 낮은 사업소는 테슬라</a:t>
            </a:r>
            <a:r>
              <a:rPr lang="en-US" altLang="ko-KR" sz="1200" kern="100" spc="-7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(1.6</a:t>
            </a:r>
            <a:r>
              <a:rPr lang="en-US" altLang="ko-KR" sz="1200" kern="100" spc="-7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%)</a:t>
            </a:r>
            <a:r>
              <a:rPr lang="ko-KR" altLang="en-US" sz="1200" kern="100" spc="-7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와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닛산</a:t>
            </a:r>
            <a:r>
              <a:rPr lang="en-US" altLang="ko-KR" sz="1200" kern="100" spc="-7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(3.0%)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cs typeface="Times New Roman" panose="02020603050405020304" pitchFamily="18" charset="0"/>
              </a:rPr>
              <a:t>임</a:t>
            </a:r>
            <a:endParaRPr lang="ko-KR" altLang="en-US" sz="1300" b="1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4" name="표 23">
            <a:extLst>
              <a:ext uri="{FF2B5EF4-FFF2-40B4-BE49-F238E27FC236}">
                <a16:creationId xmlns:a16="http://schemas.microsoft.com/office/drawing/2014/main" id="{9D9A9095-2656-461B-B917-578BB0248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058512"/>
              </p:ext>
            </p:extLst>
          </p:nvPr>
        </p:nvGraphicFramePr>
        <p:xfrm>
          <a:off x="571501" y="2001796"/>
          <a:ext cx="5727700" cy="453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925">
                  <a:extLst>
                    <a:ext uri="{9D8B030D-6E8A-4147-A177-3AD203B41FA5}">
                      <a16:colId xmlns:a16="http://schemas.microsoft.com/office/drawing/2014/main" val="375294787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2160277957"/>
                    </a:ext>
                  </a:extLst>
                </a:gridCol>
                <a:gridCol w="569421">
                  <a:extLst>
                    <a:ext uri="{9D8B030D-6E8A-4147-A177-3AD203B41FA5}">
                      <a16:colId xmlns:a16="http://schemas.microsoft.com/office/drawing/2014/main" val="577226620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1246180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Rank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Brand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(N)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과잉 정비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수리 비율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5109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Tesla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(105)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1.6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97285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Nissan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(123)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2071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Lincoln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(103)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1955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Honda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(289)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962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Volvo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(270)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39312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Jeep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(196)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12778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Volkswagen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(593)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49703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BMW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(1,505)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5.4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28569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Ssangyong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(797)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5.5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51407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Hyundai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(269)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5.7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63713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GM Korea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(350)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5.7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27935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Porsche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(90)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5.9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237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Land Rover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(117)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6.2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3638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Ford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(272)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6.4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341889"/>
                  </a:ext>
                </a:extLst>
              </a:tr>
              <a:tr h="252000">
                <a:tc row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평균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전체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(8,921)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6.4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805231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국산차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(2,151)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6.8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051553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수입차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(6,770)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6.3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566759"/>
                  </a:ext>
                </a:extLst>
              </a:tr>
            </a:tbl>
          </a:graphicData>
        </a:graphic>
      </p:graphicFrame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F5603C52-D18A-46CD-8AFC-C9009EDEDC81}"/>
              </a:ext>
            </a:extLst>
          </p:cNvPr>
          <p:cNvSpPr/>
          <p:nvPr/>
        </p:nvSpPr>
        <p:spPr>
          <a:xfrm>
            <a:off x="485032" y="1024786"/>
            <a:ext cx="196142" cy="2235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dist="31750" dir="2700000" algn="tl" rotWithShape="0">
              <a:schemeClr val="tx1">
                <a:lumMod val="65000"/>
                <a:lumOff val="35000"/>
              </a:schemeClr>
            </a:outerShdw>
          </a:effectLst>
        </p:spPr>
        <p:txBody>
          <a:bodyPr rot="0" spcFirstLastPara="0" vertOverflow="overflow" horzOverflow="overflow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ctr"/>
            <a:r>
              <a:rPr lang="en-US" altLang="ko-KR" sz="1300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latin typeface="+mn-ea"/>
              </a:rPr>
              <a:t>2</a:t>
            </a:r>
            <a:endParaRPr lang="ko-KR" altLang="en-US" sz="1300" b="1" kern="0" spc="-30" dirty="0">
              <a:ln>
                <a:solidFill>
                  <a:srgbClr val="4472C4">
                    <a:alpha val="0"/>
                  </a:srgbClr>
                </a:solidFill>
              </a:ln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30395A-1E8B-A13E-4A2E-8062762269E0}"/>
              </a:ext>
            </a:extLst>
          </p:cNvPr>
          <p:cNvSpPr txBox="1"/>
          <p:nvPr/>
        </p:nvSpPr>
        <p:spPr>
          <a:xfrm>
            <a:off x="565150" y="6537796"/>
            <a:ext cx="5727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Q: </a:t>
            </a:r>
            <a:r>
              <a:rPr lang="ko-KR" altLang="en-US" sz="1200" dirty="0"/>
              <a:t>불필요한 과잉정비를 받은 일이 있다</a:t>
            </a:r>
            <a:r>
              <a:rPr lang="en-US" altLang="ko-KR" sz="1200" dirty="0"/>
              <a:t>. (</a:t>
            </a:r>
            <a:r>
              <a:rPr lang="ko-KR" altLang="en-US" sz="1200" dirty="0"/>
              <a:t>그렇다</a:t>
            </a:r>
            <a:r>
              <a:rPr lang="en-US" altLang="ko-KR" sz="1200" dirty="0"/>
              <a:t>/</a:t>
            </a:r>
            <a:r>
              <a:rPr lang="ko-KR" altLang="en-US" sz="1200" dirty="0"/>
              <a:t>아니다</a:t>
            </a:r>
            <a:r>
              <a:rPr lang="en-US" altLang="ko-KR" sz="1200" dirty="0"/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1954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>
            <a:extLst>
              <a:ext uri="{FF2B5EF4-FFF2-40B4-BE49-F238E27FC236}">
                <a16:creationId xmlns:a16="http://schemas.microsoft.com/office/drawing/2014/main" id="{E0B8B227-50E2-44B2-8D81-6C1574967345}"/>
              </a:ext>
            </a:extLst>
          </p:cNvPr>
          <p:cNvSpPr/>
          <p:nvPr/>
        </p:nvSpPr>
        <p:spPr>
          <a:xfrm>
            <a:off x="484345" y="1818432"/>
            <a:ext cx="5889307" cy="278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[</a:t>
            </a:r>
            <a:r>
              <a:rPr lang="ko-KR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 17]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브랜드별 임의 정비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/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수리 경험 </a:t>
            </a:r>
            <a:r>
              <a:rPr lang="ko-KR" altLang="en-US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비율</a:t>
            </a:r>
            <a:r>
              <a:rPr lang="en-US" altLang="ko-KR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(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낮</a:t>
            </a:r>
            <a:r>
              <a:rPr lang="ko-KR" altLang="en-US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은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)</a:t>
            </a:r>
            <a:endParaRPr lang="ko-KR" altLang="ko-KR" sz="1200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48" name="표 47">
            <a:extLst>
              <a:ext uri="{FF2B5EF4-FFF2-40B4-BE49-F238E27FC236}">
                <a16:creationId xmlns:a16="http://schemas.microsoft.com/office/drawing/2014/main" id="{31405F39-0D7A-43DE-ADE2-1D093E4C2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425264"/>
              </p:ext>
            </p:extLst>
          </p:nvPr>
        </p:nvGraphicFramePr>
        <p:xfrm>
          <a:off x="565149" y="2073123"/>
          <a:ext cx="5727700" cy="446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925">
                  <a:extLst>
                    <a:ext uri="{9D8B030D-6E8A-4147-A177-3AD203B41FA5}">
                      <a16:colId xmlns:a16="http://schemas.microsoft.com/office/drawing/2014/main" val="375294787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2160277957"/>
                    </a:ext>
                  </a:extLst>
                </a:gridCol>
                <a:gridCol w="569421">
                  <a:extLst>
                    <a:ext uri="{9D8B030D-6E8A-4147-A177-3AD203B41FA5}">
                      <a16:colId xmlns:a16="http://schemas.microsoft.com/office/drawing/2014/main" val="577226620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1246180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Rank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Brand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(N)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임의 정비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수리 </a:t>
                      </a: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경험률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510916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Tesla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(105)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2.1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972850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Volkswagen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(593)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2.3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20718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Genesis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(67)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2.8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195500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Honda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(289)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2.9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96263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Cadillac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624826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Volvo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(270)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974565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Lexus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(304)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764407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Jeep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(196)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47977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Toyota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(346)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393121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GM Korea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(350)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637131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Lincoln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(103)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279358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Ssangyong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(797)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2378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Ford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(272)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624853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BMW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(1,505)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938432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Peugeot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(144)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36383"/>
                  </a:ext>
                </a:extLst>
              </a:tr>
              <a:tr h="234000">
                <a:tc row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평균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전체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(8,921)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805231"/>
                  </a:ext>
                </a:extLst>
              </a:tr>
              <a:tr h="234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국산차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(2,151)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5.7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051553"/>
                  </a:ext>
                </a:extLst>
              </a:tr>
              <a:tr h="234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수입차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(6,770)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566759"/>
                  </a:ext>
                </a:extLst>
              </a:tr>
            </a:tbl>
          </a:graphicData>
        </a:graphic>
      </p:graphicFrame>
      <p:sp>
        <p:nvSpPr>
          <p:cNvPr id="17" name="직사각형 16">
            <a:extLst>
              <a:ext uri="{FF2B5EF4-FFF2-40B4-BE49-F238E27FC236}">
                <a16:creationId xmlns:a16="http://schemas.microsoft.com/office/drawing/2014/main" id="{166C644F-A889-4C0C-AB4D-4CB475E53AD0}"/>
              </a:ext>
            </a:extLst>
          </p:cNvPr>
          <p:cNvSpPr/>
          <p:nvPr/>
        </p:nvSpPr>
        <p:spPr>
          <a:xfrm>
            <a:off x="692695" y="979170"/>
            <a:ext cx="5616029" cy="56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300" b="1" kern="100" spc="-7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임의 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정비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/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수리 경험 비율은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4.9%</a:t>
            </a:r>
          </a:p>
          <a:p>
            <a:pPr>
              <a:lnSpc>
                <a:spcPct val="130000"/>
              </a:lnSpc>
            </a:pP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임의 정비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/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수리 </a:t>
            </a:r>
            <a:r>
              <a:rPr lang="ko-KR" altLang="en-US" sz="1200" kern="100" spc="-70" dirty="0" err="1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경험률이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 낮은 사업소는 테슬라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(2.1%),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폭스바겐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(2.3%)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임</a:t>
            </a: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FA3D7B1E-525A-45F6-B994-7F7B5F9FD271}"/>
              </a:ext>
            </a:extLst>
          </p:cNvPr>
          <p:cNvSpPr/>
          <p:nvPr/>
        </p:nvSpPr>
        <p:spPr>
          <a:xfrm>
            <a:off x="485032" y="1024786"/>
            <a:ext cx="196142" cy="2235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dist="31750" dir="2700000" algn="tl" rotWithShape="0">
              <a:schemeClr val="tx1">
                <a:lumMod val="65000"/>
                <a:lumOff val="35000"/>
              </a:schemeClr>
            </a:outerShdw>
          </a:effectLst>
        </p:spPr>
        <p:txBody>
          <a:bodyPr rot="0" spcFirstLastPara="0" vertOverflow="overflow" horzOverflow="overflow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ctr"/>
            <a:r>
              <a:rPr lang="en-US" altLang="ko-KR" sz="1300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latin typeface="+mn-ea"/>
              </a:rPr>
              <a:t>3</a:t>
            </a:r>
            <a:endParaRPr lang="ko-KR" altLang="en-US" sz="1300" b="1" kern="0" spc="-30" dirty="0">
              <a:ln>
                <a:solidFill>
                  <a:srgbClr val="4472C4">
                    <a:alpha val="0"/>
                  </a:srgbClr>
                </a:solidFill>
              </a:ln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66FC74-AC60-68DC-2484-55FC5B52E6C4}"/>
              </a:ext>
            </a:extLst>
          </p:cNvPr>
          <p:cNvSpPr txBox="1"/>
          <p:nvPr/>
        </p:nvSpPr>
        <p:spPr>
          <a:xfrm>
            <a:off x="484346" y="6569831"/>
            <a:ext cx="6083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Q</a:t>
            </a:r>
            <a:r>
              <a:rPr lang="en-US" altLang="ko-KR" sz="1200"/>
              <a:t>: </a:t>
            </a:r>
            <a:r>
              <a:rPr lang="ko-KR" altLang="en-US" sz="1200"/>
              <a:t>정비 </a:t>
            </a:r>
            <a:r>
              <a:rPr lang="ko-KR" altLang="en-US" sz="1200" dirty="0"/>
              <a:t>전에 설명한 정비 </a:t>
            </a:r>
            <a:r>
              <a:rPr lang="ko-KR" altLang="en-US" sz="1200"/>
              <a:t>내역이 안내 없이 변경된 </a:t>
            </a:r>
            <a:r>
              <a:rPr lang="ko-KR" altLang="en-US" sz="1200" dirty="0"/>
              <a:t>일이 있다</a:t>
            </a:r>
            <a:r>
              <a:rPr lang="en-US" altLang="ko-KR" sz="1200" dirty="0"/>
              <a:t>.(</a:t>
            </a:r>
            <a:r>
              <a:rPr lang="ko-KR" altLang="en-US" sz="1200" dirty="0"/>
              <a:t>그렇다</a:t>
            </a:r>
            <a:r>
              <a:rPr lang="en-US" altLang="ko-KR" sz="1200" dirty="0"/>
              <a:t>/</a:t>
            </a:r>
            <a:r>
              <a:rPr lang="ko-KR" altLang="en-US" sz="1200" dirty="0"/>
              <a:t>아니다</a:t>
            </a:r>
            <a:r>
              <a:rPr lang="en-US" altLang="ko-KR" sz="1200" dirty="0"/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03552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>
            <a:extLst>
              <a:ext uri="{FF2B5EF4-FFF2-40B4-BE49-F238E27FC236}">
                <a16:creationId xmlns:a16="http://schemas.microsoft.com/office/drawing/2014/main" id="{E0B8B227-50E2-44B2-8D81-6C1574967345}"/>
              </a:ext>
            </a:extLst>
          </p:cNvPr>
          <p:cNvSpPr/>
          <p:nvPr/>
        </p:nvSpPr>
        <p:spPr>
          <a:xfrm>
            <a:off x="502299" y="1697141"/>
            <a:ext cx="5889307" cy="278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[</a:t>
            </a:r>
            <a:r>
              <a:rPr lang="ko-KR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 18]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브랜드별 동일문제 발생 </a:t>
            </a:r>
            <a:r>
              <a:rPr lang="ko-KR" altLang="en-US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경험 비율</a:t>
            </a:r>
            <a:r>
              <a:rPr lang="en-US" altLang="ko-KR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(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낮</a:t>
            </a:r>
            <a:r>
              <a:rPr lang="ko-KR" altLang="en-US" sz="1200" kern="100" spc="-7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은 </a:t>
            </a:r>
            <a:r>
              <a:rPr lang="ko-KR" altLang="en-US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순</a:t>
            </a:r>
            <a:r>
              <a:rPr lang="en-US" altLang="ko-KR" sz="1200" kern="100" spc="-70" dirty="0">
                <a:ln>
                  <a:solidFill>
                    <a:schemeClr val="bg1">
                      <a:alpha val="0"/>
                    </a:schemeClr>
                  </a:solidFill>
                </a:ln>
                <a:latin typeface="+mn-ea"/>
                <a:cs typeface="Times New Roman" panose="02020603050405020304" pitchFamily="18" charset="0"/>
              </a:rPr>
              <a:t>)</a:t>
            </a:r>
            <a:endParaRPr lang="ko-KR" altLang="ko-KR" sz="1200" kern="100" spc="-70" dirty="0">
              <a:ln>
                <a:solidFill>
                  <a:schemeClr val="bg1">
                    <a:alpha val="0"/>
                  </a:schemeClr>
                </a:solidFill>
              </a:ln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48" name="표 47">
            <a:extLst>
              <a:ext uri="{FF2B5EF4-FFF2-40B4-BE49-F238E27FC236}">
                <a16:creationId xmlns:a16="http://schemas.microsoft.com/office/drawing/2014/main" id="{31405F39-0D7A-43DE-ADE2-1D093E4C2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662876"/>
              </p:ext>
            </p:extLst>
          </p:nvPr>
        </p:nvGraphicFramePr>
        <p:xfrm>
          <a:off x="583103" y="1952671"/>
          <a:ext cx="5727700" cy="428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925">
                  <a:extLst>
                    <a:ext uri="{9D8B030D-6E8A-4147-A177-3AD203B41FA5}">
                      <a16:colId xmlns:a16="http://schemas.microsoft.com/office/drawing/2014/main" val="375294787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2160277957"/>
                    </a:ext>
                  </a:extLst>
                </a:gridCol>
                <a:gridCol w="569421">
                  <a:extLst>
                    <a:ext uri="{9D8B030D-6E8A-4147-A177-3AD203B41FA5}">
                      <a16:colId xmlns:a16="http://schemas.microsoft.com/office/drawing/2014/main" val="577226620"/>
                    </a:ext>
                  </a:extLst>
                </a:gridCol>
                <a:gridCol w="2311177">
                  <a:extLst>
                    <a:ext uri="{9D8B030D-6E8A-4147-A177-3AD203B41FA5}">
                      <a16:colId xmlns:a16="http://schemas.microsoft.com/office/drawing/2014/main" val="1246180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Rank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Brand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(N)</a:t>
                      </a:r>
                      <a:endParaRPr lang="ko-KR" altLang="en-US" sz="1100" b="1" kern="100" spc="-70" baseline="0" dirty="0">
                        <a:ln>
                          <a:solidFill>
                            <a:schemeClr val="bg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동일 문제 발생률</a:t>
                      </a: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5109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Cadillac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0.0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97285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Lexus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(304)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2.2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2071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Toyota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(346)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3.3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1955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MINI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(200)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962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Honda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(289)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4.7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39312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Nissan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(123)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7.1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63713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Jaguar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(50)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7.2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27935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Volvo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(270)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7.7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237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Volkswagen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(593)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7.7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62485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BMW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(1,505)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8.1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93843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Ssangyong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(797)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8.1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71417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Porsche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(90)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8.5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72985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Infiniti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(75)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10.1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298838"/>
                  </a:ext>
                </a:extLst>
              </a:tr>
              <a:tr h="252000">
                <a:tc row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평균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전체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(8,921)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10.2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805231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국산차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(2,151)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13.6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051553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b="1" kern="100" spc="-70" baseline="0" dirty="0" err="1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수입차</a:t>
                      </a:r>
                      <a:r>
                        <a:rPr lang="ko-KR" altLang="en-US" sz="1100" b="1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보유자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950" kern="100" spc="-70" baseline="0" dirty="0">
                          <a:ln>
                            <a:solidFill>
                              <a:schemeClr val="bg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(6,770)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1" hangingPunct="1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9.0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566759"/>
                  </a:ext>
                </a:extLst>
              </a:tr>
            </a:tbl>
          </a:graphicData>
        </a:graphic>
      </p:graphicFrame>
      <p:sp>
        <p:nvSpPr>
          <p:cNvPr id="17" name="직사각형 16">
            <a:extLst>
              <a:ext uri="{FF2B5EF4-FFF2-40B4-BE49-F238E27FC236}">
                <a16:creationId xmlns:a16="http://schemas.microsoft.com/office/drawing/2014/main" id="{166C644F-A889-4C0C-AB4D-4CB475E53AD0}"/>
              </a:ext>
            </a:extLst>
          </p:cNvPr>
          <p:cNvSpPr/>
          <p:nvPr/>
        </p:nvSpPr>
        <p:spPr>
          <a:xfrm>
            <a:off x="692695" y="979170"/>
            <a:ext cx="5616029" cy="56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정비</a:t>
            </a:r>
            <a:r>
              <a:rPr lang="en-US" altLang="ko-KR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/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수리 </a:t>
            </a:r>
            <a:r>
              <a:rPr lang="ko-KR" altLang="en-US" sz="1300" b="1" kern="100" spc="-7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후 동일 문제 재발 </a:t>
            </a:r>
            <a:r>
              <a:rPr lang="ko-KR" altLang="en-US" sz="1300" b="1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경험 비율은 </a:t>
            </a:r>
            <a:r>
              <a:rPr lang="en-US" altLang="ko-KR" sz="1300" b="1" u="sng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10.2%</a:t>
            </a:r>
          </a:p>
          <a:p>
            <a:pPr>
              <a:lnSpc>
                <a:spcPct val="130000"/>
              </a:lnSpc>
            </a:pP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-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동일 문제 재발 비율이 낮은 사업소는 캐딜락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(0.0%)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과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렉서스</a:t>
            </a:r>
            <a:r>
              <a:rPr lang="en-US" altLang="ko-KR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(2.2%)</a:t>
            </a:r>
            <a:r>
              <a:rPr lang="ko-KR" altLang="en-US" sz="1200" kern="100" spc="-70" dirty="0">
                <a:ln>
                  <a:solidFill>
                    <a:prstClr val="white">
                      <a:alpha val="0"/>
                    </a:prstClr>
                  </a:solidFill>
                </a:ln>
                <a:solidFill>
                  <a:prstClr val="black"/>
                </a:solidFill>
                <a:cs typeface="Times New Roman" panose="02020603050405020304" pitchFamily="18" charset="0"/>
              </a:rPr>
              <a:t>임</a:t>
            </a: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D33A996E-89F4-4847-BBE7-3F7BB0565EA3}"/>
              </a:ext>
            </a:extLst>
          </p:cNvPr>
          <p:cNvSpPr/>
          <p:nvPr/>
        </p:nvSpPr>
        <p:spPr>
          <a:xfrm>
            <a:off x="485032" y="1024786"/>
            <a:ext cx="196142" cy="2235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dist="31750" dir="2700000" algn="tl" rotWithShape="0">
              <a:schemeClr val="tx1">
                <a:lumMod val="65000"/>
                <a:lumOff val="35000"/>
              </a:schemeClr>
            </a:outerShdw>
          </a:effectLst>
        </p:spPr>
        <p:txBody>
          <a:bodyPr rot="0" spcFirstLastPara="0" vertOverflow="overflow" horzOverflow="overflow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ctr"/>
            <a:r>
              <a:rPr lang="en-US" altLang="ko-KR" sz="1300" b="1" kern="0" spc="-30" dirty="0">
                <a:ln>
                  <a:solidFill>
                    <a:srgbClr val="4472C4">
                      <a:alpha val="0"/>
                    </a:srgbClr>
                  </a:solidFill>
                </a:ln>
                <a:latin typeface="+mn-ea"/>
              </a:rPr>
              <a:t>4</a:t>
            </a:r>
            <a:endParaRPr lang="ko-KR" altLang="en-US" sz="1300" b="1" kern="0" spc="-30" dirty="0">
              <a:ln>
                <a:solidFill>
                  <a:srgbClr val="4472C4">
                    <a:alpha val="0"/>
                  </a:srgbClr>
                </a:solidFill>
              </a:ln>
              <a:latin typeface="+mn-ea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6CCDD9B7-7F6D-D7BA-56F9-6A8105C9C1E3}"/>
              </a:ext>
            </a:extLst>
          </p:cNvPr>
          <p:cNvGrpSpPr/>
          <p:nvPr/>
        </p:nvGrpSpPr>
        <p:grpSpPr>
          <a:xfrm>
            <a:off x="548680" y="8625408"/>
            <a:ext cx="5760640" cy="826061"/>
            <a:chOff x="548680" y="8625408"/>
            <a:chExt cx="5760640" cy="826061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22222A6A-AF2E-8478-F89F-18F519FF3CDF}"/>
                </a:ext>
              </a:extLst>
            </p:cNvPr>
            <p:cNvGrpSpPr/>
            <p:nvPr/>
          </p:nvGrpSpPr>
          <p:grpSpPr>
            <a:xfrm>
              <a:off x="548680" y="8625408"/>
              <a:ext cx="5760640" cy="823392"/>
              <a:chOff x="548680" y="8625408"/>
              <a:chExt cx="5760640" cy="823392"/>
            </a:xfrm>
          </p:grpSpPr>
          <p:sp>
            <p:nvSpPr>
              <p:cNvPr id="15" name="직사각형 14">
                <a:extLst>
                  <a:ext uri="{FF2B5EF4-FFF2-40B4-BE49-F238E27FC236}">
                    <a16:creationId xmlns:a16="http://schemas.microsoft.com/office/drawing/2014/main" id="{6630C665-8309-C5E6-32F5-BCD3DDA23017}"/>
                  </a:ext>
                </a:extLst>
              </p:cNvPr>
              <p:cNvSpPr/>
              <p:nvPr/>
            </p:nvSpPr>
            <p:spPr>
              <a:xfrm>
                <a:off x="548680" y="8625408"/>
                <a:ext cx="5760640" cy="82339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88000" tIns="108000" rtlCol="0" anchor="t" anchorCtr="0"/>
              <a:lstStyle/>
              <a:p>
                <a:pPr>
                  <a:spcAft>
                    <a:spcPts val="600"/>
                  </a:spcAft>
                </a:pPr>
                <a:endParaRPr lang="ko-KR" altLang="en-US" sz="1300" spc="-6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6" name="사각형: 둥근 모서리 15">
                <a:extLst>
                  <a:ext uri="{FF2B5EF4-FFF2-40B4-BE49-F238E27FC236}">
                    <a16:creationId xmlns:a16="http://schemas.microsoft.com/office/drawing/2014/main" id="{70BD70CB-7BD3-54E0-0443-9A4331F0C2D6}"/>
                  </a:ext>
                </a:extLst>
              </p:cNvPr>
              <p:cNvSpPr/>
              <p:nvPr/>
            </p:nvSpPr>
            <p:spPr>
              <a:xfrm>
                <a:off x="548680" y="8741829"/>
                <a:ext cx="771525" cy="590550"/>
              </a:xfrm>
              <a:prstGeom prst="roundRect">
                <a:avLst>
                  <a:gd name="adj" fmla="val 6990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lvl="0" algn="ctr"/>
                <a:r>
                  <a:rPr lang="ko-KR" altLang="en-US" sz="1300" b="1" spc="-60" dirty="0">
                    <a:ln>
                      <a:solidFill>
                        <a:srgbClr val="4472C4">
                          <a:alpha val="0"/>
                        </a:srgb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문의</a:t>
                </a:r>
                <a:r>
                  <a:rPr lang="en-US" altLang="ko-KR" sz="1300" b="1" spc="-60" dirty="0">
                    <a:ln>
                      <a:solidFill>
                        <a:srgbClr val="4472C4">
                          <a:alpha val="0"/>
                        </a:srgb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/</a:t>
                </a:r>
              </a:p>
              <a:p>
                <a:pPr lvl="0" algn="ctr"/>
                <a:r>
                  <a:rPr lang="ko-KR" altLang="en-US" sz="1300" b="1" spc="-60" dirty="0">
                    <a:ln>
                      <a:solidFill>
                        <a:srgbClr val="4472C4">
                          <a:alpha val="0"/>
                        </a:srgbClr>
                      </a:solidFill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연락처</a:t>
                </a:r>
                <a:endParaRPr lang="ko-KR" altLang="en-US" sz="130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cxnSp>
            <p:nvCxnSpPr>
              <p:cNvPr id="18" name="직선 연결선 17">
                <a:extLst>
                  <a:ext uri="{FF2B5EF4-FFF2-40B4-BE49-F238E27FC236}">
                    <a16:creationId xmlns:a16="http://schemas.microsoft.com/office/drawing/2014/main" id="{931C12B9-03BF-129E-F334-C3BD0D7B06E3}"/>
                  </a:ext>
                </a:extLst>
              </p:cNvPr>
              <p:cNvCxnSpPr/>
              <p:nvPr/>
            </p:nvCxnSpPr>
            <p:spPr>
              <a:xfrm>
                <a:off x="1329383" y="8778019"/>
                <a:ext cx="0" cy="518170"/>
              </a:xfrm>
              <a:prstGeom prst="line">
                <a:avLst/>
              </a:prstGeom>
              <a:ln w="9525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408A483C-84E6-6950-181F-05897F9A3515}"/>
                </a:ext>
              </a:extLst>
            </p:cNvPr>
            <p:cNvSpPr/>
            <p:nvPr/>
          </p:nvSpPr>
          <p:spPr>
            <a:xfrm>
              <a:off x="1484784" y="8697416"/>
              <a:ext cx="872902" cy="754053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lvl="0" algn="dist">
                <a:spcAft>
                  <a:spcPts val="600"/>
                </a:spcAft>
              </a:pPr>
              <a:r>
                <a:rPr lang="ko-KR" altLang="en-US" sz="11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김   현 </a:t>
              </a:r>
              <a:r>
                <a:rPr lang="ko-KR" altLang="en-US" sz="10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상무</a:t>
              </a:r>
              <a:r>
                <a:rPr lang="ko-KR" altLang="en-US" sz="100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   </a:t>
              </a:r>
              <a:endParaRPr lang="en-US" altLang="ko-KR" sz="1000" spc="-6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  <a:p>
              <a:pPr lvl="0" algn="dist">
                <a:spcAft>
                  <a:spcPts val="600"/>
                </a:spcAft>
              </a:pPr>
              <a:r>
                <a:rPr lang="ko-KR" altLang="en-US" sz="11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박 승 표 </a:t>
              </a:r>
              <a:r>
                <a:rPr lang="ko-KR" altLang="en-US" sz="10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이사</a:t>
              </a:r>
              <a:endParaRPr lang="en-US" altLang="ko-KR" sz="1000" b="1" spc="-6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  <a:p>
              <a:pPr algn="dist">
                <a:spcAft>
                  <a:spcPts val="600"/>
                </a:spcAft>
              </a:pPr>
              <a:r>
                <a:rPr lang="ko-KR" altLang="en-US" sz="11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정 동 운 </a:t>
              </a:r>
              <a:r>
                <a:rPr lang="ko-KR" altLang="en-US" sz="1000" b="1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부장</a:t>
              </a:r>
              <a:endParaRPr lang="en-US" altLang="ko-KR" sz="1000" b="1" spc="-6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C8D0F607-361C-8B72-36DF-01728C4E9872}"/>
                </a:ext>
              </a:extLst>
            </p:cNvPr>
            <p:cNvSpPr/>
            <p:nvPr/>
          </p:nvSpPr>
          <p:spPr>
            <a:xfrm>
              <a:off x="2636912" y="8697416"/>
              <a:ext cx="3592438" cy="730969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marL="0" lvl="1" defTabSz="628650">
                <a:spcAft>
                  <a:spcPts val="600"/>
                </a:spcAft>
              </a:pPr>
              <a:r>
                <a:rPr lang="en-US" altLang="ko-KR" sz="105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02-6004-7665            	hyun.kim@consumerinsight.kr</a:t>
              </a:r>
            </a:p>
            <a:p>
              <a:pPr marL="0" lvl="1" defTabSz="628650">
                <a:spcAft>
                  <a:spcPts val="600"/>
                </a:spcAft>
              </a:pPr>
              <a:r>
                <a:rPr lang="en-US" altLang="ko-KR" sz="105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02-6004-7661             sammy.park@consumerinsight.kr	</a:t>
              </a:r>
            </a:p>
            <a:p>
              <a:pPr marL="0" lvl="1" defTabSz="628650">
                <a:spcAft>
                  <a:spcPts val="600"/>
                </a:spcAft>
              </a:pPr>
              <a:r>
                <a:rPr lang="en-US" altLang="ko-KR" sz="1050" spc="-60" dirty="0">
                  <a:ln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02-6004-7616             ungdw@consumerinsight.kr</a:t>
              </a:r>
            </a:p>
          </p:txBody>
        </p:sp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9948534C-424C-0843-17C1-A477FA2ED705}"/>
                </a:ext>
              </a:extLst>
            </p:cNvPr>
            <p:cNvGrpSpPr/>
            <p:nvPr/>
          </p:nvGrpSpPr>
          <p:grpSpPr>
            <a:xfrm>
              <a:off x="2451199" y="8738291"/>
              <a:ext cx="153889" cy="613553"/>
              <a:chOff x="2451199" y="8738291"/>
              <a:chExt cx="153889" cy="613553"/>
            </a:xfrm>
          </p:grpSpPr>
          <p:sp>
            <p:nvSpPr>
              <p:cNvPr id="12" name="Freeform 5">
                <a:extLst>
                  <a:ext uri="{FF2B5EF4-FFF2-40B4-BE49-F238E27FC236}">
                    <a16:creationId xmlns:a16="http://schemas.microsoft.com/office/drawing/2014/main" id="{C6422505-0939-F87A-307B-4B93B046C98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51199" y="8738291"/>
                <a:ext cx="153889" cy="148276"/>
              </a:xfrm>
              <a:custGeom>
                <a:avLst/>
                <a:gdLst>
                  <a:gd name="T0" fmla="*/ 282 w 413"/>
                  <a:gd name="T1" fmla="*/ 398 h 398"/>
                  <a:gd name="T2" fmla="*/ 169 w 413"/>
                  <a:gd name="T3" fmla="*/ 351 h 398"/>
                  <a:gd name="T4" fmla="*/ 62 w 413"/>
                  <a:gd name="T5" fmla="*/ 243 h 398"/>
                  <a:gd name="T6" fmla="*/ 63 w 413"/>
                  <a:gd name="T7" fmla="*/ 19 h 398"/>
                  <a:gd name="T8" fmla="*/ 77 w 413"/>
                  <a:gd name="T9" fmla="*/ 5 h 398"/>
                  <a:gd name="T10" fmla="*/ 97 w 413"/>
                  <a:gd name="T11" fmla="*/ 5 h 398"/>
                  <a:gd name="T12" fmla="*/ 174 w 413"/>
                  <a:gd name="T13" fmla="*/ 84 h 398"/>
                  <a:gd name="T14" fmla="*/ 174 w 413"/>
                  <a:gd name="T15" fmla="*/ 104 h 398"/>
                  <a:gd name="T16" fmla="*/ 157 w 413"/>
                  <a:gd name="T17" fmla="*/ 144 h 398"/>
                  <a:gd name="T18" fmla="*/ 174 w 413"/>
                  <a:gd name="T19" fmla="*/ 185 h 398"/>
                  <a:gd name="T20" fmla="*/ 229 w 413"/>
                  <a:gd name="T21" fmla="*/ 240 h 398"/>
                  <a:gd name="T22" fmla="*/ 269 w 413"/>
                  <a:gd name="T23" fmla="*/ 257 h 398"/>
                  <a:gd name="T24" fmla="*/ 310 w 413"/>
                  <a:gd name="T25" fmla="*/ 240 h 398"/>
                  <a:gd name="T26" fmla="*/ 329 w 413"/>
                  <a:gd name="T27" fmla="*/ 240 h 398"/>
                  <a:gd name="T28" fmla="*/ 407 w 413"/>
                  <a:gd name="T29" fmla="*/ 319 h 398"/>
                  <a:gd name="T30" fmla="*/ 407 w 413"/>
                  <a:gd name="T31" fmla="*/ 339 h 398"/>
                  <a:gd name="T32" fmla="*/ 393 w 413"/>
                  <a:gd name="T33" fmla="*/ 353 h 398"/>
                  <a:gd name="T34" fmla="*/ 282 w 413"/>
                  <a:gd name="T35" fmla="*/ 398 h 398"/>
                  <a:gd name="T36" fmla="*/ 87 w 413"/>
                  <a:gd name="T37" fmla="*/ 35 h 398"/>
                  <a:gd name="T38" fmla="*/ 83 w 413"/>
                  <a:gd name="T39" fmla="*/ 39 h 398"/>
                  <a:gd name="T40" fmla="*/ 82 w 413"/>
                  <a:gd name="T41" fmla="*/ 223 h 398"/>
                  <a:gd name="T42" fmla="*/ 189 w 413"/>
                  <a:gd name="T43" fmla="*/ 332 h 398"/>
                  <a:gd name="T44" fmla="*/ 282 w 413"/>
                  <a:gd name="T45" fmla="*/ 370 h 398"/>
                  <a:gd name="T46" fmla="*/ 374 w 413"/>
                  <a:gd name="T47" fmla="*/ 333 h 398"/>
                  <a:gd name="T48" fmla="*/ 377 w 413"/>
                  <a:gd name="T49" fmla="*/ 329 h 398"/>
                  <a:gd name="T50" fmla="*/ 318 w 413"/>
                  <a:gd name="T51" fmla="*/ 269 h 398"/>
                  <a:gd name="T52" fmla="*/ 269 w 413"/>
                  <a:gd name="T53" fmla="*/ 285 h 398"/>
                  <a:gd name="T54" fmla="*/ 209 w 413"/>
                  <a:gd name="T55" fmla="*/ 260 h 398"/>
                  <a:gd name="T56" fmla="*/ 154 w 413"/>
                  <a:gd name="T57" fmla="*/ 204 h 398"/>
                  <a:gd name="T58" fmla="*/ 129 w 413"/>
                  <a:gd name="T59" fmla="*/ 144 h 398"/>
                  <a:gd name="T60" fmla="*/ 145 w 413"/>
                  <a:gd name="T61" fmla="*/ 95 h 398"/>
                  <a:gd name="T62" fmla="*/ 87 w 413"/>
                  <a:gd name="T63" fmla="*/ 35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13" h="398">
                    <a:moveTo>
                      <a:pt x="282" y="398"/>
                    </a:moveTo>
                    <a:cubicBezTo>
                      <a:pt x="239" y="398"/>
                      <a:pt x="199" y="382"/>
                      <a:pt x="169" y="351"/>
                    </a:cubicBezTo>
                    <a:cubicBezTo>
                      <a:pt x="62" y="243"/>
                      <a:pt x="62" y="243"/>
                      <a:pt x="62" y="243"/>
                    </a:cubicBezTo>
                    <a:cubicBezTo>
                      <a:pt x="0" y="181"/>
                      <a:pt x="1" y="80"/>
                      <a:pt x="63" y="19"/>
                    </a:cubicBezTo>
                    <a:cubicBezTo>
                      <a:pt x="77" y="5"/>
                      <a:pt x="77" y="5"/>
                      <a:pt x="77" y="5"/>
                    </a:cubicBezTo>
                    <a:cubicBezTo>
                      <a:pt x="82" y="0"/>
                      <a:pt x="91" y="0"/>
                      <a:pt x="97" y="5"/>
                    </a:cubicBezTo>
                    <a:cubicBezTo>
                      <a:pt x="174" y="84"/>
                      <a:pt x="174" y="84"/>
                      <a:pt x="174" y="84"/>
                    </a:cubicBezTo>
                    <a:cubicBezTo>
                      <a:pt x="180" y="89"/>
                      <a:pt x="180" y="98"/>
                      <a:pt x="174" y="104"/>
                    </a:cubicBezTo>
                    <a:cubicBezTo>
                      <a:pt x="163" y="115"/>
                      <a:pt x="157" y="129"/>
                      <a:pt x="157" y="144"/>
                    </a:cubicBezTo>
                    <a:cubicBezTo>
                      <a:pt x="157" y="159"/>
                      <a:pt x="163" y="174"/>
                      <a:pt x="174" y="185"/>
                    </a:cubicBezTo>
                    <a:cubicBezTo>
                      <a:pt x="229" y="240"/>
                      <a:pt x="229" y="240"/>
                      <a:pt x="229" y="240"/>
                    </a:cubicBezTo>
                    <a:cubicBezTo>
                      <a:pt x="239" y="251"/>
                      <a:pt x="254" y="257"/>
                      <a:pt x="269" y="257"/>
                    </a:cubicBezTo>
                    <a:cubicBezTo>
                      <a:pt x="284" y="257"/>
                      <a:pt x="299" y="251"/>
                      <a:pt x="310" y="240"/>
                    </a:cubicBezTo>
                    <a:cubicBezTo>
                      <a:pt x="315" y="235"/>
                      <a:pt x="324" y="235"/>
                      <a:pt x="329" y="240"/>
                    </a:cubicBezTo>
                    <a:cubicBezTo>
                      <a:pt x="407" y="319"/>
                      <a:pt x="407" y="319"/>
                      <a:pt x="407" y="319"/>
                    </a:cubicBezTo>
                    <a:cubicBezTo>
                      <a:pt x="413" y="325"/>
                      <a:pt x="413" y="333"/>
                      <a:pt x="407" y="339"/>
                    </a:cubicBezTo>
                    <a:cubicBezTo>
                      <a:pt x="393" y="353"/>
                      <a:pt x="393" y="353"/>
                      <a:pt x="393" y="353"/>
                    </a:cubicBezTo>
                    <a:cubicBezTo>
                      <a:pt x="363" y="382"/>
                      <a:pt x="324" y="398"/>
                      <a:pt x="282" y="398"/>
                    </a:cubicBezTo>
                    <a:close/>
                    <a:moveTo>
                      <a:pt x="87" y="35"/>
                    </a:moveTo>
                    <a:cubicBezTo>
                      <a:pt x="83" y="39"/>
                      <a:pt x="83" y="39"/>
                      <a:pt x="83" y="39"/>
                    </a:cubicBezTo>
                    <a:cubicBezTo>
                      <a:pt x="32" y="89"/>
                      <a:pt x="31" y="172"/>
                      <a:pt x="82" y="223"/>
                    </a:cubicBezTo>
                    <a:cubicBezTo>
                      <a:pt x="189" y="332"/>
                      <a:pt x="189" y="332"/>
                      <a:pt x="189" y="332"/>
                    </a:cubicBezTo>
                    <a:cubicBezTo>
                      <a:pt x="214" y="357"/>
                      <a:pt x="247" y="370"/>
                      <a:pt x="282" y="370"/>
                    </a:cubicBezTo>
                    <a:cubicBezTo>
                      <a:pt x="316" y="370"/>
                      <a:pt x="349" y="357"/>
                      <a:pt x="374" y="333"/>
                    </a:cubicBezTo>
                    <a:cubicBezTo>
                      <a:pt x="377" y="329"/>
                      <a:pt x="377" y="329"/>
                      <a:pt x="377" y="329"/>
                    </a:cubicBezTo>
                    <a:cubicBezTo>
                      <a:pt x="318" y="269"/>
                      <a:pt x="318" y="269"/>
                      <a:pt x="318" y="269"/>
                    </a:cubicBezTo>
                    <a:cubicBezTo>
                      <a:pt x="304" y="279"/>
                      <a:pt x="287" y="285"/>
                      <a:pt x="269" y="285"/>
                    </a:cubicBezTo>
                    <a:cubicBezTo>
                      <a:pt x="246" y="285"/>
                      <a:pt x="225" y="276"/>
                      <a:pt x="209" y="260"/>
                    </a:cubicBezTo>
                    <a:cubicBezTo>
                      <a:pt x="154" y="204"/>
                      <a:pt x="154" y="204"/>
                      <a:pt x="154" y="204"/>
                    </a:cubicBezTo>
                    <a:cubicBezTo>
                      <a:pt x="138" y="188"/>
                      <a:pt x="129" y="167"/>
                      <a:pt x="129" y="144"/>
                    </a:cubicBezTo>
                    <a:cubicBezTo>
                      <a:pt x="129" y="126"/>
                      <a:pt x="135" y="109"/>
                      <a:pt x="145" y="95"/>
                    </a:cubicBezTo>
                    <a:lnTo>
                      <a:pt x="87" y="35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13" name="Freeform 5">
                <a:extLst>
                  <a:ext uri="{FF2B5EF4-FFF2-40B4-BE49-F238E27FC236}">
                    <a16:creationId xmlns:a16="http://schemas.microsoft.com/office/drawing/2014/main" id="{3B1C4B86-3C66-8343-0B63-4554B3F56F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51199" y="8968494"/>
                <a:ext cx="153889" cy="148276"/>
              </a:xfrm>
              <a:custGeom>
                <a:avLst/>
                <a:gdLst>
                  <a:gd name="T0" fmla="*/ 282 w 413"/>
                  <a:gd name="T1" fmla="*/ 398 h 398"/>
                  <a:gd name="T2" fmla="*/ 169 w 413"/>
                  <a:gd name="T3" fmla="*/ 351 h 398"/>
                  <a:gd name="T4" fmla="*/ 62 w 413"/>
                  <a:gd name="T5" fmla="*/ 243 h 398"/>
                  <a:gd name="T6" fmla="*/ 63 w 413"/>
                  <a:gd name="T7" fmla="*/ 19 h 398"/>
                  <a:gd name="T8" fmla="*/ 77 w 413"/>
                  <a:gd name="T9" fmla="*/ 5 h 398"/>
                  <a:gd name="T10" fmla="*/ 97 w 413"/>
                  <a:gd name="T11" fmla="*/ 5 h 398"/>
                  <a:gd name="T12" fmla="*/ 174 w 413"/>
                  <a:gd name="T13" fmla="*/ 84 h 398"/>
                  <a:gd name="T14" fmla="*/ 174 w 413"/>
                  <a:gd name="T15" fmla="*/ 104 h 398"/>
                  <a:gd name="T16" fmla="*/ 157 w 413"/>
                  <a:gd name="T17" fmla="*/ 144 h 398"/>
                  <a:gd name="T18" fmla="*/ 174 w 413"/>
                  <a:gd name="T19" fmla="*/ 185 h 398"/>
                  <a:gd name="T20" fmla="*/ 229 w 413"/>
                  <a:gd name="T21" fmla="*/ 240 h 398"/>
                  <a:gd name="T22" fmla="*/ 269 w 413"/>
                  <a:gd name="T23" fmla="*/ 257 h 398"/>
                  <a:gd name="T24" fmla="*/ 310 w 413"/>
                  <a:gd name="T25" fmla="*/ 240 h 398"/>
                  <a:gd name="T26" fmla="*/ 329 w 413"/>
                  <a:gd name="T27" fmla="*/ 240 h 398"/>
                  <a:gd name="T28" fmla="*/ 407 w 413"/>
                  <a:gd name="T29" fmla="*/ 319 h 398"/>
                  <a:gd name="T30" fmla="*/ 407 w 413"/>
                  <a:gd name="T31" fmla="*/ 339 h 398"/>
                  <a:gd name="T32" fmla="*/ 393 w 413"/>
                  <a:gd name="T33" fmla="*/ 353 h 398"/>
                  <a:gd name="T34" fmla="*/ 282 w 413"/>
                  <a:gd name="T35" fmla="*/ 398 h 398"/>
                  <a:gd name="T36" fmla="*/ 87 w 413"/>
                  <a:gd name="T37" fmla="*/ 35 h 398"/>
                  <a:gd name="T38" fmla="*/ 83 w 413"/>
                  <a:gd name="T39" fmla="*/ 39 h 398"/>
                  <a:gd name="T40" fmla="*/ 82 w 413"/>
                  <a:gd name="T41" fmla="*/ 223 h 398"/>
                  <a:gd name="T42" fmla="*/ 189 w 413"/>
                  <a:gd name="T43" fmla="*/ 332 h 398"/>
                  <a:gd name="T44" fmla="*/ 282 w 413"/>
                  <a:gd name="T45" fmla="*/ 370 h 398"/>
                  <a:gd name="T46" fmla="*/ 374 w 413"/>
                  <a:gd name="T47" fmla="*/ 333 h 398"/>
                  <a:gd name="T48" fmla="*/ 377 w 413"/>
                  <a:gd name="T49" fmla="*/ 329 h 398"/>
                  <a:gd name="T50" fmla="*/ 318 w 413"/>
                  <a:gd name="T51" fmla="*/ 269 h 398"/>
                  <a:gd name="T52" fmla="*/ 269 w 413"/>
                  <a:gd name="T53" fmla="*/ 285 h 398"/>
                  <a:gd name="T54" fmla="*/ 209 w 413"/>
                  <a:gd name="T55" fmla="*/ 260 h 398"/>
                  <a:gd name="T56" fmla="*/ 154 w 413"/>
                  <a:gd name="T57" fmla="*/ 204 h 398"/>
                  <a:gd name="T58" fmla="*/ 129 w 413"/>
                  <a:gd name="T59" fmla="*/ 144 h 398"/>
                  <a:gd name="T60" fmla="*/ 145 w 413"/>
                  <a:gd name="T61" fmla="*/ 95 h 398"/>
                  <a:gd name="T62" fmla="*/ 87 w 413"/>
                  <a:gd name="T63" fmla="*/ 35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13" h="398">
                    <a:moveTo>
                      <a:pt x="282" y="398"/>
                    </a:moveTo>
                    <a:cubicBezTo>
                      <a:pt x="239" y="398"/>
                      <a:pt x="199" y="382"/>
                      <a:pt x="169" y="351"/>
                    </a:cubicBezTo>
                    <a:cubicBezTo>
                      <a:pt x="62" y="243"/>
                      <a:pt x="62" y="243"/>
                      <a:pt x="62" y="243"/>
                    </a:cubicBezTo>
                    <a:cubicBezTo>
                      <a:pt x="0" y="181"/>
                      <a:pt x="1" y="80"/>
                      <a:pt x="63" y="19"/>
                    </a:cubicBezTo>
                    <a:cubicBezTo>
                      <a:pt x="77" y="5"/>
                      <a:pt x="77" y="5"/>
                      <a:pt x="77" y="5"/>
                    </a:cubicBezTo>
                    <a:cubicBezTo>
                      <a:pt x="82" y="0"/>
                      <a:pt x="91" y="0"/>
                      <a:pt x="97" y="5"/>
                    </a:cubicBezTo>
                    <a:cubicBezTo>
                      <a:pt x="174" y="84"/>
                      <a:pt x="174" y="84"/>
                      <a:pt x="174" y="84"/>
                    </a:cubicBezTo>
                    <a:cubicBezTo>
                      <a:pt x="180" y="89"/>
                      <a:pt x="180" y="98"/>
                      <a:pt x="174" y="104"/>
                    </a:cubicBezTo>
                    <a:cubicBezTo>
                      <a:pt x="163" y="115"/>
                      <a:pt x="157" y="129"/>
                      <a:pt x="157" y="144"/>
                    </a:cubicBezTo>
                    <a:cubicBezTo>
                      <a:pt x="157" y="159"/>
                      <a:pt x="163" y="174"/>
                      <a:pt x="174" y="185"/>
                    </a:cubicBezTo>
                    <a:cubicBezTo>
                      <a:pt x="229" y="240"/>
                      <a:pt x="229" y="240"/>
                      <a:pt x="229" y="240"/>
                    </a:cubicBezTo>
                    <a:cubicBezTo>
                      <a:pt x="239" y="251"/>
                      <a:pt x="254" y="257"/>
                      <a:pt x="269" y="257"/>
                    </a:cubicBezTo>
                    <a:cubicBezTo>
                      <a:pt x="284" y="257"/>
                      <a:pt x="299" y="251"/>
                      <a:pt x="310" y="240"/>
                    </a:cubicBezTo>
                    <a:cubicBezTo>
                      <a:pt x="315" y="235"/>
                      <a:pt x="324" y="235"/>
                      <a:pt x="329" y="240"/>
                    </a:cubicBezTo>
                    <a:cubicBezTo>
                      <a:pt x="407" y="319"/>
                      <a:pt x="407" y="319"/>
                      <a:pt x="407" y="319"/>
                    </a:cubicBezTo>
                    <a:cubicBezTo>
                      <a:pt x="413" y="325"/>
                      <a:pt x="413" y="333"/>
                      <a:pt x="407" y="339"/>
                    </a:cubicBezTo>
                    <a:cubicBezTo>
                      <a:pt x="393" y="353"/>
                      <a:pt x="393" y="353"/>
                      <a:pt x="393" y="353"/>
                    </a:cubicBezTo>
                    <a:cubicBezTo>
                      <a:pt x="363" y="382"/>
                      <a:pt x="324" y="398"/>
                      <a:pt x="282" y="398"/>
                    </a:cubicBezTo>
                    <a:close/>
                    <a:moveTo>
                      <a:pt x="87" y="35"/>
                    </a:moveTo>
                    <a:cubicBezTo>
                      <a:pt x="83" y="39"/>
                      <a:pt x="83" y="39"/>
                      <a:pt x="83" y="39"/>
                    </a:cubicBezTo>
                    <a:cubicBezTo>
                      <a:pt x="32" y="89"/>
                      <a:pt x="31" y="172"/>
                      <a:pt x="82" y="223"/>
                    </a:cubicBezTo>
                    <a:cubicBezTo>
                      <a:pt x="189" y="332"/>
                      <a:pt x="189" y="332"/>
                      <a:pt x="189" y="332"/>
                    </a:cubicBezTo>
                    <a:cubicBezTo>
                      <a:pt x="214" y="357"/>
                      <a:pt x="247" y="370"/>
                      <a:pt x="282" y="370"/>
                    </a:cubicBezTo>
                    <a:cubicBezTo>
                      <a:pt x="316" y="370"/>
                      <a:pt x="349" y="357"/>
                      <a:pt x="374" y="333"/>
                    </a:cubicBezTo>
                    <a:cubicBezTo>
                      <a:pt x="377" y="329"/>
                      <a:pt x="377" y="329"/>
                      <a:pt x="377" y="329"/>
                    </a:cubicBezTo>
                    <a:cubicBezTo>
                      <a:pt x="318" y="269"/>
                      <a:pt x="318" y="269"/>
                      <a:pt x="318" y="269"/>
                    </a:cubicBezTo>
                    <a:cubicBezTo>
                      <a:pt x="304" y="279"/>
                      <a:pt x="287" y="285"/>
                      <a:pt x="269" y="285"/>
                    </a:cubicBezTo>
                    <a:cubicBezTo>
                      <a:pt x="246" y="285"/>
                      <a:pt x="225" y="276"/>
                      <a:pt x="209" y="260"/>
                    </a:cubicBezTo>
                    <a:cubicBezTo>
                      <a:pt x="154" y="204"/>
                      <a:pt x="154" y="204"/>
                      <a:pt x="154" y="204"/>
                    </a:cubicBezTo>
                    <a:cubicBezTo>
                      <a:pt x="138" y="188"/>
                      <a:pt x="129" y="167"/>
                      <a:pt x="129" y="144"/>
                    </a:cubicBezTo>
                    <a:cubicBezTo>
                      <a:pt x="129" y="126"/>
                      <a:pt x="135" y="109"/>
                      <a:pt x="145" y="95"/>
                    </a:cubicBezTo>
                    <a:lnTo>
                      <a:pt x="87" y="35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  <p:sp>
            <p:nvSpPr>
              <p:cNvPr id="14" name="Freeform 5">
                <a:extLst>
                  <a:ext uri="{FF2B5EF4-FFF2-40B4-BE49-F238E27FC236}">
                    <a16:creationId xmlns:a16="http://schemas.microsoft.com/office/drawing/2014/main" id="{1FA454AD-2C2F-99FE-EDF9-2F888873A65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51199" y="9203568"/>
                <a:ext cx="153889" cy="148276"/>
              </a:xfrm>
              <a:custGeom>
                <a:avLst/>
                <a:gdLst>
                  <a:gd name="T0" fmla="*/ 282 w 413"/>
                  <a:gd name="T1" fmla="*/ 398 h 398"/>
                  <a:gd name="T2" fmla="*/ 169 w 413"/>
                  <a:gd name="T3" fmla="*/ 351 h 398"/>
                  <a:gd name="T4" fmla="*/ 62 w 413"/>
                  <a:gd name="T5" fmla="*/ 243 h 398"/>
                  <a:gd name="T6" fmla="*/ 63 w 413"/>
                  <a:gd name="T7" fmla="*/ 19 h 398"/>
                  <a:gd name="T8" fmla="*/ 77 w 413"/>
                  <a:gd name="T9" fmla="*/ 5 h 398"/>
                  <a:gd name="T10" fmla="*/ 97 w 413"/>
                  <a:gd name="T11" fmla="*/ 5 h 398"/>
                  <a:gd name="T12" fmla="*/ 174 w 413"/>
                  <a:gd name="T13" fmla="*/ 84 h 398"/>
                  <a:gd name="T14" fmla="*/ 174 w 413"/>
                  <a:gd name="T15" fmla="*/ 104 h 398"/>
                  <a:gd name="T16" fmla="*/ 157 w 413"/>
                  <a:gd name="T17" fmla="*/ 144 h 398"/>
                  <a:gd name="T18" fmla="*/ 174 w 413"/>
                  <a:gd name="T19" fmla="*/ 185 h 398"/>
                  <a:gd name="T20" fmla="*/ 229 w 413"/>
                  <a:gd name="T21" fmla="*/ 240 h 398"/>
                  <a:gd name="T22" fmla="*/ 269 w 413"/>
                  <a:gd name="T23" fmla="*/ 257 h 398"/>
                  <a:gd name="T24" fmla="*/ 310 w 413"/>
                  <a:gd name="T25" fmla="*/ 240 h 398"/>
                  <a:gd name="T26" fmla="*/ 329 w 413"/>
                  <a:gd name="T27" fmla="*/ 240 h 398"/>
                  <a:gd name="T28" fmla="*/ 407 w 413"/>
                  <a:gd name="T29" fmla="*/ 319 h 398"/>
                  <a:gd name="T30" fmla="*/ 407 w 413"/>
                  <a:gd name="T31" fmla="*/ 339 h 398"/>
                  <a:gd name="T32" fmla="*/ 393 w 413"/>
                  <a:gd name="T33" fmla="*/ 353 h 398"/>
                  <a:gd name="T34" fmla="*/ 282 w 413"/>
                  <a:gd name="T35" fmla="*/ 398 h 398"/>
                  <a:gd name="T36" fmla="*/ 87 w 413"/>
                  <a:gd name="T37" fmla="*/ 35 h 398"/>
                  <a:gd name="T38" fmla="*/ 83 w 413"/>
                  <a:gd name="T39" fmla="*/ 39 h 398"/>
                  <a:gd name="T40" fmla="*/ 82 w 413"/>
                  <a:gd name="T41" fmla="*/ 223 h 398"/>
                  <a:gd name="T42" fmla="*/ 189 w 413"/>
                  <a:gd name="T43" fmla="*/ 332 h 398"/>
                  <a:gd name="T44" fmla="*/ 282 w 413"/>
                  <a:gd name="T45" fmla="*/ 370 h 398"/>
                  <a:gd name="T46" fmla="*/ 374 w 413"/>
                  <a:gd name="T47" fmla="*/ 333 h 398"/>
                  <a:gd name="T48" fmla="*/ 377 w 413"/>
                  <a:gd name="T49" fmla="*/ 329 h 398"/>
                  <a:gd name="T50" fmla="*/ 318 w 413"/>
                  <a:gd name="T51" fmla="*/ 269 h 398"/>
                  <a:gd name="T52" fmla="*/ 269 w 413"/>
                  <a:gd name="T53" fmla="*/ 285 h 398"/>
                  <a:gd name="T54" fmla="*/ 209 w 413"/>
                  <a:gd name="T55" fmla="*/ 260 h 398"/>
                  <a:gd name="T56" fmla="*/ 154 w 413"/>
                  <a:gd name="T57" fmla="*/ 204 h 398"/>
                  <a:gd name="T58" fmla="*/ 129 w 413"/>
                  <a:gd name="T59" fmla="*/ 144 h 398"/>
                  <a:gd name="T60" fmla="*/ 145 w 413"/>
                  <a:gd name="T61" fmla="*/ 95 h 398"/>
                  <a:gd name="T62" fmla="*/ 87 w 413"/>
                  <a:gd name="T63" fmla="*/ 35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13" h="398">
                    <a:moveTo>
                      <a:pt x="282" y="398"/>
                    </a:moveTo>
                    <a:cubicBezTo>
                      <a:pt x="239" y="398"/>
                      <a:pt x="199" y="382"/>
                      <a:pt x="169" y="351"/>
                    </a:cubicBezTo>
                    <a:cubicBezTo>
                      <a:pt x="62" y="243"/>
                      <a:pt x="62" y="243"/>
                      <a:pt x="62" y="243"/>
                    </a:cubicBezTo>
                    <a:cubicBezTo>
                      <a:pt x="0" y="181"/>
                      <a:pt x="1" y="80"/>
                      <a:pt x="63" y="19"/>
                    </a:cubicBezTo>
                    <a:cubicBezTo>
                      <a:pt x="77" y="5"/>
                      <a:pt x="77" y="5"/>
                      <a:pt x="77" y="5"/>
                    </a:cubicBezTo>
                    <a:cubicBezTo>
                      <a:pt x="82" y="0"/>
                      <a:pt x="91" y="0"/>
                      <a:pt x="97" y="5"/>
                    </a:cubicBezTo>
                    <a:cubicBezTo>
                      <a:pt x="174" y="84"/>
                      <a:pt x="174" y="84"/>
                      <a:pt x="174" y="84"/>
                    </a:cubicBezTo>
                    <a:cubicBezTo>
                      <a:pt x="180" y="89"/>
                      <a:pt x="180" y="98"/>
                      <a:pt x="174" y="104"/>
                    </a:cubicBezTo>
                    <a:cubicBezTo>
                      <a:pt x="163" y="115"/>
                      <a:pt x="157" y="129"/>
                      <a:pt x="157" y="144"/>
                    </a:cubicBezTo>
                    <a:cubicBezTo>
                      <a:pt x="157" y="159"/>
                      <a:pt x="163" y="174"/>
                      <a:pt x="174" y="185"/>
                    </a:cubicBezTo>
                    <a:cubicBezTo>
                      <a:pt x="229" y="240"/>
                      <a:pt x="229" y="240"/>
                      <a:pt x="229" y="240"/>
                    </a:cubicBezTo>
                    <a:cubicBezTo>
                      <a:pt x="239" y="251"/>
                      <a:pt x="254" y="257"/>
                      <a:pt x="269" y="257"/>
                    </a:cubicBezTo>
                    <a:cubicBezTo>
                      <a:pt x="284" y="257"/>
                      <a:pt x="299" y="251"/>
                      <a:pt x="310" y="240"/>
                    </a:cubicBezTo>
                    <a:cubicBezTo>
                      <a:pt x="315" y="235"/>
                      <a:pt x="324" y="235"/>
                      <a:pt x="329" y="240"/>
                    </a:cubicBezTo>
                    <a:cubicBezTo>
                      <a:pt x="407" y="319"/>
                      <a:pt x="407" y="319"/>
                      <a:pt x="407" y="319"/>
                    </a:cubicBezTo>
                    <a:cubicBezTo>
                      <a:pt x="413" y="325"/>
                      <a:pt x="413" y="333"/>
                      <a:pt x="407" y="339"/>
                    </a:cubicBezTo>
                    <a:cubicBezTo>
                      <a:pt x="393" y="353"/>
                      <a:pt x="393" y="353"/>
                      <a:pt x="393" y="353"/>
                    </a:cubicBezTo>
                    <a:cubicBezTo>
                      <a:pt x="363" y="382"/>
                      <a:pt x="324" y="398"/>
                      <a:pt x="282" y="398"/>
                    </a:cubicBezTo>
                    <a:close/>
                    <a:moveTo>
                      <a:pt x="87" y="35"/>
                    </a:moveTo>
                    <a:cubicBezTo>
                      <a:pt x="83" y="39"/>
                      <a:pt x="83" y="39"/>
                      <a:pt x="83" y="39"/>
                    </a:cubicBezTo>
                    <a:cubicBezTo>
                      <a:pt x="32" y="89"/>
                      <a:pt x="31" y="172"/>
                      <a:pt x="82" y="223"/>
                    </a:cubicBezTo>
                    <a:cubicBezTo>
                      <a:pt x="189" y="332"/>
                      <a:pt x="189" y="332"/>
                      <a:pt x="189" y="332"/>
                    </a:cubicBezTo>
                    <a:cubicBezTo>
                      <a:pt x="214" y="357"/>
                      <a:pt x="247" y="370"/>
                      <a:pt x="282" y="370"/>
                    </a:cubicBezTo>
                    <a:cubicBezTo>
                      <a:pt x="316" y="370"/>
                      <a:pt x="349" y="357"/>
                      <a:pt x="374" y="333"/>
                    </a:cubicBezTo>
                    <a:cubicBezTo>
                      <a:pt x="377" y="329"/>
                      <a:pt x="377" y="329"/>
                      <a:pt x="377" y="329"/>
                    </a:cubicBezTo>
                    <a:cubicBezTo>
                      <a:pt x="318" y="269"/>
                      <a:pt x="318" y="269"/>
                      <a:pt x="318" y="269"/>
                    </a:cubicBezTo>
                    <a:cubicBezTo>
                      <a:pt x="304" y="279"/>
                      <a:pt x="287" y="285"/>
                      <a:pt x="269" y="285"/>
                    </a:cubicBezTo>
                    <a:cubicBezTo>
                      <a:pt x="246" y="285"/>
                      <a:pt x="225" y="276"/>
                      <a:pt x="209" y="260"/>
                    </a:cubicBezTo>
                    <a:cubicBezTo>
                      <a:pt x="154" y="204"/>
                      <a:pt x="154" y="204"/>
                      <a:pt x="154" y="204"/>
                    </a:cubicBezTo>
                    <a:cubicBezTo>
                      <a:pt x="138" y="188"/>
                      <a:pt x="129" y="167"/>
                      <a:pt x="129" y="144"/>
                    </a:cubicBezTo>
                    <a:cubicBezTo>
                      <a:pt x="129" y="126"/>
                      <a:pt x="135" y="109"/>
                      <a:pt x="145" y="95"/>
                    </a:cubicBezTo>
                    <a:lnTo>
                      <a:pt x="87" y="35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1600"/>
              </a:p>
            </p:txBody>
          </p:sp>
        </p:grpSp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545DF6FE-41A2-E97C-FA77-E19613A29989}"/>
                </a:ext>
              </a:extLst>
            </p:cNvPr>
            <p:cNvGrpSpPr/>
            <p:nvPr/>
          </p:nvGrpSpPr>
          <p:grpSpPr>
            <a:xfrm>
              <a:off x="3658622" y="8760914"/>
              <a:ext cx="178044" cy="587166"/>
              <a:chOff x="3572897" y="8760914"/>
              <a:chExt cx="178044" cy="587166"/>
            </a:xfrm>
          </p:grpSpPr>
          <p:sp>
            <p:nvSpPr>
              <p:cNvPr id="8" name="Freeform 213">
                <a:extLst>
                  <a:ext uri="{FF2B5EF4-FFF2-40B4-BE49-F238E27FC236}">
                    <a16:creationId xmlns:a16="http://schemas.microsoft.com/office/drawing/2014/main" id="{BAA39655-5263-5EF6-8658-AC146E9A6A1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2897" y="8760914"/>
                <a:ext cx="178044" cy="121889"/>
              </a:xfrm>
              <a:custGeom>
                <a:avLst/>
                <a:gdLst>
                  <a:gd name="T0" fmla="*/ 1120 w 1141"/>
                  <a:gd name="T1" fmla="*/ 50 h 781"/>
                  <a:gd name="T2" fmla="*/ 1125 w 1141"/>
                  <a:gd name="T3" fmla="*/ 45 h 781"/>
                  <a:gd name="T4" fmla="*/ 1120 w 1141"/>
                  <a:gd name="T5" fmla="*/ 50 h 781"/>
                  <a:gd name="T6" fmla="*/ 1025 w 1141"/>
                  <a:gd name="T7" fmla="*/ 0 h 781"/>
                  <a:gd name="T8" fmla="*/ 116 w 1141"/>
                  <a:gd name="T9" fmla="*/ 0 h 781"/>
                  <a:gd name="T10" fmla="*/ 23 w 1141"/>
                  <a:gd name="T11" fmla="*/ 48 h 781"/>
                  <a:gd name="T12" fmla="*/ 19 w 1141"/>
                  <a:gd name="T13" fmla="*/ 45 h 781"/>
                  <a:gd name="T14" fmla="*/ 22 w 1141"/>
                  <a:gd name="T15" fmla="*/ 48 h 781"/>
                  <a:gd name="T16" fmla="*/ 0 w 1141"/>
                  <a:gd name="T17" fmla="*/ 116 h 781"/>
                  <a:gd name="T18" fmla="*/ 0 w 1141"/>
                  <a:gd name="T19" fmla="*/ 665 h 781"/>
                  <a:gd name="T20" fmla="*/ 116 w 1141"/>
                  <a:gd name="T21" fmla="*/ 781 h 781"/>
                  <a:gd name="T22" fmla="*/ 1025 w 1141"/>
                  <a:gd name="T23" fmla="*/ 781 h 781"/>
                  <a:gd name="T24" fmla="*/ 1141 w 1141"/>
                  <a:gd name="T25" fmla="*/ 665 h 781"/>
                  <a:gd name="T26" fmla="*/ 1141 w 1141"/>
                  <a:gd name="T27" fmla="*/ 116 h 781"/>
                  <a:gd name="T28" fmla="*/ 1120 w 1141"/>
                  <a:gd name="T29" fmla="*/ 50 h 781"/>
                  <a:gd name="T30" fmla="*/ 1069 w 1141"/>
                  <a:gd name="T31" fmla="*/ 116 h 781"/>
                  <a:gd name="T32" fmla="*/ 1069 w 1141"/>
                  <a:gd name="T33" fmla="*/ 665 h 781"/>
                  <a:gd name="T34" fmla="*/ 1035 w 1141"/>
                  <a:gd name="T35" fmla="*/ 708 h 781"/>
                  <a:gd name="T36" fmla="*/ 722 w 1141"/>
                  <a:gd name="T37" fmla="*/ 429 h 781"/>
                  <a:gd name="T38" fmla="*/ 1066 w 1141"/>
                  <a:gd name="T39" fmla="*/ 101 h 781"/>
                  <a:gd name="T40" fmla="*/ 1069 w 1141"/>
                  <a:gd name="T41" fmla="*/ 116 h 781"/>
                  <a:gd name="T42" fmla="*/ 631 w 1141"/>
                  <a:gd name="T43" fmla="*/ 409 h 781"/>
                  <a:gd name="T44" fmla="*/ 514 w 1141"/>
                  <a:gd name="T45" fmla="*/ 409 h 781"/>
                  <a:gd name="T46" fmla="*/ 164 w 1141"/>
                  <a:gd name="T47" fmla="*/ 71 h 781"/>
                  <a:gd name="T48" fmla="*/ 981 w 1141"/>
                  <a:gd name="T49" fmla="*/ 71 h 781"/>
                  <a:gd name="T50" fmla="*/ 631 w 1141"/>
                  <a:gd name="T51" fmla="*/ 409 h 781"/>
                  <a:gd name="T52" fmla="*/ 469 w 1141"/>
                  <a:gd name="T53" fmla="*/ 472 h 781"/>
                  <a:gd name="T54" fmla="*/ 572 w 1141"/>
                  <a:gd name="T55" fmla="*/ 507 h 781"/>
                  <a:gd name="T56" fmla="*/ 669 w 1141"/>
                  <a:gd name="T57" fmla="*/ 476 h 781"/>
                  <a:gd name="T58" fmla="*/ 930 w 1141"/>
                  <a:gd name="T59" fmla="*/ 710 h 781"/>
                  <a:gd name="T60" fmla="*/ 203 w 1141"/>
                  <a:gd name="T61" fmla="*/ 710 h 781"/>
                  <a:gd name="T62" fmla="*/ 469 w 1141"/>
                  <a:gd name="T63" fmla="*/ 472 h 781"/>
                  <a:gd name="T64" fmla="*/ 417 w 1141"/>
                  <a:gd name="T65" fmla="*/ 424 h 781"/>
                  <a:gd name="T66" fmla="*/ 100 w 1141"/>
                  <a:gd name="T67" fmla="*/ 707 h 781"/>
                  <a:gd name="T68" fmla="*/ 71 w 1141"/>
                  <a:gd name="T69" fmla="*/ 665 h 781"/>
                  <a:gd name="T70" fmla="*/ 71 w 1141"/>
                  <a:gd name="T71" fmla="*/ 116 h 781"/>
                  <a:gd name="T72" fmla="*/ 75 w 1141"/>
                  <a:gd name="T73" fmla="*/ 98 h 781"/>
                  <a:gd name="T74" fmla="*/ 417 w 1141"/>
                  <a:gd name="T75" fmla="*/ 424 h 7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41" h="781">
                    <a:moveTo>
                      <a:pt x="1120" y="50"/>
                    </a:moveTo>
                    <a:cubicBezTo>
                      <a:pt x="1125" y="45"/>
                      <a:pt x="1125" y="45"/>
                      <a:pt x="1125" y="45"/>
                    </a:cubicBezTo>
                    <a:cubicBezTo>
                      <a:pt x="1123" y="47"/>
                      <a:pt x="1122" y="48"/>
                      <a:pt x="1120" y="50"/>
                    </a:cubicBezTo>
                    <a:cubicBezTo>
                      <a:pt x="1099" y="20"/>
                      <a:pt x="1064" y="0"/>
                      <a:pt x="1025" y="0"/>
                    </a:cubicBezTo>
                    <a:cubicBezTo>
                      <a:pt x="116" y="0"/>
                      <a:pt x="116" y="0"/>
                      <a:pt x="116" y="0"/>
                    </a:cubicBezTo>
                    <a:cubicBezTo>
                      <a:pt x="78" y="0"/>
                      <a:pt x="44" y="19"/>
                      <a:pt x="23" y="48"/>
                    </a:cubicBezTo>
                    <a:cubicBezTo>
                      <a:pt x="22" y="47"/>
                      <a:pt x="20" y="46"/>
                      <a:pt x="19" y="45"/>
                    </a:cubicBezTo>
                    <a:cubicBezTo>
                      <a:pt x="22" y="48"/>
                      <a:pt x="22" y="48"/>
                      <a:pt x="22" y="48"/>
                    </a:cubicBezTo>
                    <a:cubicBezTo>
                      <a:pt x="8" y="67"/>
                      <a:pt x="0" y="91"/>
                      <a:pt x="0" y="116"/>
                    </a:cubicBezTo>
                    <a:cubicBezTo>
                      <a:pt x="0" y="665"/>
                      <a:pt x="0" y="665"/>
                      <a:pt x="0" y="665"/>
                    </a:cubicBezTo>
                    <a:cubicBezTo>
                      <a:pt x="0" y="729"/>
                      <a:pt x="52" y="781"/>
                      <a:pt x="116" y="781"/>
                    </a:cubicBezTo>
                    <a:cubicBezTo>
                      <a:pt x="1025" y="781"/>
                      <a:pt x="1025" y="781"/>
                      <a:pt x="1025" y="781"/>
                    </a:cubicBezTo>
                    <a:cubicBezTo>
                      <a:pt x="1089" y="781"/>
                      <a:pt x="1141" y="729"/>
                      <a:pt x="1141" y="665"/>
                    </a:cubicBezTo>
                    <a:cubicBezTo>
                      <a:pt x="1141" y="116"/>
                      <a:pt x="1141" y="116"/>
                      <a:pt x="1141" y="116"/>
                    </a:cubicBezTo>
                    <a:cubicBezTo>
                      <a:pt x="1141" y="92"/>
                      <a:pt x="1133" y="69"/>
                      <a:pt x="1120" y="50"/>
                    </a:cubicBezTo>
                    <a:close/>
                    <a:moveTo>
                      <a:pt x="1069" y="116"/>
                    </a:moveTo>
                    <a:cubicBezTo>
                      <a:pt x="1069" y="665"/>
                      <a:pt x="1069" y="665"/>
                      <a:pt x="1069" y="665"/>
                    </a:cubicBezTo>
                    <a:cubicBezTo>
                      <a:pt x="1069" y="686"/>
                      <a:pt x="1054" y="703"/>
                      <a:pt x="1035" y="708"/>
                    </a:cubicBezTo>
                    <a:cubicBezTo>
                      <a:pt x="722" y="429"/>
                      <a:pt x="722" y="429"/>
                      <a:pt x="722" y="429"/>
                    </a:cubicBezTo>
                    <a:cubicBezTo>
                      <a:pt x="1066" y="101"/>
                      <a:pt x="1066" y="101"/>
                      <a:pt x="1066" y="101"/>
                    </a:cubicBezTo>
                    <a:cubicBezTo>
                      <a:pt x="1068" y="106"/>
                      <a:pt x="1069" y="111"/>
                      <a:pt x="1069" y="116"/>
                    </a:cubicBezTo>
                    <a:close/>
                    <a:moveTo>
                      <a:pt x="631" y="409"/>
                    </a:moveTo>
                    <a:cubicBezTo>
                      <a:pt x="599" y="437"/>
                      <a:pt x="546" y="437"/>
                      <a:pt x="514" y="409"/>
                    </a:cubicBezTo>
                    <a:cubicBezTo>
                      <a:pt x="164" y="71"/>
                      <a:pt x="164" y="71"/>
                      <a:pt x="164" y="71"/>
                    </a:cubicBezTo>
                    <a:cubicBezTo>
                      <a:pt x="981" y="71"/>
                      <a:pt x="981" y="71"/>
                      <a:pt x="981" y="71"/>
                    </a:cubicBezTo>
                    <a:lnTo>
                      <a:pt x="631" y="409"/>
                    </a:lnTo>
                    <a:close/>
                    <a:moveTo>
                      <a:pt x="469" y="472"/>
                    </a:moveTo>
                    <a:cubicBezTo>
                      <a:pt x="498" y="495"/>
                      <a:pt x="534" y="507"/>
                      <a:pt x="572" y="507"/>
                    </a:cubicBezTo>
                    <a:cubicBezTo>
                      <a:pt x="608" y="507"/>
                      <a:pt x="641" y="496"/>
                      <a:pt x="669" y="476"/>
                    </a:cubicBezTo>
                    <a:cubicBezTo>
                      <a:pt x="930" y="710"/>
                      <a:pt x="930" y="710"/>
                      <a:pt x="930" y="710"/>
                    </a:cubicBezTo>
                    <a:cubicBezTo>
                      <a:pt x="203" y="710"/>
                      <a:pt x="203" y="710"/>
                      <a:pt x="203" y="710"/>
                    </a:cubicBezTo>
                    <a:lnTo>
                      <a:pt x="469" y="472"/>
                    </a:lnTo>
                    <a:close/>
                    <a:moveTo>
                      <a:pt x="417" y="424"/>
                    </a:moveTo>
                    <a:cubicBezTo>
                      <a:pt x="100" y="707"/>
                      <a:pt x="100" y="707"/>
                      <a:pt x="100" y="707"/>
                    </a:cubicBezTo>
                    <a:cubicBezTo>
                      <a:pt x="83" y="700"/>
                      <a:pt x="71" y="684"/>
                      <a:pt x="71" y="665"/>
                    </a:cubicBezTo>
                    <a:cubicBezTo>
                      <a:pt x="71" y="116"/>
                      <a:pt x="71" y="116"/>
                      <a:pt x="71" y="116"/>
                    </a:cubicBezTo>
                    <a:cubicBezTo>
                      <a:pt x="71" y="110"/>
                      <a:pt x="73" y="104"/>
                      <a:pt x="75" y="98"/>
                    </a:cubicBezTo>
                    <a:lnTo>
                      <a:pt x="417" y="424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 dirty="0"/>
              </a:p>
            </p:txBody>
          </p:sp>
          <p:sp>
            <p:nvSpPr>
              <p:cNvPr id="10" name="Freeform 213">
                <a:extLst>
                  <a:ext uri="{FF2B5EF4-FFF2-40B4-BE49-F238E27FC236}">
                    <a16:creationId xmlns:a16="http://schemas.microsoft.com/office/drawing/2014/main" id="{7BD16A23-950A-8695-84A0-FEBC2CBA50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2897" y="8991117"/>
                <a:ext cx="178044" cy="121889"/>
              </a:xfrm>
              <a:custGeom>
                <a:avLst/>
                <a:gdLst>
                  <a:gd name="T0" fmla="*/ 1120 w 1141"/>
                  <a:gd name="T1" fmla="*/ 50 h 781"/>
                  <a:gd name="T2" fmla="*/ 1125 w 1141"/>
                  <a:gd name="T3" fmla="*/ 45 h 781"/>
                  <a:gd name="T4" fmla="*/ 1120 w 1141"/>
                  <a:gd name="T5" fmla="*/ 50 h 781"/>
                  <a:gd name="T6" fmla="*/ 1025 w 1141"/>
                  <a:gd name="T7" fmla="*/ 0 h 781"/>
                  <a:gd name="T8" fmla="*/ 116 w 1141"/>
                  <a:gd name="T9" fmla="*/ 0 h 781"/>
                  <a:gd name="T10" fmla="*/ 23 w 1141"/>
                  <a:gd name="T11" fmla="*/ 48 h 781"/>
                  <a:gd name="T12" fmla="*/ 19 w 1141"/>
                  <a:gd name="T13" fmla="*/ 45 h 781"/>
                  <a:gd name="T14" fmla="*/ 22 w 1141"/>
                  <a:gd name="T15" fmla="*/ 48 h 781"/>
                  <a:gd name="T16" fmla="*/ 0 w 1141"/>
                  <a:gd name="T17" fmla="*/ 116 h 781"/>
                  <a:gd name="T18" fmla="*/ 0 w 1141"/>
                  <a:gd name="T19" fmla="*/ 665 h 781"/>
                  <a:gd name="T20" fmla="*/ 116 w 1141"/>
                  <a:gd name="T21" fmla="*/ 781 h 781"/>
                  <a:gd name="T22" fmla="*/ 1025 w 1141"/>
                  <a:gd name="T23" fmla="*/ 781 h 781"/>
                  <a:gd name="T24" fmla="*/ 1141 w 1141"/>
                  <a:gd name="T25" fmla="*/ 665 h 781"/>
                  <a:gd name="T26" fmla="*/ 1141 w 1141"/>
                  <a:gd name="T27" fmla="*/ 116 h 781"/>
                  <a:gd name="T28" fmla="*/ 1120 w 1141"/>
                  <a:gd name="T29" fmla="*/ 50 h 781"/>
                  <a:gd name="T30" fmla="*/ 1069 w 1141"/>
                  <a:gd name="T31" fmla="*/ 116 h 781"/>
                  <a:gd name="T32" fmla="*/ 1069 w 1141"/>
                  <a:gd name="T33" fmla="*/ 665 h 781"/>
                  <a:gd name="T34" fmla="*/ 1035 w 1141"/>
                  <a:gd name="T35" fmla="*/ 708 h 781"/>
                  <a:gd name="T36" fmla="*/ 722 w 1141"/>
                  <a:gd name="T37" fmla="*/ 429 h 781"/>
                  <a:gd name="T38" fmla="*/ 1066 w 1141"/>
                  <a:gd name="T39" fmla="*/ 101 h 781"/>
                  <a:gd name="T40" fmla="*/ 1069 w 1141"/>
                  <a:gd name="T41" fmla="*/ 116 h 781"/>
                  <a:gd name="T42" fmla="*/ 631 w 1141"/>
                  <a:gd name="T43" fmla="*/ 409 h 781"/>
                  <a:gd name="T44" fmla="*/ 514 w 1141"/>
                  <a:gd name="T45" fmla="*/ 409 h 781"/>
                  <a:gd name="T46" fmla="*/ 164 w 1141"/>
                  <a:gd name="T47" fmla="*/ 71 h 781"/>
                  <a:gd name="T48" fmla="*/ 981 w 1141"/>
                  <a:gd name="T49" fmla="*/ 71 h 781"/>
                  <a:gd name="T50" fmla="*/ 631 w 1141"/>
                  <a:gd name="T51" fmla="*/ 409 h 781"/>
                  <a:gd name="T52" fmla="*/ 469 w 1141"/>
                  <a:gd name="T53" fmla="*/ 472 h 781"/>
                  <a:gd name="T54" fmla="*/ 572 w 1141"/>
                  <a:gd name="T55" fmla="*/ 507 h 781"/>
                  <a:gd name="T56" fmla="*/ 669 w 1141"/>
                  <a:gd name="T57" fmla="*/ 476 h 781"/>
                  <a:gd name="T58" fmla="*/ 930 w 1141"/>
                  <a:gd name="T59" fmla="*/ 710 h 781"/>
                  <a:gd name="T60" fmla="*/ 203 w 1141"/>
                  <a:gd name="T61" fmla="*/ 710 h 781"/>
                  <a:gd name="T62" fmla="*/ 469 w 1141"/>
                  <a:gd name="T63" fmla="*/ 472 h 781"/>
                  <a:gd name="T64" fmla="*/ 417 w 1141"/>
                  <a:gd name="T65" fmla="*/ 424 h 781"/>
                  <a:gd name="T66" fmla="*/ 100 w 1141"/>
                  <a:gd name="T67" fmla="*/ 707 h 781"/>
                  <a:gd name="T68" fmla="*/ 71 w 1141"/>
                  <a:gd name="T69" fmla="*/ 665 h 781"/>
                  <a:gd name="T70" fmla="*/ 71 w 1141"/>
                  <a:gd name="T71" fmla="*/ 116 h 781"/>
                  <a:gd name="T72" fmla="*/ 75 w 1141"/>
                  <a:gd name="T73" fmla="*/ 98 h 781"/>
                  <a:gd name="T74" fmla="*/ 417 w 1141"/>
                  <a:gd name="T75" fmla="*/ 424 h 7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41" h="781">
                    <a:moveTo>
                      <a:pt x="1120" y="50"/>
                    </a:moveTo>
                    <a:cubicBezTo>
                      <a:pt x="1125" y="45"/>
                      <a:pt x="1125" y="45"/>
                      <a:pt x="1125" y="45"/>
                    </a:cubicBezTo>
                    <a:cubicBezTo>
                      <a:pt x="1123" y="47"/>
                      <a:pt x="1122" y="48"/>
                      <a:pt x="1120" y="50"/>
                    </a:cubicBezTo>
                    <a:cubicBezTo>
                      <a:pt x="1099" y="20"/>
                      <a:pt x="1064" y="0"/>
                      <a:pt x="1025" y="0"/>
                    </a:cubicBezTo>
                    <a:cubicBezTo>
                      <a:pt x="116" y="0"/>
                      <a:pt x="116" y="0"/>
                      <a:pt x="116" y="0"/>
                    </a:cubicBezTo>
                    <a:cubicBezTo>
                      <a:pt x="78" y="0"/>
                      <a:pt x="44" y="19"/>
                      <a:pt x="23" y="48"/>
                    </a:cubicBezTo>
                    <a:cubicBezTo>
                      <a:pt x="22" y="47"/>
                      <a:pt x="20" y="46"/>
                      <a:pt x="19" y="45"/>
                    </a:cubicBezTo>
                    <a:cubicBezTo>
                      <a:pt x="22" y="48"/>
                      <a:pt x="22" y="48"/>
                      <a:pt x="22" y="48"/>
                    </a:cubicBezTo>
                    <a:cubicBezTo>
                      <a:pt x="8" y="67"/>
                      <a:pt x="0" y="91"/>
                      <a:pt x="0" y="116"/>
                    </a:cubicBezTo>
                    <a:cubicBezTo>
                      <a:pt x="0" y="665"/>
                      <a:pt x="0" y="665"/>
                      <a:pt x="0" y="665"/>
                    </a:cubicBezTo>
                    <a:cubicBezTo>
                      <a:pt x="0" y="729"/>
                      <a:pt x="52" y="781"/>
                      <a:pt x="116" y="781"/>
                    </a:cubicBezTo>
                    <a:cubicBezTo>
                      <a:pt x="1025" y="781"/>
                      <a:pt x="1025" y="781"/>
                      <a:pt x="1025" y="781"/>
                    </a:cubicBezTo>
                    <a:cubicBezTo>
                      <a:pt x="1089" y="781"/>
                      <a:pt x="1141" y="729"/>
                      <a:pt x="1141" y="665"/>
                    </a:cubicBezTo>
                    <a:cubicBezTo>
                      <a:pt x="1141" y="116"/>
                      <a:pt x="1141" y="116"/>
                      <a:pt x="1141" y="116"/>
                    </a:cubicBezTo>
                    <a:cubicBezTo>
                      <a:pt x="1141" y="92"/>
                      <a:pt x="1133" y="69"/>
                      <a:pt x="1120" y="50"/>
                    </a:cubicBezTo>
                    <a:close/>
                    <a:moveTo>
                      <a:pt x="1069" y="116"/>
                    </a:moveTo>
                    <a:cubicBezTo>
                      <a:pt x="1069" y="665"/>
                      <a:pt x="1069" y="665"/>
                      <a:pt x="1069" y="665"/>
                    </a:cubicBezTo>
                    <a:cubicBezTo>
                      <a:pt x="1069" y="686"/>
                      <a:pt x="1054" y="703"/>
                      <a:pt x="1035" y="708"/>
                    </a:cubicBezTo>
                    <a:cubicBezTo>
                      <a:pt x="722" y="429"/>
                      <a:pt x="722" y="429"/>
                      <a:pt x="722" y="429"/>
                    </a:cubicBezTo>
                    <a:cubicBezTo>
                      <a:pt x="1066" y="101"/>
                      <a:pt x="1066" y="101"/>
                      <a:pt x="1066" y="101"/>
                    </a:cubicBezTo>
                    <a:cubicBezTo>
                      <a:pt x="1068" y="106"/>
                      <a:pt x="1069" y="111"/>
                      <a:pt x="1069" y="116"/>
                    </a:cubicBezTo>
                    <a:close/>
                    <a:moveTo>
                      <a:pt x="631" y="409"/>
                    </a:moveTo>
                    <a:cubicBezTo>
                      <a:pt x="599" y="437"/>
                      <a:pt x="546" y="437"/>
                      <a:pt x="514" y="409"/>
                    </a:cubicBezTo>
                    <a:cubicBezTo>
                      <a:pt x="164" y="71"/>
                      <a:pt x="164" y="71"/>
                      <a:pt x="164" y="71"/>
                    </a:cubicBezTo>
                    <a:cubicBezTo>
                      <a:pt x="981" y="71"/>
                      <a:pt x="981" y="71"/>
                      <a:pt x="981" y="71"/>
                    </a:cubicBezTo>
                    <a:lnTo>
                      <a:pt x="631" y="409"/>
                    </a:lnTo>
                    <a:close/>
                    <a:moveTo>
                      <a:pt x="469" y="472"/>
                    </a:moveTo>
                    <a:cubicBezTo>
                      <a:pt x="498" y="495"/>
                      <a:pt x="534" y="507"/>
                      <a:pt x="572" y="507"/>
                    </a:cubicBezTo>
                    <a:cubicBezTo>
                      <a:pt x="608" y="507"/>
                      <a:pt x="641" y="496"/>
                      <a:pt x="669" y="476"/>
                    </a:cubicBezTo>
                    <a:cubicBezTo>
                      <a:pt x="930" y="710"/>
                      <a:pt x="930" y="710"/>
                      <a:pt x="930" y="710"/>
                    </a:cubicBezTo>
                    <a:cubicBezTo>
                      <a:pt x="203" y="710"/>
                      <a:pt x="203" y="710"/>
                      <a:pt x="203" y="710"/>
                    </a:cubicBezTo>
                    <a:lnTo>
                      <a:pt x="469" y="472"/>
                    </a:lnTo>
                    <a:close/>
                    <a:moveTo>
                      <a:pt x="417" y="424"/>
                    </a:moveTo>
                    <a:cubicBezTo>
                      <a:pt x="100" y="707"/>
                      <a:pt x="100" y="707"/>
                      <a:pt x="100" y="707"/>
                    </a:cubicBezTo>
                    <a:cubicBezTo>
                      <a:pt x="83" y="700"/>
                      <a:pt x="71" y="684"/>
                      <a:pt x="71" y="665"/>
                    </a:cubicBezTo>
                    <a:cubicBezTo>
                      <a:pt x="71" y="116"/>
                      <a:pt x="71" y="116"/>
                      <a:pt x="71" y="116"/>
                    </a:cubicBezTo>
                    <a:cubicBezTo>
                      <a:pt x="71" y="110"/>
                      <a:pt x="73" y="104"/>
                      <a:pt x="75" y="98"/>
                    </a:cubicBezTo>
                    <a:lnTo>
                      <a:pt x="417" y="424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 dirty="0"/>
              </a:p>
            </p:txBody>
          </p:sp>
          <p:sp>
            <p:nvSpPr>
              <p:cNvPr id="11" name="Freeform 213">
                <a:extLst>
                  <a:ext uri="{FF2B5EF4-FFF2-40B4-BE49-F238E27FC236}">
                    <a16:creationId xmlns:a16="http://schemas.microsoft.com/office/drawing/2014/main" id="{0B0086A5-8698-D14A-F0EF-188D0E88F8F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2897" y="9226191"/>
                <a:ext cx="178044" cy="121889"/>
              </a:xfrm>
              <a:custGeom>
                <a:avLst/>
                <a:gdLst>
                  <a:gd name="T0" fmla="*/ 1120 w 1141"/>
                  <a:gd name="T1" fmla="*/ 50 h 781"/>
                  <a:gd name="T2" fmla="*/ 1125 w 1141"/>
                  <a:gd name="T3" fmla="*/ 45 h 781"/>
                  <a:gd name="T4" fmla="*/ 1120 w 1141"/>
                  <a:gd name="T5" fmla="*/ 50 h 781"/>
                  <a:gd name="T6" fmla="*/ 1025 w 1141"/>
                  <a:gd name="T7" fmla="*/ 0 h 781"/>
                  <a:gd name="T8" fmla="*/ 116 w 1141"/>
                  <a:gd name="T9" fmla="*/ 0 h 781"/>
                  <a:gd name="T10" fmla="*/ 23 w 1141"/>
                  <a:gd name="T11" fmla="*/ 48 h 781"/>
                  <a:gd name="T12" fmla="*/ 19 w 1141"/>
                  <a:gd name="T13" fmla="*/ 45 h 781"/>
                  <a:gd name="T14" fmla="*/ 22 w 1141"/>
                  <a:gd name="T15" fmla="*/ 48 h 781"/>
                  <a:gd name="T16" fmla="*/ 0 w 1141"/>
                  <a:gd name="T17" fmla="*/ 116 h 781"/>
                  <a:gd name="T18" fmla="*/ 0 w 1141"/>
                  <a:gd name="T19" fmla="*/ 665 h 781"/>
                  <a:gd name="T20" fmla="*/ 116 w 1141"/>
                  <a:gd name="T21" fmla="*/ 781 h 781"/>
                  <a:gd name="T22" fmla="*/ 1025 w 1141"/>
                  <a:gd name="T23" fmla="*/ 781 h 781"/>
                  <a:gd name="T24" fmla="*/ 1141 w 1141"/>
                  <a:gd name="T25" fmla="*/ 665 h 781"/>
                  <a:gd name="T26" fmla="*/ 1141 w 1141"/>
                  <a:gd name="T27" fmla="*/ 116 h 781"/>
                  <a:gd name="T28" fmla="*/ 1120 w 1141"/>
                  <a:gd name="T29" fmla="*/ 50 h 781"/>
                  <a:gd name="T30" fmla="*/ 1069 w 1141"/>
                  <a:gd name="T31" fmla="*/ 116 h 781"/>
                  <a:gd name="T32" fmla="*/ 1069 w 1141"/>
                  <a:gd name="T33" fmla="*/ 665 h 781"/>
                  <a:gd name="T34" fmla="*/ 1035 w 1141"/>
                  <a:gd name="T35" fmla="*/ 708 h 781"/>
                  <a:gd name="T36" fmla="*/ 722 w 1141"/>
                  <a:gd name="T37" fmla="*/ 429 h 781"/>
                  <a:gd name="T38" fmla="*/ 1066 w 1141"/>
                  <a:gd name="T39" fmla="*/ 101 h 781"/>
                  <a:gd name="T40" fmla="*/ 1069 w 1141"/>
                  <a:gd name="T41" fmla="*/ 116 h 781"/>
                  <a:gd name="T42" fmla="*/ 631 w 1141"/>
                  <a:gd name="T43" fmla="*/ 409 h 781"/>
                  <a:gd name="T44" fmla="*/ 514 w 1141"/>
                  <a:gd name="T45" fmla="*/ 409 h 781"/>
                  <a:gd name="T46" fmla="*/ 164 w 1141"/>
                  <a:gd name="T47" fmla="*/ 71 h 781"/>
                  <a:gd name="T48" fmla="*/ 981 w 1141"/>
                  <a:gd name="T49" fmla="*/ 71 h 781"/>
                  <a:gd name="T50" fmla="*/ 631 w 1141"/>
                  <a:gd name="T51" fmla="*/ 409 h 781"/>
                  <a:gd name="T52" fmla="*/ 469 w 1141"/>
                  <a:gd name="T53" fmla="*/ 472 h 781"/>
                  <a:gd name="T54" fmla="*/ 572 w 1141"/>
                  <a:gd name="T55" fmla="*/ 507 h 781"/>
                  <a:gd name="T56" fmla="*/ 669 w 1141"/>
                  <a:gd name="T57" fmla="*/ 476 h 781"/>
                  <a:gd name="T58" fmla="*/ 930 w 1141"/>
                  <a:gd name="T59" fmla="*/ 710 h 781"/>
                  <a:gd name="T60" fmla="*/ 203 w 1141"/>
                  <a:gd name="T61" fmla="*/ 710 h 781"/>
                  <a:gd name="T62" fmla="*/ 469 w 1141"/>
                  <a:gd name="T63" fmla="*/ 472 h 781"/>
                  <a:gd name="T64" fmla="*/ 417 w 1141"/>
                  <a:gd name="T65" fmla="*/ 424 h 781"/>
                  <a:gd name="T66" fmla="*/ 100 w 1141"/>
                  <a:gd name="T67" fmla="*/ 707 h 781"/>
                  <a:gd name="T68" fmla="*/ 71 w 1141"/>
                  <a:gd name="T69" fmla="*/ 665 h 781"/>
                  <a:gd name="T70" fmla="*/ 71 w 1141"/>
                  <a:gd name="T71" fmla="*/ 116 h 781"/>
                  <a:gd name="T72" fmla="*/ 75 w 1141"/>
                  <a:gd name="T73" fmla="*/ 98 h 781"/>
                  <a:gd name="T74" fmla="*/ 417 w 1141"/>
                  <a:gd name="T75" fmla="*/ 424 h 7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41" h="781">
                    <a:moveTo>
                      <a:pt x="1120" y="50"/>
                    </a:moveTo>
                    <a:cubicBezTo>
                      <a:pt x="1125" y="45"/>
                      <a:pt x="1125" y="45"/>
                      <a:pt x="1125" y="45"/>
                    </a:cubicBezTo>
                    <a:cubicBezTo>
                      <a:pt x="1123" y="47"/>
                      <a:pt x="1122" y="48"/>
                      <a:pt x="1120" y="50"/>
                    </a:cubicBezTo>
                    <a:cubicBezTo>
                      <a:pt x="1099" y="20"/>
                      <a:pt x="1064" y="0"/>
                      <a:pt x="1025" y="0"/>
                    </a:cubicBezTo>
                    <a:cubicBezTo>
                      <a:pt x="116" y="0"/>
                      <a:pt x="116" y="0"/>
                      <a:pt x="116" y="0"/>
                    </a:cubicBezTo>
                    <a:cubicBezTo>
                      <a:pt x="78" y="0"/>
                      <a:pt x="44" y="19"/>
                      <a:pt x="23" y="48"/>
                    </a:cubicBezTo>
                    <a:cubicBezTo>
                      <a:pt x="22" y="47"/>
                      <a:pt x="20" y="46"/>
                      <a:pt x="19" y="45"/>
                    </a:cubicBezTo>
                    <a:cubicBezTo>
                      <a:pt x="22" y="48"/>
                      <a:pt x="22" y="48"/>
                      <a:pt x="22" y="48"/>
                    </a:cubicBezTo>
                    <a:cubicBezTo>
                      <a:pt x="8" y="67"/>
                      <a:pt x="0" y="91"/>
                      <a:pt x="0" y="116"/>
                    </a:cubicBezTo>
                    <a:cubicBezTo>
                      <a:pt x="0" y="665"/>
                      <a:pt x="0" y="665"/>
                      <a:pt x="0" y="665"/>
                    </a:cubicBezTo>
                    <a:cubicBezTo>
                      <a:pt x="0" y="729"/>
                      <a:pt x="52" y="781"/>
                      <a:pt x="116" y="781"/>
                    </a:cubicBezTo>
                    <a:cubicBezTo>
                      <a:pt x="1025" y="781"/>
                      <a:pt x="1025" y="781"/>
                      <a:pt x="1025" y="781"/>
                    </a:cubicBezTo>
                    <a:cubicBezTo>
                      <a:pt x="1089" y="781"/>
                      <a:pt x="1141" y="729"/>
                      <a:pt x="1141" y="665"/>
                    </a:cubicBezTo>
                    <a:cubicBezTo>
                      <a:pt x="1141" y="116"/>
                      <a:pt x="1141" y="116"/>
                      <a:pt x="1141" y="116"/>
                    </a:cubicBezTo>
                    <a:cubicBezTo>
                      <a:pt x="1141" y="92"/>
                      <a:pt x="1133" y="69"/>
                      <a:pt x="1120" y="50"/>
                    </a:cubicBezTo>
                    <a:close/>
                    <a:moveTo>
                      <a:pt x="1069" y="116"/>
                    </a:moveTo>
                    <a:cubicBezTo>
                      <a:pt x="1069" y="665"/>
                      <a:pt x="1069" y="665"/>
                      <a:pt x="1069" y="665"/>
                    </a:cubicBezTo>
                    <a:cubicBezTo>
                      <a:pt x="1069" y="686"/>
                      <a:pt x="1054" y="703"/>
                      <a:pt x="1035" y="708"/>
                    </a:cubicBezTo>
                    <a:cubicBezTo>
                      <a:pt x="722" y="429"/>
                      <a:pt x="722" y="429"/>
                      <a:pt x="722" y="429"/>
                    </a:cubicBezTo>
                    <a:cubicBezTo>
                      <a:pt x="1066" y="101"/>
                      <a:pt x="1066" y="101"/>
                      <a:pt x="1066" y="101"/>
                    </a:cubicBezTo>
                    <a:cubicBezTo>
                      <a:pt x="1068" y="106"/>
                      <a:pt x="1069" y="111"/>
                      <a:pt x="1069" y="116"/>
                    </a:cubicBezTo>
                    <a:close/>
                    <a:moveTo>
                      <a:pt x="631" y="409"/>
                    </a:moveTo>
                    <a:cubicBezTo>
                      <a:pt x="599" y="437"/>
                      <a:pt x="546" y="437"/>
                      <a:pt x="514" y="409"/>
                    </a:cubicBezTo>
                    <a:cubicBezTo>
                      <a:pt x="164" y="71"/>
                      <a:pt x="164" y="71"/>
                      <a:pt x="164" y="71"/>
                    </a:cubicBezTo>
                    <a:cubicBezTo>
                      <a:pt x="981" y="71"/>
                      <a:pt x="981" y="71"/>
                      <a:pt x="981" y="71"/>
                    </a:cubicBezTo>
                    <a:lnTo>
                      <a:pt x="631" y="409"/>
                    </a:lnTo>
                    <a:close/>
                    <a:moveTo>
                      <a:pt x="469" y="472"/>
                    </a:moveTo>
                    <a:cubicBezTo>
                      <a:pt x="498" y="495"/>
                      <a:pt x="534" y="507"/>
                      <a:pt x="572" y="507"/>
                    </a:cubicBezTo>
                    <a:cubicBezTo>
                      <a:pt x="608" y="507"/>
                      <a:pt x="641" y="496"/>
                      <a:pt x="669" y="476"/>
                    </a:cubicBezTo>
                    <a:cubicBezTo>
                      <a:pt x="930" y="710"/>
                      <a:pt x="930" y="710"/>
                      <a:pt x="930" y="710"/>
                    </a:cubicBezTo>
                    <a:cubicBezTo>
                      <a:pt x="203" y="710"/>
                      <a:pt x="203" y="710"/>
                      <a:pt x="203" y="710"/>
                    </a:cubicBezTo>
                    <a:lnTo>
                      <a:pt x="469" y="472"/>
                    </a:lnTo>
                    <a:close/>
                    <a:moveTo>
                      <a:pt x="417" y="424"/>
                    </a:moveTo>
                    <a:cubicBezTo>
                      <a:pt x="100" y="707"/>
                      <a:pt x="100" y="707"/>
                      <a:pt x="100" y="707"/>
                    </a:cubicBezTo>
                    <a:cubicBezTo>
                      <a:pt x="83" y="700"/>
                      <a:pt x="71" y="684"/>
                      <a:pt x="71" y="665"/>
                    </a:cubicBezTo>
                    <a:cubicBezTo>
                      <a:pt x="71" y="116"/>
                      <a:pt x="71" y="116"/>
                      <a:pt x="71" y="116"/>
                    </a:cubicBezTo>
                    <a:cubicBezTo>
                      <a:pt x="71" y="110"/>
                      <a:pt x="73" y="104"/>
                      <a:pt x="75" y="98"/>
                    </a:cubicBezTo>
                    <a:lnTo>
                      <a:pt x="417" y="424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 dirty="0"/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4B36A901-00ED-990C-36A8-8E0E9F1F6CAC}"/>
              </a:ext>
            </a:extLst>
          </p:cNvPr>
          <p:cNvSpPr txBox="1"/>
          <p:nvPr/>
        </p:nvSpPr>
        <p:spPr>
          <a:xfrm>
            <a:off x="565150" y="6250782"/>
            <a:ext cx="5727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Q: </a:t>
            </a:r>
            <a:r>
              <a:rPr lang="ko-KR" altLang="en-US" sz="1200" dirty="0"/>
              <a:t>정비</a:t>
            </a:r>
            <a:r>
              <a:rPr lang="en-US" altLang="ko-KR" sz="1200" dirty="0"/>
              <a:t>/</a:t>
            </a:r>
            <a:r>
              <a:rPr lang="ko-KR" altLang="en-US" sz="1200" dirty="0"/>
              <a:t>수리 후 같은 문제가 </a:t>
            </a:r>
            <a:r>
              <a:rPr lang="ko-KR" altLang="en-US" sz="1200"/>
              <a:t>재발했다</a:t>
            </a:r>
            <a:r>
              <a:rPr lang="en-US" altLang="ko-KR" sz="1200"/>
              <a:t>.(</a:t>
            </a:r>
            <a:r>
              <a:rPr lang="ko-KR" altLang="en-US" sz="1200" dirty="0"/>
              <a:t>그렇다</a:t>
            </a:r>
            <a:r>
              <a:rPr lang="en-US" altLang="ko-KR" sz="1200" dirty="0"/>
              <a:t>/</a:t>
            </a:r>
            <a:r>
              <a:rPr lang="ko-KR" altLang="en-US" sz="1200" dirty="0"/>
              <a:t>아니다</a:t>
            </a:r>
            <a:r>
              <a:rPr lang="en-US" altLang="ko-KR" sz="1200" dirty="0"/>
              <a:t>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131829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나눔바른고딕">
      <a:majorFont>
        <a:latin typeface="나눔바른고딕"/>
        <a:ea typeface="나눔바른고딕"/>
        <a:cs typeface=""/>
      </a:majorFont>
      <a:minorFont>
        <a:latin typeface="나눔바른고딕"/>
        <a:ea typeface="나눔바른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2416</TotalTime>
  <Words>989</Words>
  <Application>Microsoft Office PowerPoint</Application>
  <PresentationFormat>A4 용지(210x297mm)</PresentationFormat>
  <Paragraphs>354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나눔바른고딕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kim</dc:creator>
  <cp:lastModifiedBy>Tracy Wright</cp:lastModifiedBy>
  <cp:revision>101</cp:revision>
  <dcterms:created xsi:type="dcterms:W3CDTF">2023-01-31T04:19:23Z</dcterms:created>
  <dcterms:modified xsi:type="dcterms:W3CDTF">2023-02-17T07:06:58Z</dcterms:modified>
</cp:coreProperties>
</file>