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0" r:id="rId3"/>
    <p:sldId id="269" r:id="rId4"/>
    <p:sldId id="271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952" userDrawn="1">
          <p15:clr>
            <a:srgbClr val="A4A3A4"/>
          </p15:clr>
        </p15:guide>
        <p15:guide id="2" pos="354" userDrawn="1">
          <p15:clr>
            <a:srgbClr val="A4A3A4"/>
          </p15:clr>
        </p15:guide>
        <p15:guide id="3" pos="238" userDrawn="1">
          <p15:clr>
            <a:srgbClr val="A4A3A4"/>
          </p15:clr>
        </p15:guide>
        <p15:guide id="4" pos="4087" userDrawn="1">
          <p15:clr>
            <a:srgbClr val="A4A3A4"/>
          </p15:clr>
        </p15:guide>
        <p15:guide id="5" pos="39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E9A9A9"/>
    <a:srgbClr val="220000"/>
    <a:srgbClr val="F9E7E7"/>
    <a:srgbClr val="D7D7D7"/>
    <a:srgbClr val="E08888"/>
    <a:srgbClr val="F2CCCC"/>
    <a:srgbClr val="F6DADA"/>
    <a:srgbClr val="EAEAEA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06" autoAdjust="0"/>
    <p:restoredTop sz="94660"/>
  </p:normalViewPr>
  <p:slideViewPr>
    <p:cSldViewPr snapToGrid="0">
      <p:cViewPr varScale="1">
        <p:scale>
          <a:sx n="79" d="100"/>
          <a:sy n="79" d="100"/>
        </p:scale>
        <p:origin x="1782" y="102"/>
      </p:cViewPr>
      <p:guideLst>
        <p:guide orient="horz" pos="5952"/>
        <p:guide pos="354"/>
        <p:guide pos="238"/>
        <p:guide pos="4087"/>
        <p:guide pos="397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A322C3BB-CA1B-47FA-9813-265FE35DF766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50928"/>
            <a:ext cx="6426200" cy="10475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38999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378E287D-F0D4-4F88-9659-C8B5211CD44A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370114" y="390628"/>
            <a:ext cx="6117772" cy="26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02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017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9065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187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9672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7558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4866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6898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21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4544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D2A1E-1BCB-47A8-B7ED-918471D75CED}" type="datetimeFigureOut">
              <a:rPr lang="ko-KR" altLang="en-US" smtClean="0"/>
              <a:t>2023-02-20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011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08E7354E-7DB7-4F26-8C07-150538FCBF18}"/>
              </a:ext>
            </a:extLst>
          </p:cNvPr>
          <p:cNvSpPr/>
          <p:nvPr/>
        </p:nvSpPr>
        <p:spPr>
          <a:xfrm>
            <a:off x="5327043" y="969022"/>
            <a:ext cx="1293046" cy="2589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685800" fontAlgn="base">
              <a:lnSpc>
                <a:spcPct val="107000"/>
              </a:lnSpc>
            </a:pP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Vol.6 [Feb. 23. 2023]</a:t>
            </a:r>
            <a:endParaRPr lang="ko-KR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256471EB-0CB2-460F-8221-5EE1022ABA60}"/>
              </a:ext>
            </a:extLst>
          </p:cNvPr>
          <p:cNvSpPr/>
          <p:nvPr/>
        </p:nvSpPr>
        <p:spPr>
          <a:xfrm>
            <a:off x="370114" y="3015452"/>
            <a:ext cx="5889307" cy="357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lvl="0" indent="-17780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Font typeface="+mj-lt"/>
              <a:buAutoNum type="romanUcPeriod"/>
            </a:pPr>
            <a:r>
              <a:rPr lang="en-US" altLang="ko-KR" sz="16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Experiences About AS process</a:t>
            </a:r>
            <a:endParaRPr lang="ko-KR" altLang="ko-KR" sz="1600" b="1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02DA3376-42DD-4E2D-BB1F-C816E7BDF279}"/>
              </a:ext>
            </a:extLst>
          </p:cNvPr>
          <p:cNvGrpSpPr/>
          <p:nvPr/>
        </p:nvGrpSpPr>
        <p:grpSpPr>
          <a:xfrm>
            <a:off x="384493" y="655380"/>
            <a:ext cx="5545455" cy="678180"/>
            <a:chOff x="498793" y="406930"/>
            <a:chExt cx="5545455" cy="678180"/>
          </a:xfrm>
        </p:grpSpPr>
        <p:sp>
          <p:nvSpPr>
            <p:cNvPr id="50" name="Text Box 1">
              <a:extLst>
                <a:ext uri="{FF2B5EF4-FFF2-40B4-BE49-F238E27FC236}">
                  <a16:creationId xmlns:a16="http://schemas.microsoft.com/office/drawing/2014/main" id="{FBF22AB0-C838-4B16-AD2F-D886B2301D98}"/>
                </a:ext>
              </a:extLst>
            </p:cNvPr>
            <p:cNvSpPr txBox="1"/>
            <p:nvPr/>
          </p:nvSpPr>
          <p:spPr>
            <a:xfrm>
              <a:off x="498793" y="406930"/>
              <a:ext cx="4722495" cy="67818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atinLnBrk="1">
                <a:lnSpc>
                  <a:spcPct val="107000"/>
                </a:lnSpc>
                <a:spcAft>
                  <a:spcPts val="0"/>
                </a:spcAft>
              </a:pPr>
              <a:r>
                <a:rPr lang="en-US" sz="3400" b="1" kern="100" spc="-70" dirty="0">
                  <a:solidFill>
                    <a:srgbClr val="FFFFFF"/>
                  </a:solidFill>
                  <a:effectLst/>
                  <a:latin typeface="+mn-ea"/>
                  <a:cs typeface="Times New Roman" panose="02020603050405020304" pitchFamily="18" charset="0"/>
                </a:rPr>
                <a:t>ACE</a:t>
              </a:r>
              <a:endParaRPr lang="ko-KR" sz="3400" kern="100" spc="-7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51" name="Text Box 20">
              <a:extLst>
                <a:ext uri="{FF2B5EF4-FFF2-40B4-BE49-F238E27FC236}">
                  <a16:creationId xmlns:a16="http://schemas.microsoft.com/office/drawing/2014/main" id="{F7C22D2C-10DA-491E-AE4A-B0AF1ADB1ACE}"/>
                </a:ext>
              </a:extLst>
            </p:cNvPr>
            <p:cNvSpPr txBox="1"/>
            <p:nvPr/>
          </p:nvSpPr>
          <p:spPr>
            <a:xfrm>
              <a:off x="1321753" y="673630"/>
              <a:ext cx="4722495" cy="33528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atinLnBrk="1">
                <a:lnSpc>
                  <a:spcPct val="107000"/>
                </a:lnSpc>
                <a:spcAft>
                  <a:spcPts val="0"/>
                </a:spcAft>
              </a:pPr>
              <a:r>
                <a:rPr lang="en-US" sz="1400" kern="100" spc="-70" dirty="0">
                  <a:solidFill>
                    <a:srgbClr val="FFFFFF"/>
                  </a:solidFill>
                  <a:effectLst/>
                  <a:latin typeface="+mn-ea"/>
                  <a:cs typeface="Times New Roman" panose="02020603050405020304" pitchFamily="18" charset="0"/>
                </a:rPr>
                <a:t> Automotive Consumer Experiences</a:t>
              </a:r>
              <a:endParaRPr lang="ko-KR" sz="900" kern="100" spc="-7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43C3441E-BF1E-47AB-A784-BD835EBD545D}"/>
              </a:ext>
            </a:extLst>
          </p:cNvPr>
          <p:cNvSpPr/>
          <p:nvPr/>
        </p:nvSpPr>
        <p:spPr>
          <a:xfrm>
            <a:off x="377824" y="1537716"/>
            <a:ext cx="6117772" cy="12742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/>
          <a:p>
            <a:pPr algn="just" defTabSz="68580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자동차 리서치 전문기업 </a:t>
            </a:r>
            <a:r>
              <a:rPr lang="en-US" altLang="ko-KR" sz="1050" b="1" u="sng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Consumer Insight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가 소비자 경험을 </a:t>
            </a:r>
            <a:r>
              <a:rPr lang="ko-KR" altLang="ko-KR" sz="1050" kern="100" spc="-10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정량화한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050" b="1" u="sng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‘Automotive Consumer Experiences’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를 시작합니다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‘2022 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자동차 기획조사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’ 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에서 얻은 소비자 체험 정보를 자동차 산업 관계자와 공유하는 프로젝트입니다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관련 산업의 발전과 소비자 만족도 향상을 위해 개선이 필요한 주제를 선택하고 해당 데이터를 분석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제공할 예정입니다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첫번째 주제는 </a:t>
            </a:r>
            <a:r>
              <a:rPr lang="ko-KR" altLang="ko-KR" sz="1050" b="1" u="sng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소비자가 체험한 정비서비스 프로세스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입니다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b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</a:b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많은 관심과 편달 바랍니다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050" kern="100" spc="-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D28E2681-4EF2-9BFD-7D9E-78BB12AF9A98}"/>
              </a:ext>
            </a:extLst>
          </p:cNvPr>
          <p:cNvSpPr/>
          <p:nvPr/>
        </p:nvSpPr>
        <p:spPr>
          <a:xfrm>
            <a:off x="370115" y="5683415"/>
            <a:ext cx="1368960" cy="3170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서비스 예약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9D5F8D72-5E80-A7C8-3B50-4F7E79078067}"/>
              </a:ext>
            </a:extLst>
          </p:cNvPr>
          <p:cNvSpPr/>
          <p:nvPr/>
        </p:nvSpPr>
        <p:spPr>
          <a:xfrm>
            <a:off x="370115" y="6191795"/>
            <a:ext cx="1368960" cy="3170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방문</a:t>
            </a:r>
            <a:r>
              <a:rPr lang="en-US" altLang="ko-KR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입고</a:t>
            </a:r>
            <a:endParaRPr lang="en-US" altLang="ko-KR" sz="1200" b="1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D190FB04-50D0-19EA-3E73-9D434A1B8751}"/>
              </a:ext>
            </a:extLst>
          </p:cNvPr>
          <p:cNvSpPr/>
          <p:nvPr/>
        </p:nvSpPr>
        <p:spPr>
          <a:xfrm>
            <a:off x="370115" y="7208555"/>
            <a:ext cx="1368960" cy="3170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관찰</a:t>
            </a:r>
            <a:r>
              <a:rPr lang="en-US" altLang="ko-KR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대기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18030047-ED1B-376B-B4B6-961C7FF52CB9}"/>
              </a:ext>
            </a:extLst>
          </p:cNvPr>
          <p:cNvSpPr/>
          <p:nvPr/>
        </p:nvSpPr>
        <p:spPr>
          <a:xfrm>
            <a:off x="370115" y="7716935"/>
            <a:ext cx="1368960" cy="3170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정비 결과 확인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C69A90A7-AC6A-C31D-A913-3ABEA805CF06}"/>
              </a:ext>
            </a:extLst>
          </p:cNvPr>
          <p:cNvSpPr/>
          <p:nvPr/>
        </p:nvSpPr>
        <p:spPr>
          <a:xfrm>
            <a:off x="370115" y="8225315"/>
            <a:ext cx="1368960" cy="317050"/>
          </a:xfrm>
          <a:prstGeom prst="roundRect">
            <a:avLst/>
          </a:prstGeom>
          <a:solidFill>
            <a:srgbClr val="C0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서비스 비용 결제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2044F666-532E-4F16-C75B-1A08F0D495E0}"/>
              </a:ext>
            </a:extLst>
          </p:cNvPr>
          <p:cNvSpPr/>
          <p:nvPr/>
        </p:nvSpPr>
        <p:spPr>
          <a:xfrm>
            <a:off x="370115" y="8733697"/>
            <a:ext cx="1368960" cy="3170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출고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4F23688C-EC05-5360-2566-88BDB661487C}"/>
              </a:ext>
            </a:extLst>
          </p:cNvPr>
          <p:cNvSpPr/>
          <p:nvPr/>
        </p:nvSpPr>
        <p:spPr>
          <a:xfrm>
            <a:off x="370115" y="6700175"/>
            <a:ext cx="1368960" cy="3170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서비스 상담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C6109D0-7075-0200-AC81-5FD2161C889F}"/>
              </a:ext>
            </a:extLst>
          </p:cNvPr>
          <p:cNvSpPr/>
          <p:nvPr/>
        </p:nvSpPr>
        <p:spPr>
          <a:xfrm>
            <a:off x="1888257" y="5683414"/>
            <a:ext cx="1520358" cy="54926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예약 용이성</a:t>
            </a:r>
            <a:endParaRPr lang="en-US" altLang="ko-KR" sz="1100" b="1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7DE41FF-5EB2-374C-3CF5-0ADF707B9A81}"/>
              </a:ext>
            </a:extLst>
          </p:cNvPr>
          <p:cNvSpPr/>
          <p:nvPr/>
        </p:nvSpPr>
        <p:spPr>
          <a:xfrm>
            <a:off x="1888257" y="6294537"/>
            <a:ext cx="1520358" cy="54926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서비스 처리 능력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상담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충실성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8F93CC6-8433-ED5D-41BC-2F0D52DF2775}"/>
              </a:ext>
            </a:extLst>
          </p:cNvPr>
          <p:cNvSpPr/>
          <p:nvPr/>
        </p:nvSpPr>
        <p:spPr>
          <a:xfrm>
            <a:off x="1888257" y="6905660"/>
            <a:ext cx="1520358" cy="73605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 신속성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관찰 시간 편의성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53230EA-A119-EA0C-A69D-8F4F7A3EC28C}"/>
              </a:ext>
            </a:extLst>
          </p:cNvPr>
          <p:cNvSpPr/>
          <p:nvPr/>
        </p:nvSpPr>
        <p:spPr>
          <a:xfrm>
            <a:off x="1888257" y="7703572"/>
            <a:ext cx="1520358" cy="37732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 품질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1F739F4-EA3A-04D7-B776-4CCBA1E3D3D3}"/>
              </a:ext>
            </a:extLst>
          </p:cNvPr>
          <p:cNvSpPr/>
          <p:nvPr/>
        </p:nvSpPr>
        <p:spPr>
          <a:xfrm>
            <a:off x="1888257" y="8733697"/>
            <a:ext cx="1520358" cy="31705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수리후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 케어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F57D7344-FEAF-4307-7000-25CDE6BA960B}"/>
              </a:ext>
            </a:extLst>
          </p:cNvPr>
          <p:cNvSpPr/>
          <p:nvPr/>
        </p:nvSpPr>
        <p:spPr>
          <a:xfrm>
            <a:off x="3557797" y="5683414"/>
            <a:ext cx="2930086" cy="54926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228600">
              <a:buClr>
                <a:schemeClr val="tx1"/>
              </a:buClr>
              <a:buFont typeface="+mj-ea"/>
              <a:buAutoNum type="circleNumDbPlain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온라인 예약 비율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/>
              </a:buClr>
              <a:buFont typeface="+mj-ea"/>
              <a:buAutoNum type="circleNumDbPlain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전화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예약시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 통화 시도 횟수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/>
              </a:buClr>
              <a:buFont typeface="+mj-ea"/>
              <a:buAutoNum type="circleNumDbPlain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첫 통화 예약 성공률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289FC92-3EFA-4365-9617-632B2DF29626}"/>
              </a:ext>
            </a:extLst>
          </p:cNvPr>
          <p:cNvSpPr/>
          <p:nvPr/>
        </p:nvSpPr>
        <p:spPr>
          <a:xfrm>
            <a:off x="3557797" y="6294537"/>
            <a:ext cx="2930086" cy="54926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4"/>
            </a:pPr>
            <a:r>
              <a:rPr lang="ko-KR" altLang="en-US" sz="1100" kern="100" spc="-7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예약후</a:t>
            </a:r>
            <a:r>
              <a:rPr lang="ko-KR" altLang="en-US" sz="1100" kern="100" spc="-7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 대기기간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4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사전 상담 </a:t>
            </a:r>
            <a:r>
              <a:rPr lang="ko-KR" altLang="en-US" sz="1100" kern="100" spc="-7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대기 시간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4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핵심 사항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누락률</a:t>
            </a:r>
            <a:endParaRPr lang="ko-KR" altLang="en-US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5" name="이등변 삼각형 24">
            <a:extLst>
              <a:ext uri="{FF2B5EF4-FFF2-40B4-BE49-F238E27FC236}">
                <a16:creationId xmlns:a16="http://schemas.microsoft.com/office/drawing/2014/main" id="{4CAE7995-181D-C1AA-BDFA-9C9AA2FA318F}"/>
              </a:ext>
            </a:extLst>
          </p:cNvPr>
          <p:cNvSpPr/>
          <p:nvPr/>
        </p:nvSpPr>
        <p:spPr>
          <a:xfrm flipV="1">
            <a:off x="1009595" y="6060130"/>
            <a:ext cx="90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/>
          </a:p>
        </p:txBody>
      </p:sp>
      <p:sp>
        <p:nvSpPr>
          <p:cNvPr id="26" name="이등변 삼각형 25">
            <a:extLst>
              <a:ext uri="{FF2B5EF4-FFF2-40B4-BE49-F238E27FC236}">
                <a16:creationId xmlns:a16="http://schemas.microsoft.com/office/drawing/2014/main" id="{90B1C98A-AE15-F879-461E-802C54FB728B}"/>
              </a:ext>
            </a:extLst>
          </p:cNvPr>
          <p:cNvSpPr/>
          <p:nvPr/>
        </p:nvSpPr>
        <p:spPr>
          <a:xfrm flipV="1">
            <a:off x="1009595" y="6568510"/>
            <a:ext cx="90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/>
          </a:p>
        </p:txBody>
      </p:sp>
      <p:sp>
        <p:nvSpPr>
          <p:cNvPr id="27" name="이등변 삼각형 26">
            <a:extLst>
              <a:ext uri="{FF2B5EF4-FFF2-40B4-BE49-F238E27FC236}">
                <a16:creationId xmlns:a16="http://schemas.microsoft.com/office/drawing/2014/main" id="{3F5D0808-193B-E4E2-D05E-AFE938A7A8E5}"/>
              </a:ext>
            </a:extLst>
          </p:cNvPr>
          <p:cNvSpPr/>
          <p:nvPr/>
        </p:nvSpPr>
        <p:spPr>
          <a:xfrm flipV="1">
            <a:off x="1009595" y="7076890"/>
            <a:ext cx="90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/>
          </a:p>
        </p:txBody>
      </p:sp>
      <p:sp>
        <p:nvSpPr>
          <p:cNvPr id="28" name="이등변 삼각형 27">
            <a:extLst>
              <a:ext uri="{FF2B5EF4-FFF2-40B4-BE49-F238E27FC236}">
                <a16:creationId xmlns:a16="http://schemas.microsoft.com/office/drawing/2014/main" id="{62939BCA-CDAE-2C2D-1FFA-6335718BBCAF}"/>
              </a:ext>
            </a:extLst>
          </p:cNvPr>
          <p:cNvSpPr/>
          <p:nvPr/>
        </p:nvSpPr>
        <p:spPr>
          <a:xfrm flipV="1">
            <a:off x="1009595" y="7585270"/>
            <a:ext cx="90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/>
          </a:p>
        </p:txBody>
      </p:sp>
      <p:sp>
        <p:nvSpPr>
          <p:cNvPr id="29" name="이등변 삼각형 28">
            <a:extLst>
              <a:ext uri="{FF2B5EF4-FFF2-40B4-BE49-F238E27FC236}">
                <a16:creationId xmlns:a16="http://schemas.microsoft.com/office/drawing/2014/main" id="{E1B21947-C6DE-D473-3271-D1B6A55A3820}"/>
              </a:ext>
            </a:extLst>
          </p:cNvPr>
          <p:cNvSpPr/>
          <p:nvPr/>
        </p:nvSpPr>
        <p:spPr>
          <a:xfrm flipV="1">
            <a:off x="1009595" y="8093650"/>
            <a:ext cx="90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/>
          </a:p>
        </p:txBody>
      </p:sp>
      <p:sp>
        <p:nvSpPr>
          <p:cNvPr id="30" name="이등변 삼각형 29">
            <a:extLst>
              <a:ext uri="{FF2B5EF4-FFF2-40B4-BE49-F238E27FC236}">
                <a16:creationId xmlns:a16="http://schemas.microsoft.com/office/drawing/2014/main" id="{27C94D45-983A-A5C7-8154-296CFE99D2EE}"/>
              </a:ext>
            </a:extLst>
          </p:cNvPr>
          <p:cNvSpPr/>
          <p:nvPr/>
        </p:nvSpPr>
        <p:spPr>
          <a:xfrm flipV="1">
            <a:off x="1009595" y="8602030"/>
            <a:ext cx="90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/>
          </a:p>
        </p:txBody>
      </p:sp>
      <p:sp>
        <p:nvSpPr>
          <p:cNvPr id="31" name="사각형: 둥근 위쪽 모서리 30">
            <a:extLst>
              <a:ext uri="{FF2B5EF4-FFF2-40B4-BE49-F238E27FC236}">
                <a16:creationId xmlns:a16="http://schemas.microsoft.com/office/drawing/2014/main" id="{A93A31EF-B977-F39F-D521-5E8FC9B365ED}"/>
              </a:ext>
            </a:extLst>
          </p:cNvPr>
          <p:cNvSpPr/>
          <p:nvPr/>
        </p:nvSpPr>
        <p:spPr>
          <a:xfrm>
            <a:off x="377825" y="5008054"/>
            <a:ext cx="6110288" cy="288000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800"/>
            <a:r>
              <a:rPr lang="ko-KR" altLang="en-US" sz="14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체험 </a:t>
            </a:r>
            <a:r>
              <a:rPr lang="en-US" altLang="ko-KR" sz="14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AS </a:t>
            </a:r>
            <a:r>
              <a:rPr lang="ko-KR" altLang="en-US" sz="14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프로세스</a:t>
            </a: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F1EAED33-7E6C-5895-2D01-5A0AB18BAE73}"/>
              </a:ext>
            </a:extLst>
          </p:cNvPr>
          <p:cNvGrpSpPr/>
          <p:nvPr/>
        </p:nvGrpSpPr>
        <p:grpSpPr>
          <a:xfrm>
            <a:off x="377825" y="3457662"/>
            <a:ext cx="6110287" cy="1235693"/>
            <a:chOff x="377825" y="3279862"/>
            <a:chExt cx="6110287" cy="1235693"/>
          </a:xfrm>
        </p:grpSpPr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2FC1E001-3D1D-81A2-48C8-28BDB347F460}"/>
                </a:ext>
              </a:extLst>
            </p:cNvPr>
            <p:cNvSpPr/>
            <p:nvPr/>
          </p:nvSpPr>
          <p:spPr>
            <a:xfrm>
              <a:off x="377825" y="3279862"/>
              <a:ext cx="1003300" cy="576000"/>
            </a:xfrm>
            <a:prstGeom prst="roundRect">
              <a:avLst>
                <a:gd name="adj" fmla="val 8975"/>
              </a:avLst>
            </a:prstGeom>
            <a:solidFill>
              <a:srgbClr val="F9E7E7"/>
            </a:solidFill>
            <a:ln w="15875">
              <a:solidFill>
                <a:srgbClr val="C00000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685800"/>
              <a:r>
                <a:rPr lang="ko-KR" altLang="en-US" sz="13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개요</a:t>
              </a:r>
              <a:r>
                <a:rPr lang="en-US" altLang="ko-KR" sz="13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 </a:t>
              </a:r>
              <a:endParaRPr lang="ko-KR" altLang="en-US" sz="13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29FC6602-6895-8CCB-F7D6-92040E9BE76F}"/>
                </a:ext>
              </a:extLst>
            </p:cNvPr>
            <p:cNvSpPr/>
            <p:nvPr/>
          </p:nvSpPr>
          <p:spPr>
            <a:xfrm>
              <a:off x="1536700" y="3279862"/>
              <a:ext cx="4951412" cy="57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defTabSz="68580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자동차 회사의 </a:t>
              </a:r>
              <a:r>
                <a:rPr lang="ko-KR" altLang="en-US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직영 정비사업소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에서 소비자가 최근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(1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년 이내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) 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체험한</a:t>
              </a:r>
              <a:endPara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endParaRPr>
            </a:p>
            <a:p>
              <a:pPr defTabSz="68580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AS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 서비스를 단계별로 정리하여 제시</a:t>
              </a:r>
            </a:p>
          </p:txBody>
        </p:sp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57C6E47A-9C71-3E26-8F98-C0ED93370C28}"/>
                </a:ext>
              </a:extLst>
            </p:cNvPr>
            <p:cNvSpPr/>
            <p:nvPr/>
          </p:nvSpPr>
          <p:spPr>
            <a:xfrm>
              <a:off x="377825" y="3939555"/>
              <a:ext cx="1003300" cy="576000"/>
            </a:xfrm>
            <a:prstGeom prst="roundRect">
              <a:avLst>
                <a:gd name="adj" fmla="val 8975"/>
              </a:avLst>
            </a:prstGeom>
            <a:solidFill>
              <a:srgbClr val="F9E7E7"/>
            </a:solidFill>
            <a:ln w="15875">
              <a:solidFill>
                <a:srgbClr val="C00000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r>
                <a:rPr lang="ko-KR" altLang="en-US" sz="13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분석</a:t>
              </a:r>
              <a:endParaRPr lang="en-US" altLang="ko-KR" sz="13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endParaRPr>
            </a:p>
            <a:p>
              <a:pPr algn="ctr" defTabSz="685800"/>
              <a:r>
                <a:rPr lang="ko-KR" altLang="en-US" sz="13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데이터</a:t>
              </a: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7C9AE7CB-016E-E2DA-3BEE-58E59835B8CC}"/>
                </a:ext>
              </a:extLst>
            </p:cNvPr>
            <p:cNvSpPr/>
            <p:nvPr/>
          </p:nvSpPr>
          <p:spPr>
            <a:xfrm>
              <a:off x="1536700" y="3939555"/>
              <a:ext cx="4951412" cy="57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defTabSz="68580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-  </a:t>
              </a:r>
              <a:r>
                <a:rPr lang="ko-KR" altLang="en-US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응답 대상 </a:t>
              </a:r>
              <a:r>
                <a:rPr lang="en-US" altLang="ko-KR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: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 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최근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(1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년 이내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) 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직영사업소에서 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AS 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서비스를 받은 소비자</a:t>
              </a:r>
            </a:p>
            <a:p>
              <a:pPr defTabSz="68580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-  </a:t>
              </a:r>
              <a:r>
                <a:rPr lang="ko-KR" altLang="en-US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총 사례 수 </a:t>
              </a:r>
              <a:r>
                <a:rPr lang="en-US" altLang="ko-KR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: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 8,921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명 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(</a:t>
              </a:r>
              <a:r>
                <a:rPr lang="ko-KR" altLang="en-US" sz="1200" kern="100" spc="-7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국산차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 보유자 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2,151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명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, </a:t>
              </a:r>
              <a:r>
                <a:rPr lang="ko-KR" altLang="en-US" sz="1200" kern="100" spc="-7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수입차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 보유자 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6,770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명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)</a:t>
              </a:r>
              <a:endPara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EDC3BC26-EB94-D430-B352-67D157D41522}"/>
              </a:ext>
            </a:extLst>
          </p:cNvPr>
          <p:cNvSpPr/>
          <p:nvPr/>
        </p:nvSpPr>
        <p:spPr>
          <a:xfrm>
            <a:off x="3557797" y="6905660"/>
            <a:ext cx="2930086" cy="73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7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수리기간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7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당일 정비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완료율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7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부품수급 문제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경험률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7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고객 편의시설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구비율</a:t>
            </a:r>
            <a:endParaRPr lang="ko-KR" altLang="en-US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9D083B31-2BC5-2428-4F89-6897E642BEBA}"/>
              </a:ext>
            </a:extLst>
          </p:cNvPr>
          <p:cNvSpPr/>
          <p:nvPr/>
        </p:nvSpPr>
        <p:spPr>
          <a:xfrm>
            <a:off x="3557797" y="7703572"/>
            <a:ext cx="2930086" cy="39007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11"/>
            </a:pP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오정비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과정비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임의정비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경험률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11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동일문제 재발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경험률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431B2033-ED72-532E-3356-43E8C3FFCA9B}"/>
              </a:ext>
            </a:extLst>
          </p:cNvPr>
          <p:cNvSpPr/>
          <p:nvPr/>
        </p:nvSpPr>
        <p:spPr>
          <a:xfrm>
            <a:off x="3557797" y="8768184"/>
            <a:ext cx="2930086" cy="32948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15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경험한 무상 서비스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15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선호하는 무상 서비스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F75A6AD9-0F88-FB55-FEDA-EC6B50A417FD}"/>
              </a:ext>
            </a:extLst>
          </p:cNvPr>
          <p:cNvGrpSpPr/>
          <p:nvPr/>
        </p:nvGrpSpPr>
        <p:grpSpPr>
          <a:xfrm>
            <a:off x="370114" y="5344437"/>
            <a:ext cx="6117771" cy="261610"/>
            <a:chOff x="370114" y="5344437"/>
            <a:chExt cx="6117771" cy="261610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B8A708EC-E393-2EDA-F4E9-8EAE832CC524}"/>
                </a:ext>
              </a:extLst>
            </p:cNvPr>
            <p:cNvGrpSpPr/>
            <p:nvPr/>
          </p:nvGrpSpPr>
          <p:grpSpPr>
            <a:xfrm>
              <a:off x="370114" y="5344437"/>
              <a:ext cx="1368960" cy="261610"/>
              <a:chOff x="629879" y="5490424"/>
              <a:chExt cx="1274322" cy="261610"/>
            </a:xfrm>
          </p:grpSpPr>
          <p:sp>
            <p:nvSpPr>
              <p:cNvPr id="53" name="사각형: 둥근 모서리 52">
                <a:extLst>
                  <a:ext uri="{FF2B5EF4-FFF2-40B4-BE49-F238E27FC236}">
                    <a16:creationId xmlns:a16="http://schemas.microsoft.com/office/drawing/2014/main" id="{9BD6B2C8-4AAA-68D0-4543-8572311001A1}"/>
                  </a:ext>
                </a:extLst>
              </p:cNvPr>
              <p:cNvSpPr/>
              <p:nvPr/>
            </p:nvSpPr>
            <p:spPr>
              <a:xfrm>
                <a:off x="689461" y="5490424"/>
                <a:ext cx="1155160" cy="26161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b="1" kern="100" spc="-7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Times New Roman" panose="02020603050405020304" pitchFamily="18" charset="0"/>
                  </a:rPr>
                  <a:t>PROCESS</a:t>
                </a:r>
                <a:endParaRPr lang="ko-KR" altLang="en-US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4" name="직선 연결선 53">
                <a:extLst>
                  <a:ext uri="{FF2B5EF4-FFF2-40B4-BE49-F238E27FC236}">
                    <a16:creationId xmlns:a16="http://schemas.microsoft.com/office/drawing/2014/main" id="{37F07382-7269-CB31-EAD1-0C3BD5D856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9879" y="5752034"/>
                <a:ext cx="1274322" cy="0"/>
              </a:xfrm>
              <a:prstGeom prst="line">
                <a:avLst/>
              </a:prstGeom>
              <a:ln w="2540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1B641888-64E1-CA08-DFCF-B73EA1C672E9}"/>
                </a:ext>
              </a:extLst>
            </p:cNvPr>
            <p:cNvGrpSpPr/>
            <p:nvPr/>
          </p:nvGrpSpPr>
          <p:grpSpPr>
            <a:xfrm>
              <a:off x="1840560" y="5344437"/>
              <a:ext cx="1615753" cy="261610"/>
              <a:chOff x="2460339" y="5490424"/>
              <a:chExt cx="1354279" cy="261610"/>
            </a:xfrm>
          </p:grpSpPr>
          <p:sp>
            <p:nvSpPr>
              <p:cNvPr id="48" name="사각형: 둥근 모서리 47">
                <a:extLst>
                  <a:ext uri="{FF2B5EF4-FFF2-40B4-BE49-F238E27FC236}">
                    <a16:creationId xmlns:a16="http://schemas.microsoft.com/office/drawing/2014/main" id="{661042ED-62B2-F4DA-7B9C-0D41388316E2}"/>
                  </a:ext>
                </a:extLst>
              </p:cNvPr>
              <p:cNvSpPr/>
              <p:nvPr/>
            </p:nvSpPr>
            <p:spPr>
              <a:xfrm>
                <a:off x="2460339" y="5490424"/>
                <a:ext cx="1354279" cy="26161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b="1" kern="100" spc="-7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Times New Roman" panose="02020603050405020304" pitchFamily="18" charset="0"/>
                  </a:rPr>
                  <a:t>조사</a:t>
                </a:r>
                <a:r>
                  <a:rPr lang="en-US" altLang="ko-KR" sz="1200" b="1" kern="100" spc="-7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Times New Roman" panose="02020603050405020304" pitchFamily="18" charset="0"/>
                  </a:rPr>
                  <a:t> </a:t>
                </a:r>
                <a:r>
                  <a:rPr lang="ko-KR" altLang="en-US" sz="1200" b="1" kern="100" spc="-7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Times New Roman" panose="02020603050405020304" pitchFamily="18" charset="0"/>
                  </a:rPr>
                  <a:t>내용</a:t>
                </a:r>
              </a:p>
            </p:txBody>
          </p:sp>
          <p:cxnSp>
            <p:nvCxnSpPr>
              <p:cNvPr id="52" name="직선 연결선 51">
                <a:extLst>
                  <a:ext uri="{FF2B5EF4-FFF2-40B4-BE49-F238E27FC236}">
                    <a16:creationId xmlns:a16="http://schemas.microsoft.com/office/drawing/2014/main" id="{885DC3E2-EDAD-F38A-0AC7-6876CC0D1531}"/>
                  </a:ext>
                </a:extLst>
              </p:cNvPr>
              <p:cNvCxnSpPr/>
              <p:nvPr/>
            </p:nvCxnSpPr>
            <p:spPr>
              <a:xfrm>
                <a:off x="2500317" y="5752034"/>
                <a:ext cx="1274322" cy="0"/>
              </a:xfrm>
              <a:prstGeom prst="line">
                <a:avLst/>
              </a:prstGeom>
              <a:ln w="2540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사각형: 둥근 모서리 42">
              <a:extLst>
                <a:ext uri="{FF2B5EF4-FFF2-40B4-BE49-F238E27FC236}">
                  <a16:creationId xmlns:a16="http://schemas.microsoft.com/office/drawing/2014/main" id="{22ECDB79-829B-FAF7-60CB-E6EE1B847809}"/>
                </a:ext>
              </a:extLst>
            </p:cNvPr>
            <p:cNvSpPr/>
            <p:nvPr/>
          </p:nvSpPr>
          <p:spPr>
            <a:xfrm>
              <a:off x="3815202" y="5344437"/>
              <a:ext cx="2415282" cy="26161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EXPERIENCES</a:t>
              </a:r>
              <a:endPara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69461343-3B9C-BD8C-9678-5E7DDE1F99D9}"/>
                </a:ext>
              </a:extLst>
            </p:cNvPr>
            <p:cNvCxnSpPr/>
            <p:nvPr/>
          </p:nvCxnSpPr>
          <p:spPr>
            <a:xfrm>
              <a:off x="3557797" y="5606047"/>
              <a:ext cx="2930088" cy="0"/>
            </a:xfrm>
            <a:prstGeom prst="line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A770BDA9-DBC9-EE85-8C0C-2E43970799A8}"/>
              </a:ext>
            </a:extLst>
          </p:cNvPr>
          <p:cNvSpPr/>
          <p:nvPr/>
        </p:nvSpPr>
        <p:spPr>
          <a:xfrm>
            <a:off x="1895970" y="8174339"/>
            <a:ext cx="1520358" cy="3922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수리 경제성</a:t>
            </a:r>
            <a:endParaRPr lang="en-US" altLang="ko-KR" sz="1100" b="1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불만 처리 </a:t>
            </a:r>
            <a:r>
              <a:rPr lang="ko-KR" altLang="en-US" sz="1100" b="1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충실성</a:t>
            </a:r>
            <a:endParaRPr lang="en-US" altLang="ko-KR" sz="1100" b="1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3A242C7E-2E07-7E31-E1D9-3756AC49AF65}"/>
              </a:ext>
            </a:extLst>
          </p:cNvPr>
          <p:cNvSpPr/>
          <p:nvPr/>
        </p:nvSpPr>
        <p:spPr>
          <a:xfrm>
            <a:off x="3565510" y="8174339"/>
            <a:ext cx="2930086" cy="39227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13"/>
            </a:pP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최근 정비</a:t>
            </a:r>
            <a:r>
              <a:rPr lang="en-US" altLang="ko-KR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수리 비용</a:t>
            </a:r>
            <a:endParaRPr lang="en-US" altLang="ko-KR" sz="1100" b="1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  <a:p>
            <a:pPr marL="2286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13"/>
            </a:pP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수리 결과 불만 </a:t>
            </a:r>
            <a:r>
              <a:rPr lang="ko-KR" altLang="en-US" sz="1100" b="1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제기율</a:t>
            </a:r>
            <a:endParaRPr lang="en-US" altLang="ko-KR" sz="1100" b="1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1BBFA75A-C5C5-4AB3-0F45-A18DB2D0F1CA}"/>
              </a:ext>
            </a:extLst>
          </p:cNvPr>
          <p:cNvSpPr/>
          <p:nvPr/>
        </p:nvSpPr>
        <p:spPr>
          <a:xfrm>
            <a:off x="5555673" y="8171229"/>
            <a:ext cx="932210" cy="34535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" rtlCol="0" anchor="ctr"/>
          <a:lstStyle/>
          <a:p>
            <a:pPr algn="ctr"/>
            <a:r>
              <a:rPr lang="en-US" altLang="ko-KR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5. </a:t>
            </a: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비용 결제 과정</a:t>
            </a: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5174C5B9-002E-3302-0E35-AF622CAA53D4}"/>
              </a:ext>
            </a:extLst>
          </p:cNvPr>
          <p:cNvSpPr/>
          <p:nvPr/>
        </p:nvSpPr>
        <p:spPr>
          <a:xfrm>
            <a:off x="1880828" y="8171230"/>
            <a:ext cx="4607285" cy="392271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07965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:a16="http://schemas.microsoft.com/office/drawing/2014/main" id="{A79A2247-5F5C-4AD8-9788-9982F53F0C9A}"/>
              </a:ext>
            </a:extLst>
          </p:cNvPr>
          <p:cNvSpPr/>
          <p:nvPr/>
        </p:nvSpPr>
        <p:spPr>
          <a:xfrm>
            <a:off x="377825" y="927100"/>
            <a:ext cx="6110288" cy="396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975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서비스 비용 결제 과정</a:t>
            </a:r>
            <a:endParaRPr lang="ko-KR" altLang="ko-KR" b="1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4861980E-E73D-4DE2-8C81-77E6B6C5C984}"/>
              </a:ext>
            </a:extLst>
          </p:cNvPr>
          <p:cNvSpPr/>
          <p:nvPr/>
        </p:nvSpPr>
        <p:spPr>
          <a:xfrm>
            <a:off x="451736" y="927100"/>
            <a:ext cx="411906" cy="396000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>
            <a:noFill/>
          </a:ln>
        </p:spPr>
        <p:txBody>
          <a:bodyPr vert="horz" wrap="square" lIns="0" tIns="36000" rIns="0" bIns="0" numCol="1" anchor="ctr" anchorCtr="0" compatLnSpc="1">
            <a:prstTxWarp prst="textNoShape">
              <a:avLst/>
            </a:prstTxWarp>
          </a:bodyPr>
          <a:lstStyle/>
          <a:p>
            <a:pPr algn="ctr" defTabSz="914400" fontAlgn="ctr">
              <a:defRPr/>
            </a:pPr>
            <a:r>
              <a:rPr lang="en-US" altLang="ko-KR" b="1" kern="0" spc="-3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white"/>
                </a:solidFill>
                <a:latin typeface="+mn-ea"/>
              </a:rPr>
              <a:t>05</a:t>
            </a:r>
            <a:endParaRPr lang="ko-KR" altLang="en-US" b="1" kern="0" spc="-30" dirty="0">
              <a:ln>
                <a:solidFill>
                  <a:srgbClr val="4472C4">
                    <a:alpha val="0"/>
                  </a:srgbClr>
                </a:solidFill>
              </a:ln>
              <a:solidFill>
                <a:prstClr val="white"/>
              </a:solidFill>
              <a:latin typeface="+mn-ea"/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31117C93-6757-9E61-C065-49E01E78B5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122543"/>
              </p:ext>
            </p:extLst>
          </p:nvPr>
        </p:nvGraphicFramePr>
        <p:xfrm>
          <a:off x="571501" y="2893468"/>
          <a:ext cx="5727700" cy="4032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5925">
                  <a:extLst>
                    <a:ext uri="{9D8B030D-6E8A-4147-A177-3AD203B41FA5}">
                      <a16:colId xmlns:a16="http://schemas.microsoft.com/office/drawing/2014/main" val="375294787"/>
                    </a:ext>
                  </a:extLst>
                </a:gridCol>
                <a:gridCol w="2311177">
                  <a:extLst>
                    <a:ext uri="{9D8B030D-6E8A-4147-A177-3AD203B41FA5}">
                      <a16:colId xmlns:a16="http://schemas.microsoft.com/office/drawing/2014/main" val="2160277957"/>
                    </a:ext>
                  </a:extLst>
                </a:gridCol>
                <a:gridCol w="569421">
                  <a:extLst>
                    <a:ext uri="{9D8B030D-6E8A-4147-A177-3AD203B41FA5}">
                      <a16:colId xmlns:a16="http://schemas.microsoft.com/office/drawing/2014/main" val="577226620"/>
                    </a:ext>
                  </a:extLst>
                </a:gridCol>
                <a:gridCol w="2311177">
                  <a:extLst>
                    <a:ext uri="{9D8B030D-6E8A-4147-A177-3AD203B41FA5}">
                      <a16:colId xmlns:a16="http://schemas.microsoft.com/office/drawing/2014/main" val="1246180645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Rank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Brand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(N)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정비</a:t>
                      </a: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수리 비용</a:t>
                      </a: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만원</a:t>
                      </a: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51091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GM Korea</a:t>
                      </a:r>
                    </a:p>
                  </a:txBody>
                  <a:tcPr marL="13716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(350)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41.3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997285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Hyundai</a:t>
                      </a:r>
                    </a:p>
                  </a:txBody>
                  <a:tcPr marL="13716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(269)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44.9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2071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Kia</a:t>
                      </a:r>
                    </a:p>
                  </a:txBody>
                  <a:tcPr marL="13716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(440)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45.3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1955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Ssangyong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3716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(797)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47.4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9626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Toyota</a:t>
                      </a:r>
                    </a:p>
                  </a:txBody>
                  <a:tcPr marL="13716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(346)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51.2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39312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Renault Korea</a:t>
                      </a:r>
                    </a:p>
                  </a:txBody>
                  <a:tcPr marL="13716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(229)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65.4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63713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Honda</a:t>
                      </a:r>
                    </a:p>
                  </a:txBody>
                  <a:tcPr marL="13716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(289)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66.6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27935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Ford</a:t>
                      </a:r>
                    </a:p>
                  </a:txBody>
                  <a:tcPr marL="13716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(272)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68.6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237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Volkswagen</a:t>
                      </a:r>
                    </a:p>
                  </a:txBody>
                  <a:tcPr marL="13716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(593)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69.2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69004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MINI</a:t>
                      </a:r>
                    </a:p>
                  </a:txBody>
                  <a:tcPr marL="13716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(200)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71.4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48534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Nissan</a:t>
                      </a:r>
                    </a:p>
                  </a:txBody>
                  <a:tcPr marL="13716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(123)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76.4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25076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Peugeot</a:t>
                      </a:r>
                    </a:p>
                  </a:txBody>
                  <a:tcPr marL="13716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(144)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81.3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036383"/>
                  </a:ext>
                </a:extLst>
              </a:tr>
              <a:tr h="252000">
                <a:tc rowSpan="3"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평균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(8,921)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82.8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465469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국산차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보유자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(2,151)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48.8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1805231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수입차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보유자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(6,770)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98.2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7051553"/>
                  </a:ext>
                </a:extLst>
              </a:tr>
            </a:tbl>
          </a:graphicData>
        </a:graphic>
      </p:graphicFrame>
      <p:sp>
        <p:nvSpPr>
          <p:cNvPr id="3" name="직사각형 2">
            <a:extLst>
              <a:ext uri="{FF2B5EF4-FFF2-40B4-BE49-F238E27FC236}">
                <a16:creationId xmlns:a16="http://schemas.microsoft.com/office/drawing/2014/main" id="{50A7837C-06FB-1182-82AA-469507CDFC34}"/>
              </a:ext>
            </a:extLst>
          </p:cNvPr>
          <p:cNvSpPr/>
          <p:nvPr/>
        </p:nvSpPr>
        <p:spPr>
          <a:xfrm>
            <a:off x="484347" y="2616095"/>
            <a:ext cx="5889307" cy="278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[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표 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19] 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브랜드별 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1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회당 정비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수리비용 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(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작은 순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2B65C01-DADC-EE45-6F8F-D80A2D8DB6D8}"/>
              </a:ext>
            </a:extLst>
          </p:cNvPr>
          <p:cNvSpPr/>
          <p:nvPr/>
        </p:nvSpPr>
        <p:spPr>
          <a:xfrm>
            <a:off x="692695" y="1581281"/>
            <a:ext cx="5616029" cy="806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정비</a:t>
            </a:r>
            <a:r>
              <a:rPr lang="en-US" altLang="ko-KR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/</a:t>
            </a:r>
            <a:r>
              <a:rPr lang="ko-KR" altLang="en-US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수리 </a:t>
            </a:r>
            <a:r>
              <a:rPr lang="en-US" altLang="ko-KR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1</a:t>
            </a:r>
            <a:r>
              <a:rPr lang="ko-KR" altLang="en-US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회 평균 </a:t>
            </a:r>
            <a:r>
              <a:rPr lang="ko-KR" altLang="en-US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비용은 </a:t>
            </a:r>
            <a:r>
              <a:rPr lang="en-US" altLang="ko-KR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82.8</a:t>
            </a:r>
            <a:r>
              <a:rPr lang="ko-KR" altLang="en-US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만원</a:t>
            </a:r>
            <a:br>
              <a:rPr lang="ko-KR" altLang="en-US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cs typeface="Times New Roman" panose="02020603050405020304" pitchFamily="18" charset="0"/>
              </a:rPr>
            </a:br>
            <a:r>
              <a:rPr lang="en-US" altLang="ko-KR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- 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한국지엠</a:t>
            </a:r>
            <a:r>
              <a:rPr lang="en-US" altLang="ko-KR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41.3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만원</a:t>
            </a:r>
            <a:r>
              <a:rPr lang="en-US" altLang="ko-KR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)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,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현대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(44.9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만원</a:t>
            </a:r>
            <a:r>
              <a:rPr lang="en-US" altLang="ko-KR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), 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기아</a:t>
            </a:r>
            <a:r>
              <a:rPr lang="en-US" altLang="ko-KR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(45.3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만원</a:t>
            </a:r>
            <a:r>
              <a:rPr lang="en-US" altLang="ko-KR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) 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순으로 비용이 적게 듦 </a:t>
            </a:r>
            <a:b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</a:b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-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수입 브랜드 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중에선 토요타</a:t>
            </a:r>
            <a:r>
              <a:rPr lang="en-US" altLang="ko-KR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(51.2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만원</a:t>
            </a:r>
            <a:r>
              <a:rPr lang="en-US" altLang="ko-KR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)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가 유일하게 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Top 5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에 랭크</a:t>
            </a:r>
            <a:endParaRPr lang="ko-KR" altLang="en-US" sz="1300" b="1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49912F35-6BD3-4821-EF37-05DECA185A03}"/>
              </a:ext>
            </a:extLst>
          </p:cNvPr>
          <p:cNvSpPr/>
          <p:nvPr/>
        </p:nvSpPr>
        <p:spPr>
          <a:xfrm>
            <a:off x="485032" y="1634386"/>
            <a:ext cx="196142" cy="2235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dist="31750" dir="2700000" algn="tl" rotWithShape="0">
              <a:schemeClr val="tx1">
                <a:lumMod val="65000"/>
                <a:lumOff val="35000"/>
              </a:schemeClr>
            </a:outerShdw>
          </a:effectLst>
        </p:spPr>
        <p:txBody>
          <a:bodyPr rot="0" spcFirstLastPara="0" vertOverflow="overflow" horzOverflow="overflow" vert="horz" wrap="square" lIns="0" tIns="3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ctr"/>
            <a:r>
              <a:rPr lang="en-US" altLang="ko-KR" sz="1300" b="1" kern="0" spc="-3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+mn-ea"/>
              </a:rPr>
              <a:t>1</a:t>
            </a:r>
            <a:endParaRPr lang="ko-KR" altLang="en-US" sz="1300" b="1" kern="0" spc="-30" dirty="0">
              <a:ln>
                <a:solidFill>
                  <a:srgbClr val="4472C4">
                    <a:alpha val="0"/>
                  </a:srgbClr>
                </a:solidFill>
              </a:ln>
              <a:latin typeface="+mn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2F1836-BC14-AFD4-610B-705638ED8350}"/>
              </a:ext>
            </a:extLst>
          </p:cNvPr>
          <p:cNvSpPr txBox="1"/>
          <p:nvPr/>
        </p:nvSpPr>
        <p:spPr>
          <a:xfrm>
            <a:off x="497048" y="6925842"/>
            <a:ext cx="5727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Q: </a:t>
            </a:r>
            <a:r>
              <a:rPr lang="ko-KR" altLang="en-US" sz="1200" dirty="0"/>
              <a:t>정비소에서 정비를 받으셨을 때 지불한 총 정비 비용은 대략 얼마였습니까</a:t>
            </a:r>
            <a:r>
              <a:rPr lang="en-US" altLang="ko-KR" sz="1200" dirty="0"/>
              <a:t>?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613634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:a16="http://schemas.microsoft.com/office/drawing/2014/main" id="{E0B8B227-50E2-44B2-8D81-6C1574967345}"/>
              </a:ext>
            </a:extLst>
          </p:cNvPr>
          <p:cNvSpPr/>
          <p:nvPr/>
        </p:nvSpPr>
        <p:spPr>
          <a:xfrm>
            <a:off x="471646" y="1944382"/>
            <a:ext cx="5889307" cy="278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[</a:t>
            </a:r>
            <a:r>
              <a:rPr lang="ko-KR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표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 20] 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수리비 할인 </a:t>
            </a:r>
            <a:r>
              <a:rPr lang="ko-KR" altLang="en-US" sz="12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경험률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(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높은 순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)</a:t>
            </a:r>
            <a:endParaRPr lang="ko-KR" altLang="ko-KR" sz="1200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id="{31405F39-0D7A-43DE-ADE2-1D093E4C20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870475"/>
              </p:ext>
            </p:extLst>
          </p:nvPr>
        </p:nvGraphicFramePr>
        <p:xfrm>
          <a:off x="558800" y="2217618"/>
          <a:ext cx="5727700" cy="4284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5925">
                  <a:extLst>
                    <a:ext uri="{9D8B030D-6E8A-4147-A177-3AD203B41FA5}">
                      <a16:colId xmlns:a16="http://schemas.microsoft.com/office/drawing/2014/main" val="375294787"/>
                    </a:ext>
                  </a:extLst>
                </a:gridCol>
                <a:gridCol w="2311177">
                  <a:extLst>
                    <a:ext uri="{9D8B030D-6E8A-4147-A177-3AD203B41FA5}">
                      <a16:colId xmlns:a16="http://schemas.microsoft.com/office/drawing/2014/main" val="2160277957"/>
                    </a:ext>
                  </a:extLst>
                </a:gridCol>
                <a:gridCol w="569421">
                  <a:extLst>
                    <a:ext uri="{9D8B030D-6E8A-4147-A177-3AD203B41FA5}">
                      <a16:colId xmlns:a16="http://schemas.microsoft.com/office/drawing/2014/main" val="577226620"/>
                    </a:ext>
                  </a:extLst>
                </a:gridCol>
                <a:gridCol w="2311177">
                  <a:extLst>
                    <a:ext uri="{9D8B030D-6E8A-4147-A177-3AD203B41FA5}">
                      <a16:colId xmlns:a16="http://schemas.microsoft.com/office/drawing/2014/main" val="1246180645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Rank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Brand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(N)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수리비 할인 </a:t>
                      </a: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경험률</a:t>
                      </a: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51091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Nissan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(123)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36.1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997285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Porsche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(90)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34.1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2071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GM Korea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(350)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33.8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1955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Jaguar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(50)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33.3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9626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Ssangyong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(797)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29.7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39312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Renault Korea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(229)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29.4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63713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Ford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(272)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29.4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27935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Infiniti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(75)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29.3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237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Lexus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(304)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28.9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162485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MINI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(200)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27.4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993843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Peugeot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(144)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26.4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71417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BMW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(1,505)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26.3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872985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Mercedes-Benz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(1,354)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25.8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9298838"/>
                  </a:ext>
                </a:extLst>
              </a:tr>
              <a:tr h="252000">
                <a:tc rowSpan="3"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평균</a:t>
                      </a: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(8,921)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25.4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1805231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국산차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보유자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(2,151)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27.0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7051553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수입차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보유자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(6,770)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24.9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566759"/>
                  </a:ext>
                </a:extLst>
              </a:tr>
            </a:tbl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:a16="http://schemas.microsoft.com/office/drawing/2014/main" id="{9CAEB1DA-CDBF-431E-A22F-91EF47B7FD61}"/>
              </a:ext>
            </a:extLst>
          </p:cNvPr>
          <p:cNvSpPr/>
          <p:nvPr/>
        </p:nvSpPr>
        <p:spPr>
          <a:xfrm>
            <a:off x="683171" y="879794"/>
            <a:ext cx="5616029" cy="823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정비</a:t>
            </a:r>
            <a:r>
              <a:rPr lang="en-US" altLang="ko-KR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/</a:t>
            </a:r>
            <a:r>
              <a:rPr lang="ko-KR" altLang="en-US" sz="1300" b="1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수리 비용 할인 </a:t>
            </a:r>
            <a:r>
              <a:rPr lang="ko-KR" altLang="en-US" sz="1300" b="1" kern="100" spc="-7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경험률은</a:t>
            </a:r>
            <a:r>
              <a:rPr lang="ko-KR" altLang="en-US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altLang="ko-KR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25.4%</a:t>
            </a:r>
            <a:br>
              <a:rPr lang="ko-KR" altLang="en-US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cs typeface="Times New Roman" panose="02020603050405020304" pitchFamily="18" charset="0"/>
              </a:rPr>
            </a:br>
            <a:r>
              <a:rPr lang="en-US" altLang="ko-KR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- 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할인 경험률이 가장 높은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사업소는 닛산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</a:t>
            </a:r>
            <a:r>
              <a:rPr lang="en-US" altLang="ko-KR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36.1%),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 그 다음은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포르쉐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(34.1</a:t>
            </a:r>
            <a:r>
              <a:rPr lang="en-US" altLang="ko-KR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%)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임</a:t>
            </a:r>
            <a:endParaRPr lang="en-US" altLang="ko-KR" sz="1200" kern="100" spc="-7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ko-KR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+mn-ea"/>
                <a:cs typeface="Times New Roman" panose="02020603050405020304" pitchFamily="18" charset="0"/>
              </a:rPr>
              <a:t>- 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+mn-ea"/>
                <a:cs typeface="Times New Roman" panose="02020603050405020304" pitchFamily="18" charset="0"/>
              </a:rPr>
              <a:t>국산차 중엔 한국지엠</a:t>
            </a:r>
            <a:r>
              <a:rPr lang="en-US" altLang="ko-KR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+mn-ea"/>
                <a:cs typeface="Times New Roman" panose="02020603050405020304" pitchFamily="18" charset="0"/>
              </a:rPr>
              <a:t>(33.8%), 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+mn-ea"/>
                <a:cs typeface="Times New Roman" panose="02020603050405020304" pitchFamily="18" charset="0"/>
              </a:rPr>
              <a:t>쌍용</a:t>
            </a:r>
            <a:r>
              <a:rPr lang="en-US" altLang="ko-KR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+mn-ea"/>
                <a:cs typeface="Times New Roman" panose="02020603050405020304" pitchFamily="18" charset="0"/>
              </a:rPr>
              <a:t>(29.7%), 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+mn-ea"/>
                <a:cs typeface="Times New Roman" panose="02020603050405020304" pitchFamily="18" charset="0"/>
              </a:rPr>
              <a:t>르노코리아</a:t>
            </a:r>
            <a:r>
              <a:rPr lang="en-US" altLang="ko-KR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+mn-ea"/>
                <a:cs typeface="Times New Roman" panose="02020603050405020304" pitchFamily="18" charset="0"/>
              </a:rPr>
              <a:t>(29.4%)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+mn-ea"/>
                <a:cs typeface="Times New Roman" panose="02020603050405020304" pitchFamily="18" charset="0"/>
              </a:rPr>
              <a:t>가 높았음</a:t>
            </a:r>
            <a:endParaRPr lang="ko-KR" altLang="en-US" sz="1300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AA8B4054-D3B6-4515-A3F5-11502748C0F6}"/>
              </a:ext>
            </a:extLst>
          </p:cNvPr>
          <p:cNvSpPr/>
          <p:nvPr/>
        </p:nvSpPr>
        <p:spPr>
          <a:xfrm>
            <a:off x="485032" y="923186"/>
            <a:ext cx="196142" cy="2235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dist="31750" dir="2700000" algn="tl" rotWithShape="0">
              <a:schemeClr val="tx1">
                <a:lumMod val="65000"/>
                <a:lumOff val="35000"/>
              </a:schemeClr>
            </a:outerShdw>
          </a:effectLst>
        </p:spPr>
        <p:txBody>
          <a:bodyPr rot="0" spcFirstLastPara="0" vertOverflow="overflow" horzOverflow="overflow" vert="horz" wrap="square" lIns="0" tIns="3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ctr"/>
            <a:r>
              <a:rPr lang="en-US" altLang="ko-KR" sz="1300" b="1" kern="0" spc="-3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+mn-ea"/>
              </a:rPr>
              <a:t>2</a:t>
            </a:r>
            <a:endParaRPr lang="ko-KR" altLang="en-US" sz="1300" b="1" kern="0" spc="-30" dirty="0">
              <a:ln>
                <a:solidFill>
                  <a:srgbClr val="4472C4">
                    <a:alpha val="0"/>
                  </a:srgbClr>
                </a:solidFill>
              </a:ln>
              <a:latin typeface="+mn-ea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87FCFA0-6BA7-2CF5-853E-04353734B5EF}"/>
              </a:ext>
            </a:extLst>
          </p:cNvPr>
          <p:cNvSpPr txBox="1"/>
          <p:nvPr/>
        </p:nvSpPr>
        <p:spPr>
          <a:xfrm>
            <a:off x="471646" y="6497855"/>
            <a:ext cx="5727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Q: </a:t>
            </a:r>
            <a:r>
              <a:rPr lang="ko-KR" altLang="en-US" sz="1200" dirty="0"/>
              <a:t>그 정비소를 최근에 방문했을 때</a:t>
            </a:r>
            <a:r>
              <a:rPr lang="en-US" altLang="ko-KR" sz="1200" dirty="0"/>
              <a:t>, </a:t>
            </a:r>
            <a:r>
              <a:rPr lang="ko-KR" altLang="en-US" sz="1200" dirty="0"/>
              <a:t>수리 비용을 할인해 </a:t>
            </a:r>
            <a:r>
              <a:rPr lang="ko-KR" altLang="en-US" sz="1200"/>
              <a:t>주었다</a:t>
            </a:r>
            <a:r>
              <a:rPr lang="en-US" altLang="ko-KR" sz="1200"/>
              <a:t>.(</a:t>
            </a:r>
            <a:r>
              <a:rPr lang="ko-KR" altLang="en-US" sz="1200" dirty="0"/>
              <a:t>그렇다</a:t>
            </a:r>
            <a:r>
              <a:rPr lang="en-US" altLang="ko-KR" sz="1200" dirty="0"/>
              <a:t>/</a:t>
            </a:r>
            <a:r>
              <a:rPr lang="ko-KR" altLang="en-US" sz="1200" dirty="0"/>
              <a:t>아니다</a:t>
            </a:r>
            <a:r>
              <a:rPr lang="en-US" altLang="ko-KR" sz="1200" dirty="0"/>
              <a:t>)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840781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24CE4851-74B8-466E-91A9-12AC3382D4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433141"/>
              </p:ext>
            </p:extLst>
          </p:nvPr>
        </p:nvGraphicFramePr>
        <p:xfrm>
          <a:off x="565150" y="2083345"/>
          <a:ext cx="5727700" cy="4032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5925">
                  <a:extLst>
                    <a:ext uri="{9D8B030D-6E8A-4147-A177-3AD203B41FA5}">
                      <a16:colId xmlns:a16="http://schemas.microsoft.com/office/drawing/2014/main" val="375294787"/>
                    </a:ext>
                  </a:extLst>
                </a:gridCol>
                <a:gridCol w="2311177">
                  <a:extLst>
                    <a:ext uri="{9D8B030D-6E8A-4147-A177-3AD203B41FA5}">
                      <a16:colId xmlns:a16="http://schemas.microsoft.com/office/drawing/2014/main" val="2160277957"/>
                    </a:ext>
                  </a:extLst>
                </a:gridCol>
                <a:gridCol w="569421">
                  <a:extLst>
                    <a:ext uri="{9D8B030D-6E8A-4147-A177-3AD203B41FA5}">
                      <a16:colId xmlns:a16="http://schemas.microsoft.com/office/drawing/2014/main" val="577226620"/>
                    </a:ext>
                  </a:extLst>
                </a:gridCol>
                <a:gridCol w="2311177">
                  <a:extLst>
                    <a:ext uri="{9D8B030D-6E8A-4147-A177-3AD203B41FA5}">
                      <a16:colId xmlns:a16="http://schemas.microsoft.com/office/drawing/2014/main" val="1246180645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Rank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Brand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(N)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불만 제기 비율</a:t>
                      </a: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51091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Lexus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(304)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4.8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997285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Toyota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(346)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6.4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2071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Infiniti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(75)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8.3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1955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Volvo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(270)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8.7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9626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Ssangyong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(797)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9.3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39312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Honda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(289)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9.6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63713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Mercedes-Benz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(1,354)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9.8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27935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Ford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(272)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10.3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237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Volkswagen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(593)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10.5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69004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Renault Korea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(229)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11.2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48534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Audi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(496)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12.0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25076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MINI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(200)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12.4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036383"/>
                  </a:ext>
                </a:extLst>
              </a:tr>
              <a:tr h="252000">
                <a:tc rowSpan="3"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평균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(8,921)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12.6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465469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국산차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보유자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(2,151)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14.4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1805231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수입차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보유자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(6,770)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12.1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7051553"/>
                  </a:ext>
                </a:extLst>
              </a:tr>
            </a:tbl>
          </a:graphicData>
        </a:graphic>
      </p:graphicFrame>
      <p:sp>
        <p:nvSpPr>
          <p:cNvPr id="8" name="직사각형 7">
            <a:extLst>
              <a:ext uri="{FF2B5EF4-FFF2-40B4-BE49-F238E27FC236}">
                <a16:creationId xmlns:a16="http://schemas.microsoft.com/office/drawing/2014/main" id="{8C89FEC7-5E7A-4006-9086-F2D519A1C86F}"/>
              </a:ext>
            </a:extLst>
          </p:cNvPr>
          <p:cNvSpPr/>
          <p:nvPr/>
        </p:nvSpPr>
        <p:spPr>
          <a:xfrm>
            <a:off x="477996" y="1805972"/>
            <a:ext cx="5889307" cy="278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[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표 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21] 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불만 </a:t>
            </a:r>
            <a:r>
              <a:rPr lang="ko-KR" altLang="en-US" sz="1200" kern="100" spc="-7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제기 비율</a:t>
            </a:r>
            <a:r>
              <a:rPr lang="en-US" altLang="ko-KR" sz="1200" kern="100" spc="-7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(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낮</a:t>
            </a:r>
            <a:r>
              <a:rPr lang="ko-KR" altLang="en-US" sz="1200" kern="100" spc="-7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은 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순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EB684E7C-FD73-4E0F-B789-BA4D8C0D5DAB}"/>
              </a:ext>
            </a:extLst>
          </p:cNvPr>
          <p:cNvSpPr/>
          <p:nvPr/>
        </p:nvSpPr>
        <p:spPr>
          <a:xfrm>
            <a:off x="713542" y="891604"/>
            <a:ext cx="5616029" cy="806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정비</a:t>
            </a:r>
            <a:r>
              <a:rPr lang="en-US" altLang="ko-KR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/</a:t>
            </a:r>
            <a:r>
              <a:rPr lang="ko-KR" altLang="en-US" sz="1300" b="1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수리 소비자 불만 </a:t>
            </a:r>
            <a:r>
              <a:rPr lang="ko-KR" altLang="en-US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제기율은 </a:t>
            </a:r>
            <a:r>
              <a:rPr lang="en-US" altLang="ko-KR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12.6</a:t>
            </a:r>
            <a:r>
              <a:rPr lang="en-US" altLang="ko-KR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%</a:t>
            </a:r>
            <a:br>
              <a:rPr lang="ko-KR" altLang="en-US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cs typeface="Times New Roman" panose="02020603050405020304" pitchFamily="18" charset="0"/>
              </a:rPr>
            </a:br>
            <a:r>
              <a:rPr lang="en-US" altLang="ko-KR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- 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불만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제기 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비율이 낮은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사업소는 렉서스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(4.8%)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와 토요타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(6.4%)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임</a:t>
            </a:r>
            <a:b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</a:b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-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국내 브랜드 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중에선 쌍용</a:t>
            </a:r>
            <a:r>
              <a:rPr lang="en-US" altLang="ko-KR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(9.3%)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이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제일 낮음</a:t>
            </a:r>
            <a:endParaRPr lang="ko-KR" altLang="en-US" sz="1300" b="1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8564D47E-0F12-451F-A6A2-764D4A8B0C01}"/>
              </a:ext>
            </a:extLst>
          </p:cNvPr>
          <p:cNvSpPr/>
          <p:nvPr/>
        </p:nvSpPr>
        <p:spPr>
          <a:xfrm>
            <a:off x="496553" y="933474"/>
            <a:ext cx="196142" cy="2235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dist="31750" dir="2700000" algn="tl" rotWithShape="0">
              <a:schemeClr val="tx1">
                <a:lumMod val="65000"/>
                <a:lumOff val="35000"/>
              </a:schemeClr>
            </a:outerShdw>
          </a:effectLst>
        </p:spPr>
        <p:txBody>
          <a:bodyPr rot="0" spcFirstLastPara="0" vertOverflow="overflow" horzOverflow="overflow" vert="horz" wrap="square" lIns="0" tIns="3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ctr"/>
            <a:r>
              <a:rPr lang="en-US" altLang="ko-KR" sz="1300" b="1" kern="0" spc="-3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+mn-ea"/>
              </a:rPr>
              <a:t>3</a:t>
            </a:r>
            <a:endParaRPr lang="ko-KR" altLang="en-US" sz="1300" b="1" kern="0" spc="-30" dirty="0">
              <a:ln>
                <a:solidFill>
                  <a:srgbClr val="4472C4">
                    <a:alpha val="0"/>
                  </a:srgbClr>
                </a:solidFill>
              </a:ln>
              <a:latin typeface="+mn-ea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6475A8B-FF70-8B6E-DE83-BD76C7C6E36D}"/>
              </a:ext>
            </a:extLst>
          </p:cNvPr>
          <p:cNvGrpSpPr/>
          <p:nvPr/>
        </p:nvGrpSpPr>
        <p:grpSpPr>
          <a:xfrm>
            <a:off x="548680" y="8625408"/>
            <a:ext cx="5760640" cy="826061"/>
            <a:chOff x="548680" y="8625408"/>
            <a:chExt cx="5760640" cy="826061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2FD6A3C1-34FC-54DB-6DC6-5A7DB6C5DABD}"/>
                </a:ext>
              </a:extLst>
            </p:cNvPr>
            <p:cNvGrpSpPr/>
            <p:nvPr/>
          </p:nvGrpSpPr>
          <p:grpSpPr>
            <a:xfrm>
              <a:off x="548680" y="8625408"/>
              <a:ext cx="5760640" cy="823392"/>
              <a:chOff x="548680" y="8625408"/>
              <a:chExt cx="5760640" cy="823392"/>
            </a:xfrm>
          </p:grpSpPr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06BF1788-68B7-4431-C753-CB08485D3FD2}"/>
                  </a:ext>
                </a:extLst>
              </p:cNvPr>
              <p:cNvSpPr/>
              <p:nvPr/>
            </p:nvSpPr>
            <p:spPr>
              <a:xfrm>
                <a:off x="548680" y="8625408"/>
                <a:ext cx="5760640" cy="823392"/>
              </a:xfrm>
              <a:prstGeom prst="rect">
                <a:avLst/>
              </a:prstGeom>
              <a:solidFill>
                <a:srgbClr val="E2E2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88000" tIns="108000" rtlCol="0" anchor="t" anchorCtr="0"/>
              <a:lstStyle/>
              <a:p>
                <a:pPr>
                  <a:spcAft>
                    <a:spcPts val="600"/>
                  </a:spcAft>
                </a:pPr>
                <a:endParaRPr lang="ko-KR" altLang="en-US" sz="1300" spc="-6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E4613A0B-0C60-B51D-654A-97D9FD6C914D}"/>
                  </a:ext>
                </a:extLst>
              </p:cNvPr>
              <p:cNvSpPr/>
              <p:nvPr/>
            </p:nvSpPr>
            <p:spPr>
              <a:xfrm>
                <a:off x="548680" y="8741829"/>
                <a:ext cx="771525" cy="590550"/>
              </a:xfrm>
              <a:prstGeom prst="roundRect">
                <a:avLst>
                  <a:gd name="adj" fmla="val 699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lvl="0" algn="ctr"/>
                <a:r>
                  <a:rPr lang="ko-KR" altLang="en-US" sz="1300" b="1" spc="-60" dirty="0">
                    <a:ln>
                      <a:solidFill>
                        <a:srgbClr val="4472C4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문의</a:t>
                </a:r>
                <a:r>
                  <a:rPr lang="en-US" altLang="ko-KR" sz="1300" b="1" spc="-60" dirty="0">
                    <a:ln>
                      <a:solidFill>
                        <a:srgbClr val="4472C4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/</a:t>
                </a:r>
              </a:p>
              <a:p>
                <a:pPr lvl="0" algn="ctr"/>
                <a:r>
                  <a:rPr lang="ko-KR" altLang="en-US" sz="1300" b="1" spc="-60" dirty="0">
                    <a:ln>
                      <a:solidFill>
                        <a:srgbClr val="4472C4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연락처</a:t>
                </a:r>
                <a:endParaRPr lang="ko-KR" altLang="en-US" sz="1300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cxnSp>
            <p:nvCxnSpPr>
              <p:cNvPr id="19" name="직선 연결선 18">
                <a:extLst>
                  <a:ext uri="{FF2B5EF4-FFF2-40B4-BE49-F238E27FC236}">
                    <a16:creationId xmlns:a16="http://schemas.microsoft.com/office/drawing/2014/main" id="{6D7DC6AC-63E4-5FCA-F3A4-8730124B0816}"/>
                  </a:ext>
                </a:extLst>
              </p:cNvPr>
              <p:cNvCxnSpPr/>
              <p:nvPr/>
            </p:nvCxnSpPr>
            <p:spPr>
              <a:xfrm>
                <a:off x="1329383" y="8778019"/>
                <a:ext cx="0" cy="518170"/>
              </a:xfrm>
              <a:prstGeom prst="line">
                <a:avLst/>
              </a:prstGeom>
              <a:ln w="952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1E2F0541-E6AD-DC95-C437-78A951A4DA35}"/>
                </a:ext>
              </a:extLst>
            </p:cNvPr>
            <p:cNvSpPr/>
            <p:nvPr/>
          </p:nvSpPr>
          <p:spPr>
            <a:xfrm>
              <a:off x="1484784" y="8697416"/>
              <a:ext cx="872902" cy="754053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lvl="0" algn="dist">
                <a:spcAft>
                  <a:spcPts val="600"/>
                </a:spcAft>
              </a:pPr>
              <a:r>
                <a:rPr lang="ko-KR" altLang="en-US" sz="1100" b="1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김   현 </a:t>
              </a:r>
              <a:r>
                <a:rPr lang="ko-KR" altLang="en-US" sz="1000" b="1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상무</a:t>
              </a:r>
              <a:r>
                <a:rPr lang="ko-KR" altLang="en-US" sz="1000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   </a:t>
              </a:r>
              <a:endParaRPr lang="en-US" altLang="ko-KR" sz="1000" spc="-6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  <a:p>
              <a:pPr lvl="0" algn="dist">
                <a:spcAft>
                  <a:spcPts val="600"/>
                </a:spcAft>
              </a:pPr>
              <a:r>
                <a:rPr lang="ko-KR" altLang="en-US" sz="1100" b="1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박 승 표 </a:t>
              </a:r>
              <a:r>
                <a:rPr lang="ko-KR" altLang="en-US" sz="1000" b="1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이사</a:t>
              </a:r>
              <a:endParaRPr lang="en-US" altLang="ko-KR" sz="1000" b="1" spc="-6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  <a:p>
              <a:pPr algn="dist">
                <a:spcAft>
                  <a:spcPts val="600"/>
                </a:spcAft>
              </a:pPr>
              <a:r>
                <a:rPr lang="ko-KR" altLang="en-US" sz="1100" b="1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정 동 운 </a:t>
              </a:r>
              <a:r>
                <a:rPr lang="ko-KR" altLang="en-US" sz="1000" b="1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부장</a:t>
              </a:r>
              <a:endParaRPr lang="en-US" altLang="ko-KR" sz="1000" b="1" spc="-6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36866993-E02A-D38B-6AD5-D1E1E73F117F}"/>
                </a:ext>
              </a:extLst>
            </p:cNvPr>
            <p:cNvSpPr/>
            <p:nvPr/>
          </p:nvSpPr>
          <p:spPr>
            <a:xfrm>
              <a:off x="2636912" y="8697416"/>
              <a:ext cx="3592438" cy="730969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lvl="1" defTabSz="628650">
                <a:spcAft>
                  <a:spcPts val="600"/>
                </a:spcAft>
              </a:pPr>
              <a:r>
                <a:rPr lang="en-US" altLang="ko-KR" sz="1050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02-6004-7665            	hyun.kim@consumerinsight.kr</a:t>
              </a:r>
            </a:p>
            <a:p>
              <a:pPr marL="0" lvl="1" defTabSz="628650">
                <a:spcAft>
                  <a:spcPts val="600"/>
                </a:spcAft>
              </a:pPr>
              <a:r>
                <a:rPr lang="en-US" altLang="ko-KR" sz="1050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02-6004-7661             sammy.park@consumerinsight.kr	</a:t>
              </a:r>
            </a:p>
            <a:p>
              <a:pPr marL="0" lvl="1" defTabSz="628650">
                <a:spcAft>
                  <a:spcPts val="600"/>
                </a:spcAft>
              </a:pPr>
              <a:r>
                <a:rPr lang="en-US" altLang="ko-KR" sz="1050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02-6004-7616             ungdw@consumerinsight.kr</a:t>
              </a: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48A54128-DEDC-A7B7-0BF0-143051485C3B}"/>
                </a:ext>
              </a:extLst>
            </p:cNvPr>
            <p:cNvGrpSpPr/>
            <p:nvPr/>
          </p:nvGrpSpPr>
          <p:grpSpPr>
            <a:xfrm>
              <a:off x="2451199" y="8738291"/>
              <a:ext cx="153889" cy="613553"/>
              <a:chOff x="2451199" y="8738291"/>
              <a:chExt cx="153889" cy="613553"/>
            </a:xfrm>
          </p:grpSpPr>
          <p:sp>
            <p:nvSpPr>
              <p:cNvPr id="14" name="Freeform 5">
                <a:extLst>
                  <a:ext uri="{FF2B5EF4-FFF2-40B4-BE49-F238E27FC236}">
                    <a16:creationId xmlns:a16="http://schemas.microsoft.com/office/drawing/2014/main" id="{A438B0B5-AF6A-96DA-4A8D-5EC029AA99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51199" y="8738291"/>
                <a:ext cx="153889" cy="148276"/>
              </a:xfrm>
              <a:custGeom>
                <a:avLst/>
                <a:gdLst>
                  <a:gd name="T0" fmla="*/ 282 w 413"/>
                  <a:gd name="T1" fmla="*/ 398 h 398"/>
                  <a:gd name="T2" fmla="*/ 169 w 413"/>
                  <a:gd name="T3" fmla="*/ 351 h 398"/>
                  <a:gd name="T4" fmla="*/ 62 w 413"/>
                  <a:gd name="T5" fmla="*/ 243 h 398"/>
                  <a:gd name="T6" fmla="*/ 63 w 413"/>
                  <a:gd name="T7" fmla="*/ 19 h 398"/>
                  <a:gd name="T8" fmla="*/ 77 w 413"/>
                  <a:gd name="T9" fmla="*/ 5 h 398"/>
                  <a:gd name="T10" fmla="*/ 97 w 413"/>
                  <a:gd name="T11" fmla="*/ 5 h 398"/>
                  <a:gd name="T12" fmla="*/ 174 w 413"/>
                  <a:gd name="T13" fmla="*/ 84 h 398"/>
                  <a:gd name="T14" fmla="*/ 174 w 413"/>
                  <a:gd name="T15" fmla="*/ 104 h 398"/>
                  <a:gd name="T16" fmla="*/ 157 w 413"/>
                  <a:gd name="T17" fmla="*/ 144 h 398"/>
                  <a:gd name="T18" fmla="*/ 174 w 413"/>
                  <a:gd name="T19" fmla="*/ 185 h 398"/>
                  <a:gd name="T20" fmla="*/ 229 w 413"/>
                  <a:gd name="T21" fmla="*/ 240 h 398"/>
                  <a:gd name="T22" fmla="*/ 269 w 413"/>
                  <a:gd name="T23" fmla="*/ 257 h 398"/>
                  <a:gd name="T24" fmla="*/ 310 w 413"/>
                  <a:gd name="T25" fmla="*/ 240 h 398"/>
                  <a:gd name="T26" fmla="*/ 329 w 413"/>
                  <a:gd name="T27" fmla="*/ 240 h 398"/>
                  <a:gd name="T28" fmla="*/ 407 w 413"/>
                  <a:gd name="T29" fmla="*/ 319 h 398"/>
                  <a:gd name="T30" fmla="*/ 407 w 413"/>
                  <a:gd name="T31" fmla="*/ 339 h 398"/>
                  <a:gd name="T32" fmla="*/ 393 w 413"/>
                  <a:gd name="T33" fmla="*/ 353 h 398"/>
                  <a:gd name="T34" fmla="*/ 282 w 413"/>
                  <a:gd name="T35" fmla="*/ 398 h 398"/>
                  <a:gd name="T36" fmla="*/ 87 w 413"/>
                  <a:gd name="T37" fmla="*/ 35 h 398"/>
                  <a:gd name="T38" fmla="*/ 83 w 413"/>
                  <a:gd name="T39" fmla="*/ 39 h 398"/>
                  <a:gd name="T40" fmla="*/ 82 w 413"/>
                  <a:gd name="T41" fmla="*/ 223 h 398"/>
                  <a:gd name="T42" fmla="*/ 189 w 413"/>
                  <a:gd name="T43" fmla="*/ 332 h 398"/>
                  <a:gd name="T44" fmla="*/ 282 w 413"/>
                  <a:gd name="T45" fmla="*/ 370 h 398"/>
                  <a:gd name="T46" fmla="*/ 374 w 413"/>
                  <a:gd name="T47" fmla="*/ 333 h 398"/>
                  <a:gd name="T48" fmla="*/ 377 w 413"/>
                  <a:gd name="T49" fmla="*/ 329 h 398"/>
                  <a:gd name="T50" fmla="*/ 318 w 413"/>
                  <a:gd name="T51" fmla="*/ 269 h 398"/>
                  <a:gd name="T52" fmla="*/ 269 w 413"/>
                  <a:gd name="T53" fmla="*/ 285 h 398"/>
                  <a:gd name="T54" fmla="*/ 209 w 413"/>
                  <a:gd name="T55" fmla="*/ 260 h 398"/>
                  <a:gd name="T56" fmla="*/ 154 w 413"/>
                  <a:gd name="T57" fmla="*/ 204 h 398"/>
                  <a:gd name="T58" fmla="*/ 129 w 413"/>
                  <a:gd name="T59" fmla="*/ 144 h 398"/>
                  <a:gd name="T60" fmla="*/ 145 w 413"/>
                  <a:gd name="T61" fmla="*/ 95 h 398"/>
                  <a:gd name="T62" fmla="*/ 87 w 413"/>
                  <a:gd name="T63" fmla="*/ 35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3" h="398">
                    <a:moveTo>
                      <a:pt x="282" y="398"/>
                    </a:moveTo>
                    <a:cubicBezTo>
                      <a:pt x="239" y="398"/>
                      <a:pt x="199" y="382"/>
                      <a:pt x="169" y="351"/>
                    </a:cubicBezTo>
                    <a:cubicBezTo>
                      <a:pt x="62" y="243"/>
                      <a:pt x="62" y="243"/>
                      <a:pt x="62" y="243"/>
                    </a:cubicBezTo>
                    <a:cubicBezTo>
                      <a:pt x="0" y="181"/>
                      <a:pt x="1" y="80"/>
                      <a:pt x="63" y="19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82" y="0"/>
                      <a:pt x="91" y="0"/>
                      <a:pt x="97" y="5"/>
                    </a:cubicBezTo>
                    <a:cubicBezTo>
                      <a:pt x="174" y="84"/>
                      <a:pt x="174" y="84"/>
                      <a:pt x="174" y="84"/>
                    </a:cubicBezTo>
                    <a:cubicBezTo>
                      <a:pt x="180" y="89"/>
                      <a:pt x="180" y="98"/>
                      <a:pt x="174" y="104"/>
                    </a:cubicBezTo>
                    <a:cubicBezTo>
                      <a:pt x="163" y="115"/>
                      <a:pt x="157" y="129"/>
                      <a:pt x="157" y="144"/>
                    </a:cubicBezTo>
                    <a:cubicBezTo>
                      <a:pt x="157" y="159"/>
                      <a:pt x="163" y="174"/>
                      <a:pt x="174" y="185"/>
                    </a:cubicBezTo>
                    <a:cubicBezTo>
                      <a:pt x="229" y="240"/>
                      <a:pt x="229" y="240"/>
                      <a:pt x="229" y="240"/>
                    </a:cubicBezTo>
                    <a:cubicBezTo>
                      <a:pt x="239" y="251"/>
                      <a:pt x="254" y="257"/>
                      <a:pt x="269" y="257"/>
                    </a:cubicBezTo>
                    <a:cubicBezTo>
                      <a:pt x="284" y="257"/>
                      <a:pt x="299" y="251"/>
                      <a:pt x="310" y="240"/>
                    </a:cubicBezTo>
                    <a:cubicBezTo>
                      <a:pt x="315" y="235"/>
                      <a:pt x="324" y="235"/>
                      <a:pt x="329" y="240"/>
                    </a:cubicBezTo>
                    <a:cubicBezTo>
                      <a:pt x="407" y="319"/>
                      <a:pt x="407" y="319"/>
                      <a:pt x="407" y="319"/>
                    </a:cubicBezTo>
                    <a:cubicBezTo>
                      <a:pt x="413" y="325"/>
                      <a:pt x="413" y="333"/>
                      <a:pt x="407" y="339"/>
                    </a:cubicBezTo>
                    <a:cubicBezTo>
                      <a:pt x="393" y="353"/>
                      <a:pt x="393" y="353"/>
                      <a:pt x="393" y="353"/>
                    </a:cubicBezTo>
                    <a:cubicBezTo>
                      <a:pt x="363" y="382"/>
                      <a:pt x="324" y="398"/>
                      <a:pt x="282" y="398"/>
                    </a:cubicBezTo>
                    <a:close/>
                    <a:moveTo>
                      <a:pt x="87" y="35"/>
                    </a:moveTo>
                    <a:cubicBezTo>
                      <a:pt x="83" y="39"/>
                      <a:pt x="83" y="39"/>
                      <a:pt x="83" y="39"/>
                    </a:cubicBezTo>
                    <a:cubicBezTo>
                      <a:pt x="32" y="89"/>
                      <a:pt x="31" y="172"/>
                      <a:pt x="82" y="223"/>
                    </a:cubicBezTo>
                    <a:cubicBezTo>
                      <a:pt x="189" y="332"/>
                      <a:pt x="189" y="332"/>
                      <a:pt x="189" y="332"/>
                    </a:cubicBezTo>
                    <a:cubicBezTo>
                      <a:pt x="214" y="357"/>
                      <a:pt x="247" y="370"/>
                      <a:pt x="282" y="370"/>
                    </a:cubicBezTo>
                    <a:cubicBezTo>
                      <a:pt x="316" y="370"/>
                      <a:pt x="349" y="357"/>
                      <a:pt x="374" y="333"/>
                    </a:cubicBezTo>
                    <a:cubicBezTo>
                      <a:pt x="377" y="329"/>
                      <a:pt x="377" y="329"/>
                      <a:pt x="377" y="329"/>
                    </a:cubicBezTo>
                    <a:cubicBezTo>
                      <a:pt x="318" y="269"/>
                      <a:pt x="318" y="269"/>
                      <a:pt x="318" y="269"/>
                    </a:cubicBezTo>
                    <a:cubicBezTo>
                      <a:pt x="304" y="279"/>
                      <a:pt x="287" y="285"/>
                      <a:pt x="269" y="285"/>
                    </a:cubicBezTo>
                    <a:cubicBezTo>
                      <a:pt x="246" y="285"/>
                      <a:pt x="225" y="276"/>
                      <a:pt x="209" y="260"/>
                    </a:cubicBezTo>
                    <a:cubicBezTo>
                      <a:pt x="154" y="204"/>
                      <a:pt x="154" y="204"/>
                      <a:pt x="154" y="204"/>
                    </a:cubicBezTo>
                    <a:cubicBezTo>
                      <a:pt x="138" y="188"/>
                      <a:pt x="129" y="167"/>
                      <a:pt x="129" y="144"/>
                    </a:cubicBezTo>
                    <a:cubicBezTo>
                      <a:pt x="129" y="126"/>
                      <a:pt x="135" y="109"/>
                      <a:pt x="145" y="95"/>
                    </a:cubicBezTo>
                    <a:lnTo>
                      <a:pt x="87" y="35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/>
              </a:p>
            </p:txBody>
          </p:sp>
          <p:sp>
            <p:nvSpPr>
              <p:cNvPr id="15" name="Freeform 5">
                <a:extLst>
                  <a:ext uri="{FF2B5EF4-FFF2-40B4-BE49-F238E27FC236}">
                    <a16:creationId xmlns:a16="http://schemas.microsoft.com/office/drawing/2014/main" id="{41694F70-BDE6-E74B-EE95-29FF02394F5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51199" y="8968494"/>
                <a:ext cx="153889" cy="148276"/>
              </a:xfrm>
              <a:custGeom>
                <a:avLst/>
                <a:gdLst>
                  <a:gd name="T0" fmla="*/ 282 w 413"/>
                  <a:gd name="T1" fmla="*/ 398 h 398"/>
                  <a:gd name="T2" fmla="*/ 169 w 413"/>
                  <a:gd name="T3" fmla="*/ 351 h 398"/>
                  <a:gd name="T4" fmla="*/ 62 w 413"/>
                  <a:gd name="T5" fmla="*/ 243 h 398"/>
                  <a:gd name="T6" fmla="*/ 63 w 413"/>
                  <a:gd name="T7" fmla="*/ 19 h 398"/>
                  <a:gd name="T8" fmla="*/ 77 w 413"/>
                  <a:gd name="T9" fmla="*/ 5 h 398"/>
                  <a:gd name="T10" fmla="*/ 97 w 413"/>
                  <a:gd name="T11" fmla="*/ 5 h 398"/>
                  <a:gd name="T12" fmla="*/ 174 w 413"/>
                  <a:gd name="T13" fmla="*/ 84 h 398"/>
                  <a:gd name="T14" fmla="*/ 174 w 413"/>
                  <a:gd name="T15" fmla="*/ 104 h 398"/>
                  <a:gd name="T16" fmla="*/ 157 w 413"/>
                  <a:gd name="T17" fmla="*/ 144 h 398"/>
                  <a:gd name="T18" fmla="*/ 174 w 413"/>
                  <a:gd name="T19" fmla="*/ 185 h 398"/>
                  <a:gd name="T20" fmla="*/ 229 w 413"/>
                  <a:gd name="T21" fmla="*/ 240 h 398"/>
                  <a:gd name="T22" fmla="*/ 269 w 413"/>
                  <a:gd name="T23" fmla="*/ 257 h 398"/>
                  <a:gd name="T24" fmla="*/ 310 w 413"/>
                  <a:gd name="T25" fmla="*/ 240 h 398"/>
                  <a:gd name="T26" fmla="*/ 329 w 413"/>
                  <a:gd name="T27" fmla="*/ 240 h 398"/>
                  <a:gd name="T28" fmla="*/ 407 w 413"/>
                  <a:gd name="T29" fmla="*/ 319 h 398"/>
                  <a:gd name="T30" fmla="*/ 407 w 413"/>
                  <a:gd name="T31" fmla="*/ 339 h 398"/>
                  <a:gd name="T32" fmla="*/ 393 w 413"/>
                  <a:gd name="T33" fmla="*/ 353 h 398"/>
                  <a:gd name="T34" fmla="*/ 282 w 413"/>
                  <a:gd name="T35" fmla="*/ 398 h 398"/>
                  <a:gd name="T36" fmla="*/ 87 w 413"/>
                  <a:gd name="T37" fmla="*/ 35 h 398"/>
                  <a:gd name="T38" fmla="*/ 83 w 413"/>
                  <a:gd name="T39" fmla="*/ 39 h 398"/>
                  <a:gd name="T40" fmla="*/ 82 w 413"/>
                  <a:gd name="T41" fmla="*/ 223 h 398"/>
                  <a:gd name="T42" fmla="*/ 189 w 413"/>
                  <a:gd name="T43" fmla="*/ 332 h 398"/>
                  <a:gd name="T44" fmla="*/ 282 w 413"/>
                  <a:gd name="T45" fmla="*/ 370 h 398"/>
                  <a:gd name="T46" fmla="*/ 374 w 413"/>
                  <a:gd name="T47" fmla="*/ 333 h 398"/>
                  <a:gd name="T48" fmla="*/ 377 w 413"/>
                  <a:gd name="T49" fmla="*/ 329 h 398"/>
                  <a:gd name="T50" fmla="*/ 318 w 413"/>
                  <a:gd name="T51" fmla="*/ 269 h 398"/>
                  <a:gd name="T52" fmla="*/ 269 w 413"/>
                  <a:gd name="T53" fmla="*/ 285 h 398"/>
                  <a:gd name="T54" fmla="*/ 209 w 413"/>
                  <a:gd name="T55" fmla="*/ 260 h 398"/>
                  <a:gd name="T56" fmla="*/ 154 w 413"/>
                  <a:gd name="T57" fmla="*/ 204 h 398"/>
                  <a:gd name="T58" fmla="*/ 129 w 413"/>
                  <a:gd name="T59" fmla="*/ 144 h 398"/>
                  <a:gd name="T60" fmla="*/ 145 w 413"/>
                  <a:gd name="T61" fmla="*/ 95 h 398"/>
                  <a:gd name="T62" fmla="*/ 87 w 413"/>
                  <a:gd name="T63" fmla="*/ 35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3" h="398">
                    <a:moveTo>
                      <a:pt x="282" y="398"/>
                    </a:moveTo>
                    <a:cubicBezTo>
                      <a:pt x="239" y="398"/>
                      <a:pt x="199" y="382"/>
                      <a:pt x="169" y="351"/>
                    </a:cubicBezTo>
                    <a:cubicBezTo>
                      <a:pt x="62" y="243"/>
                      <a:pt x="62" y="243"/>
                      <a:pt x="62" y="243"/>
                    </a:cubicBezTo>
                    <a:cubicBezTo>
                      <a:pt x="0" y="181"/>
                      <a:pt x="1" y="80"/>
                      <a:pt x="63" y="19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82" y="0"/>
                      <a:pt x="91" y="0"/>
                      <a:pt x="97" y="5"/>
                    </a:cubicBezTo>
                    <a:cubicBezTo>
                      <a:pt x="174" y="84"/>
                      <a:pt x="174" y="84"/>
                      <a:pt x="174" y="84"/>
                    </a:cubicBezTo>
                    <a:cubicBezTo>
                      <a:pt x="180" y="89"/>
                      <a:pt x="180" y="98"/>
                      <a:pt x="174" y="104"/>
                    </a:cubicBezTo>
                    <a:cubicBezTo>
                      <a:pt x="163" y="115"/>
                      <a:pt x="157" y="129"/>
                      <a:pt x="157" y="144"/>
                    </a:cubicBezTo>
                    <a:cubicBezTo>
                      <a:pt x="157" y="159"/>
                      <a:pt x="163" y="174"/>
                      <a:pt x="174" y="185"/>
                    </a:cubicBezTo>
                    <a:cubicBezTo>
                      <a:pt x="229" y="240"/>
                      <a:pt x="229" y="240"/>
                      <a:pt x="229" y="240"/>
                    </a:cubicBezTo>
                    <a:cubicBezTo>
                      <a:pt x="239" y="251"/>
                      <a:pt x="254" y="257"/>
                      <a:pt x="269" y="257"/>
                    </a:cubicBezTo>
                    <a:cubicBezTo>
                      <a:pt x="284" y="257"/>
                      <a:pt x="299" y="251"/>
                      <a:pt x="310" y="240"/>
                    </a:cubicBezTo>
                    <a:cubicBezTo>
                      <a:pt x="315" y="235"/>
                      <a:pt x="324" y="235"/>
                      <a:pt x="329" y="240"/>
                    </a:cubicBezTo>
                    <a:cubicBezTo>
                      <a:pt x="407" y="319"/>
                      <a:pt x="407" y="319"/>
                      <a:pt x="407" y="319"/>
                    </a:cubicBezTo>
                    <a:cubicBezTo>
                      <a:pt x="413" y="325"/>
                      <a:pt x="413" y="333"/>
                      <a:pt x="407" y="339"/>
                    </a:cubicBezTo>
                    <a:cubicBezTo>
                      <a:pt x="393" y="353"/>
                      <a:pt x="393" y="353"/>
                      <a:pt x="393" y="353"/>
                    </a:cubicBezTo>
                    <a:cubicBezTo>
                      <a:pt x="363" y="382"/>
                      <a:pt x="324" y="398"/>
                      <a:pt x="282" y="398"/>
                    </a:cubicBezTo>
                    <a:close/>
                    <a:moveTo>
                      <a:pt x="87" y="35"/>
                    </a:moveTo>
                    <a:cubicBezTo>
                      <a:pt x="83" y="39"/>
                      <a:pt x="83" y="39"/>
                      <a:pt x="83" y="39"/>
                    </a:cubicBezTo>
                    <a:cubicBezTo>
                      <a:pt x="32" y="89"/>
                      <a:pt x="31" y="172"/>
                      <a:pt x="82" y="223"/>
                    </a:cubicBezTo>
                    <a:cubicBezTo>
                      <a:pt x="189" y="332"/>
                      <a:pt x="189" y="332"/>
                      <a:pt x="189" y="332"/>
                    </a:cubicBezTo>
                    <a:cubicBezTo>
                      <a:pt x="214" y="357"/>
                      <a:pt x="247" y="370"/>
                      <a:pt x="282" y="370"/>
                    </a:cubicBezTo>
                    <a:cubicBezTo>
                      <a:pt x="316" y="370"/>
                      <a:pt x="349" y="357"/>
                      <a:pt x="374" y="333"/>
                    </a:cubicBezTo>
                    <a:cubicBezTo>
                      <a:pt x="377" y="329"/>
                      <a:pt x="377" y="329"/>
                      <a:pt x="377" y="329"/>
                    </a:cubicBezTo>
                    <a:cubicBezTo>
                      <a:pt x="318" y="269"/>
                      <a:pt x="318" y="269"/>
                      <a:pt x="318" y="269"/>
                    </a:cubicBezTo>
                    <a:cubicBezTo>
                      <a:pt x="304" y="279"/>
                      <a:pt x="287" y="285"/>
                      <a:pt x="269" y="285"/>
                    </a:cubicBezTo>
                    <a:cubicBezTo>
                      <a:pt x="246" y="285"/>
                      <a:pt x="225" y="276"/>
                      <a:pt x="209" y="260"/>
                    </a:cubicBezTo>
                    <a:cubicBezTo>
                      <a:pt x="154" y="204"/>
                      <a:pt x="154" y="204"/>
                      <a:pt x="154" y="204"/>
                    </a:cubicBezTo>
                    <a:cubicBezTo>
                      <a:pt x="138" y="188"/>
                      <a:pt x="129" y="167"/>
                      <a:pt x="129" y="144"/>
                    </a:cubicBezTo>
                    <a:cubicBezTo>
                      <a:pt x="129" y="126"/>
                      <a:pt x="135" y="109"/>
                      <a:pt x="145" y="95"/>
                    </a:cubicBezTo>
                    <a:lnTo>
                      <a:pt x="87" y="35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/>
              </a:p>
            </p:txBody>
          </p:sp>
          <p:sp>
            <p:nvSpPr>
              <p:cNvPr id="16" name="Freeform 5">
                <a:extLst>
                  <a:ext uri="{FF2B5EF4-FFF2-40B4-BE49-F238E27FC236}">
                    <a16:creationId xmlns:a16="http://schemas.microsoft.com/office/drawing/2014/main" id="{3A436E9F-504C-9847-8384-E99A5509B5F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51199" y="9203568"/>
                <a:ext cx="153889" cy="148276"/>
              </a:xfrm>
              <a:custGeom>
                <a:avLst/>
                <a:gdLst>
                  <a:gd name="T0" fmla="*/ 282 w 413"/>
                  <a:gd name="T1" fmla="*/ 398 h 398"/>
                  <a:gd name="T2" fmla="*/ 169 w 413"/>
                  <a:gd name="T3" fmla="*/ 351 h 398"/>
                  <a:gd name="T4" fmla="*/ 62 w 413"/>
                  <a:gd name="T5" fmla="*/ 243 h 398"/>
                  <a:gd name="T6" fmla="*/ 63 w 413"/>
                  <a:gd name="T7" fmla="*/ 19 h 398"/>
                  <a:gd name="T8" fmla="*/ 77 w 413"/>
                  <a:gd name="T9" fmla="*/ 5 h 398"/>
                  <a:gd name="T10" fmla="*/ 97 w 413"/>
                  <a:gd name="T11" fmla="*/ 5 h 398"/>
                  <a:gd name="T12" fmla="*/ 174 w 413"/>
                  <a:gd name="T13" fmla="*/ 84 h 398"/>
                  <a:gd name="T14" fmla="*/ 174 w 413"/>
                  <a:gd name="T15" fmla="*/ 104 h 398"/>
                  <a:gd name="T16" fmla="*/ 157 w 413"/>
                  <a:gd name="T17" fmla="*/ 144 h 398"/>
                  <a:gd name="T18" fmla="*/ 174 w 413"/>
                  <a:gd name="T19" fmla="*/ 185 h 398"/>
                  <a:gd name="T20" fmla="*/ 229 w 413"/>
                  <a:gd name="T21" fmla="*/ 240 h 398"/>
                  <a:gd name="T22" fmla="*/ 269 w 413"/>
                  <a:gd name="T23" fmla="*/ 257 h 398"/>
                  <a:gd name="T24" fmla="*/ 310 w 413"/>
                  <a:gd name="T25" fmla="*/ 240 h 398"/>
                  <a:gd name="T26" fmla="*/ 329 w 413"/>
                  <a:gd name="T27" fmla="*/ 240 h 398"/>
                  <a:gd name="T28" fmla="*/ 407 w 413"/>
                  <a:gd name="T29" fmla="*/ 319 h 398"/>
                  <a:gd name="T30" fmla="*/ 407 w 413"/>
                  <a:gd name="T31" fmla="*/ 339 h 398"/>
                  <a:gd name="T32" fmla="*/ 393 w 413"/>
                  <a:gd name="T33" fmla="*/ 353 h 398"/>
                  <a:gd name="T34" fmla="*/ 282 w 413"/>
                  <a:gd name="T35" fmla="*/ 398 h 398"/>
                  <a:gd name="T36" fmla="*/ 87 w 413"/>
                  <a:gd name="T37" fmla="*/ 35 h 398"/>
                  <a:gd name="T38" fmla="*/ 83 w 413"/>
                  <a:gd name="T39" fmla="*/ 39 h 398"/>
                  <a:gd name="T40" fmla="*/ 82 w 413"/>
                  <a:gd name="T41" fmla="*/ 223 h 398"/>
                  <a:gd name="T42" fmla="*/ 189 w 413"/>
                  <a:gd name="T43" fmla="*/ 332 h 398"/>
                  <a:gd name="T44" fmla="*/ 282 w 413"/>
                  <a:gd name="T45" fmla="*/ 370 h 398"/>
                  <a:gd name="T46" fmla="*/ 374 w 413"/>
                  <a:gd name="T47" fmla="*/ 333 h 398"/>
                  <a:gd name="T48" fmla="*/ 377 w 413"/>
                  <a:gd name="T49" fmla="*/ 329 h 398"/>
                  <a:gd name="T50" fmla="*/ 318 w 413"/>
                  <a:gd name="T51" fmla="*/ 269 h 398"/>
                  <a:gd name="T52" fmla="*/ 269 w 413"/>
                  <a:gd name="T53" fmla="*/ 285 h 398"/>
                  <a:gd name="T54" fmla="*/ 209 w 413"/>
                  <a:gd name="T55" fmla="*/ 260 h 398"/>
                  <a:gd name="T56" fmla="*/ 154 w 413"/>
                  <a:gd name="T57" fmla="*/ 204 h 398"/>
                  <a:gd name="T58" fmla="*/ 129 w 413"/>
                  <a:gd name="T59" fmla="*/ 144 h 398"/>
                  <a:gd name="T60" fmla="*/ 145 w 413"/>
                  <a:gd name="T61" fmla="*/ 95 h 398"/>
                  <a:gd name="T62" fmla="*/ 87 w 413"/>
                  <a:gd name="T63" fmla="*/ 35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3" h="398">
                    <a:moveTo>
                      <a:pt x="282" y="398"/>
                    </a:moveTo>
                    <a:cubicBezTo>
                      <a:pt x="239" y="398"/>
                      <a:pt x="199" y="382"/>
                      <a:pt x="169" y="351"/>
                    </a:cubicBezTo>
                    <a:cubicBezTo>
                      <a:pt x="62" y="243"/>
                      <a:pt x="62" y="243"/>
                      <a:pt x="62" y="243"/>
                    </a:cubicBezTo>
                    <a:cubicBezTo>
                      <a:pt x="0" y="181"/>
                      <a:pt x="1" y="80"/>
                      <a:pt x="63" y="19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82" y="0"/>
                      <a:pt x="91" y="0"/>
                      <a:pt x="97" y="5"/>
                    </a:cubicBezTo>
                    <a:cubicBezTo>
                      <a:pt x="174" y="84"/>
                      <a:pt x="174" y="84"/>
                      <a:pt x="174" y="84"/>
                    </a:cubicBezTo>
                    <a:cubicBezTo>
                      <a:pt x="180" y="89"/>
                      <a:pt x="180" y="98"/>
                      <a:pt x="174" y="104"/>
                    </a:cubicBezTo>
                    <a:cubicBezTo>
                      <a:pt x="163" y="115"/>
                      <a:pt x="157" y="129"/>
                      <a:pt x="157" y="144"/>
                    </a:cubicBezTo>
                    <a:cubicBezTo>
                      <a:pt x="157" y="159"/>
                      <a:pt x="163" y="174"/>
                      <a:pt x="174" y="185"/>
                    </a:cubicBezTo>
                    <a:cubicBezTo>
                      <a:pt x="229" y="240"/>
                      <a:pt x="229" y="240"/>
                      <a:pt x="229" y="240"/>
                    </a:cubicBezTo>
                    <a:cubicBezTo>
                      <a:pt x="239" y="251"/>
                      <a:pt x="254" y="257"/>
                      <a:pt x="269" y="257"/>
                    </a:cubicBezTo>
                    <a:cubicBezTo>
                      <a:pt x="284" y="257"/>
                      <a:pt x="299" y="251"/>
                      <a:pt x="310" y="240"/>
                    </a:cubicBezTo>
                    <a:cubicBezTo>
                      <a:pt x="315" y="235"/>
                      <a:pt x="324" y="235"/>
                      <a:pt x="329" y="240"/>
                    </a:cubicBezTo>
                    <a:cubicBezTo>
                      <a:pt x="407" y="319"/>
                      <a:pt x="407" y="319"/>
                      <a:pt x="407" y="319"/>
                    </a:cubicBezTo>
                    <a:cubicBezTo>
                      <a:pt x="413" y="325"/>
                      <a:pt x="413" y="333"/>
                      <a:pt x="407" y="339"/>
                    </a:cubicBezTo>
                    <a:cubicBezTo>
                      <a:pt x="393" y="353"/>
                      <a:pt x="393" y="353"/>
                      <a:pt x="393" y="353"/>
                    </a:cubicBezTo>
                    <a:cubicBezTo>
                      <a:pt x="363" y="382"/>
                      <a:pt x="324" y="398"/>
                      <a:pt x="282" y="398"/>
                    </a:cubicBezTo>
                    <a:close/>
                    <a:moveTo>
                      <a:pt x="87" y="35"/>
                    </a:moveTo>
                    <a:cubicBezTo>
                      <a:pt x="83" y="39"/>
                      <a:pt x="83" y="39"/>
                      <a:pt x="83" y="39"/>
                    </a:cubicBezTo>
                    <a:cubicBezTo>
                      <a:pt x="32" y="89"/>
                      <a:pt x="31" y="172"/>
                      <a:pt x="82" y="223"/>
                    </a:cubicBezTo>
                    <a:cubicBezTo>
                      <a:pt x="189" y="332"/>
                      <a:pt x="189" y="332"/>
                      <a:pt x="189" y="332"/>
                    </a:cubicBezTo>
                    <a:cubicBezTo>
                      <a:pt x="214" y="357"/>
                      <a:pt x="247" y="370"/>
                      <a:pt x="282" y="370"/>
                    </a:cubicBezTo>
                    <a:cubicBezTo>
                      <a:pt x="316" y="370"/>
                      <a:pt x="349" y="357"/>
                      <a:pt x="374" y="333"/>
                    </a:cubicBezTo>
                    <a:cubicBezTo>
                      <a:pt x="377" y="329"/>
                      <a:pt x="377" y="329"/>
                      <a:pt x="377" y="329"/>
                    </a:cubicBezTo>
                    <a:cubicBezTo>
                      <a:pt x="318" y="269"/>
                      <a:pt x="318" y="269"/>
                      <a:pt x="318" y="269"/>
                    </a:cubicBezTo>
                    <a:cubicBezTo>
                      <a:pt x="304" y="279"/>
                      <a:pt x="287" y="285"/>
                      <a:pt x="269" y="285"/>
                    </a:cubicBezTo>
                    <a:cubicBezTo>
                      <a:pt x="246" y="285"/>
                      <a:pt x="225" y="276"/>
                      <a:pt x="209" y="260"/>
                    </a:cubicBezTo>
                    <a:cubicBezTo>
                      <a:pt x="154" y="204"/>
                      <a:pt x="154" y="204"/>
                      <a:pt x="154" y="204"/>
                    </a:cubicBezTo>
                    <a:cubicBezTo>
                      <a:pt x="138" y="188"/>
                      <a:pt x="129" y="167"/>
                      <a:pt x="129" y="144"/>
                    </a:cubicBezTo>
                    <a:cubicBezTo>
                      <a:pt x="129" y="126"/>
                      <a:pt x="135" y="109"/>
                      <a:pt x="145" y="95"/>
                    </a:cubicBezTo>
                    <a:lnTo>
                      <a:pt x="87" y="35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/>
              </a:p>
            </p:txBody>
          </p: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193D9518-998D-4372-3D8A-636FBE0FA3BC}"/>
                </a:ext>
              </a:extLst>
            </p:cNvPr>
            <p:cNvGrpSpPr/>
            <p:nvPr/>
          </p:nvGrpSpPr>
          <p:grpSpPr>
            <a:xfrm>
              <a:off x="3658622" y="8760914"/>
              <a:ext cx="178044" cy="587166"/>
              <a:chOff x="3572897" y="8760914"/>
              <a:chExt cx="178044" cy="587166"/>
            </a:xfrm>
          </p:grpSpPr>
          <p:sp>
            <p:nvSpPr>
              <p:cNvPr id="11" name="Freeform 213">
                <a:extLst>
                  <a:ext uri="{FF2B5EF4-FFF2-40B4-BE49-F238E27FC236}">
                    <a16:creationId xmlns:a16="http://schemas.microsoft.com/office/drawing/2014/main" id="{3C6E62C4-8842-433F-1539-F89FB7ADA5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72897" y="8760914"/>
                <a:ext cx="178044" cy="121889"/>
              </a:xfrm>
              <a:custGeom>
                <a:avLst/>
                <a:gdLst>
                  <a:gd name="T0" fmla="*/ 1120 w 1141"/>
                  <a:gd name="T1" fmla="*/ 50 h 781"/>
                  <a:gd name="T2" fmla="*/ 1125 w 1141"/>
                  <a:gd name="T3" fmla="*/ 45 h 781"/>
                  <a:gd name="T4" fmla="*/ 1120 w 1141"/>
                  <a:gd name="T5" fmla="*/ 50 h 781"/>
                  <a:gd name="T6" fmla="*/ 1025 w 1141"/>
                  <a:gd name="T7" fmla="*/ 0 h 781"/>
                  <a:gd name="T8" fmla="*/ 116 w 1141"/>
                  <a:gd name="T9" fmla="*/ 0 h 781"/>
                  <a:gd name="T10" fmla="*/ 23 w 1141"/>
                  <a:gd name="T11" fmla="*/ 48 h 781"/>
                  <a:gd name="T12" fmla="*/ 19 w 1141"/>
                  <a:gd name="T13" fmla="*/ 45 h 781"/>
                  <a:gd name="T14" fmla="*/ 22 w 1141"/>
                  <a:gd name="T15" fmla="*/ 48 h 781"/>
                  <a:gd name="T16" fmla="*/ 0 w 1141"/>
                  <a:gd name="T17" fmla="*/ 116 h 781"/>
                  <a:gd name="T18" fmla="*/ 0 w 1141"/>
                  <a:gd name="T19" fmla="*/ 665 h 781"/>
                  <a:gd name="T20" fmla="*/ 116 w 1141"/>
                  <a:gd name="T21" fmla="*/ 781 h 781"/>
                  <a:gd name="T22" fmla="*/ 1025 w 1141"/>
                  <a:gd name="T23" fmla="*/ 781 h 781"/>
                  <a:gd name="T24" fmla="*/ 1141 w 1141"/>
                  <a:gd name="T25" fmla="*/ 665 h 781"/>
                  <a:gd name="T26" fmla="*/ 1141 w 1141"/>
                  <a:gd name="T27" fmla="*/ 116 h 781"/>
                  <a:gd name="T28" fmla="*/ 1120 w 1141"/>
                  <a:gd name="T29" fmla="*/ 50 h 781"/>
                  <a:gd name="T30" fmla="*/ 1069 w 1141"/>
                  <a:gd name="T31" fmla="*/ 116 h 781"/>
                  <a:gd name="T32" fmla="*/ 1069 w 1141"/>
                  <a:gd name="T33" fmla="*/ 665 h 781"/>
                  <a:gd name="T34" fmla="*/ 1035 w 1141"/>
                  <a:gd name="T35" fmla="*/ 708 h 781"/>
                  <a:gd name="T36" fmla="*/ 722 w 1141"/>
                  <a:gd name="T37" fmla="*/ 429 h 781"/>
                  <a:gd name="T38" fmla="*/ 1066 w 1141"/>
                  <a:gd name="T39" fmla="*/ 101 h 781"/>
                  <a:gd name="T40" fmla="*/ 1069 w 1141"/>
                  <a:gd name="T41" fmla="*/ 116 h 781"/>
                  <a:gd name="T42" fmla="*/ 631 w 1141"/>
                  <a:gd name="T43" fmla="*/ 409 h 781"/>
                  <a:gd name="T44" fmla="*/ 514 w 1141"/>
                  <a:gd name="T45" fmla="*/ 409 h 781"/>
                  <a:gd name="T46" fmla="*/ 164 w 1141"/>
                  <a:gd name="T47" fmla="*/ 71 h 781"/>
                  <a:gd name="T48" fmla="*/ 981 w 1141"/>
                  <a:gd name="T49" fmla="*/ 71 h 781"/>
                  <a:gd name="T50" fmla="*/ 631 w 1141"/>
                  <a:gd name="T51" fmla="*/ 409 h 781"/>
                  <a:gd name="T52" fmla="*/ 469 w 1141"/>
                  <a:gd name="T53" fmla="*/ 472 h 781"/>
                  <a:gd name="T54" fmla="*/ 572 w 1141"/>
                  <a:gd name="T55" fmla="*/ 507 h 781"/>
                  <a:gd name="T56" fmla="*/ 669 w 1141"/>
                  <a:gd name="T57" fmla="*/ 476 h 781"/>
                  <a:gd name="T58" fmla="*/ 930 w 1141"/>
                  <a:gd name="T59" fmla="*/ 710 h 781"/>
                  <a:gd name="T60" fmla="*/ 203 w 1141"/>
                  <a:gd name="T61" fmla="*/ 710 h 781"/>
                  <a:gd name="T62" fmla="*/ 469 w 1141"/>
                  <a:gd name="T63" fmla="*/ 472 h 781"/>
                  <a:gd name="T64" fmla="*/ 417 w 1141"/>
                  <a:gd name="T65" fmla="*/ 424 h 781"/>
                  <a:gd name="T66" fmla="*/ 100 w 1141"/>
                  <a:gd name="T67" fmla="*/ 707 h 781"/>
                  <a:gd name="T68" fmla="*/ 71 w 1141"/>
                  <a:gd name="T69" fmla="*/ 665 h 781"/>
                  <a:gd name="T70" fmla="*/ 71 w 1141"/>
                  <a:gd name="T71" fmla="*/ 116 h 781"/>
                  <a:gd name="T72" fmla="*/ 75 w 1141"/>
                  <a:gd name="T73" fmla="*/ 98 h 781"/>
                  <a:gd name="T74" fmla="*/ 417 w 1141"/>
                  <a:gd name="T75" fmla="*/ 42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41" h="781">
                    <a:moveTo>
                      <a:pt x="1120" y="50"/>
                    </a:moveTo>
                    <a:cubicBezTo>
                      <a:pt x="1125" y="45"/>
                      <a:pt x="1125" y="45"/>
                      <a:pt x="1125" y="45"/>
                    </a:cubicBezTo>
                    <a:cubicBezTo>
                      <a:pt x="1123" y="47"/>
                      <a:pt x="1122" y="48"/>
                      <a:pt x="1120" y="50"/>
                    </a:cubicBezTo>
                    <a:cubicBezTo>
                      <a:pt x="1099" y="20"/>
                      <a:pt x="1064" y="0"/>
                      <a:pt x="1025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78" y="0"/>
                      <a:pt x="44" y="19"/>
                      <a:pt x="23" y="48"/>
                    </a:cubicBezTo>
                    <a:cubicBezTo>
                      <a:pt x="22" y="47"/>
                      <a:pt x="20" y="46"/>
                      <a:pt x="19" y="45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8" y="67"/>
                      <a:pt x="0" y="91"/>
                      <a:pt x="0" y="116"/>
                    </a:cubicBezTo>
                    <a:cubicBezTo>
                      <a:pt x="0" y="665"/>
                      <a:pt x="0" y="665"/>
                      <a:pt x="0" y="665"/>
                    </a:cubicBezTo>
                    <a:cubicBezTo>
                      <a:pt x="0" y="729"/>
                      <a:pt x="52" y="781"/>
                      <a:pt x="116" y="781"/>
                    </a:cubicBezTo>
                    <a:cubicBezTo>
                      <a:pt x="1025" y="781"/>
                      <a:pt x="1025" y="781"/>
                      <a:pt x="1025" y="781"/>
                    </a:cubicBezTo>
                    <a:cubicBezTo>
                      <a:pt x="1089" y="781"/>
                      <a:pt x="1141" y="729"/>
                      <a:pt x="1141" y="665"/>
                    </a:cubicBezTo>
                    <a:cubicBezTo>
                      <a:pt x="1141" y="116"/>
                      <a:pt x="1141" y="116"/>
                      <a:pt x="1141" y="116"/>
                    </a:cubicBezTo>
                    <a:cubicBezTo>
                      <a:pt x="1141" y="92"/>
                      <a:pt x="1133" y="69"/>
                      <a:pt x="1120" y="50"/>
                    </a:cubicBezTo>
                    <a:close/>
                    <a:moveTo>
                      <a:pt x="1069" y="116"/>
                    </a:moveTo>
                    <a:cubicBezTo>
                      <a:pt x="1069" y="665"/>
                      <a:pt x="1069" y="665"/>
                      <a:pt x="1069" y="665"/>
                    </a:cubicBezTo>
                    <a:cubicBezTo>
                      <a:pt x="1069" y="686"/>
                      <a:pt x="1054" y="703"/>
                      <a:pt x="1035" y="708"/>
                    </a:cubicBezTo>
                    <a:cubicBezTo>
                      <a:pt x="722" y="429"/>
                      <a:pt x="722" y="429"/>
                      <a:pt x="722" y="429"/>
                    </a:cubicBezTo>
                    <a:cubicBezTo>
                      <a:pt x="1066" y="101"/>
                      <a:pt x="1066" y="101"/>
                      <a:pt x="1066" y="101"/>
                    </a:cubicBezTo>
                    <a:cubicBezTo>
                      <a:pt x="1068" y="106"/>
                      <a:pt x="1069" y="111"/>
                      <a:pt x="1069" y="116"/>
                    </a:cubicBezTo>
                    <a:close/>
                    <a:moveTo>
                      <a:pt x="631" y="409"/>
                    </a:moveTo>
                    <a:cubicBezTo>
                      <a:pt x="599" y="437"/>
                      <a:pt x="546" y="437"/>
                      <a:pt x="514" y="409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981" y="71"/>
                      <a:pt x="981" y="71"/>
                      <a:pt x="981" y="71"/>
                    </a:cubicBezTo>
                    <a:lnTo>
                      <a:pt x="631" y="409"/>
                    </a:lnTo>
                    <a:close/>
                    <a:moveTo>
                      <a:pt x="469" y="472"/>
                    </a:moveTo>
                    <a:cubicBezTo>
                      <a:pt x="498" y="495"/>
                      <a:pt x="534" y="507"/>
                      <a:pt x="572" y="507"/>
                    </a:cubicBezTo>
                    <a:cubicBezTo>
                      <a:pt x="608" y="507"/>
                      <a:pt x="641" y="496"/>
                      <a:pt x="669" y="476"/>
                    </a:cubicBezTo>
                    <a:cubicBezTo>
                      <a:pt x="930" y="710"/>
                      <a:pt x="930" y="710"/>
                      <a:pt x="930" y="710"/>
                    </a:cubicBezTo>
                    <a:cubicBezTo>
                      <a:pt x="203" y="710"/>
                      <a:pt x="203" y="710"/>
                      <a:pt x="203" y="710"/>
                    </a:cubicBezTo>
                    <a:lnTo>
                      <a:pt x="469" y="472"/>
                    </a:lnTo>
                    <a:close/>
                    <a:moveTo>
                      <a:pt x="417" y="424"/>
                    </a:moveTo>
                    <a:cubicBezTo>
                      <a:pt x="100" y="707"/>
                      <a:pt x="100" y="707"/>
                      <a:pt x="100" y="707"/>
                    </a:cubicBezTo>
                    <a:cubicBezTo>
                      <a:pt x="83" y="700"/>
                      <a:pt x="71" y="684"/>
                      <a:pt x="71" y="665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0"/>
                      <a:pt x="73" y="104"/>
                      <a:pt x="75" y="98"/>
                    </a:cubicBezTo>
                    <a:lnTo>
                      <a:pt x="417" y="424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 dirty="0"/>
              </a:p>
            </p:txBody>
          </p:sp>
          <p:sp>
            <p:nvSpPr>
              <p:cNvPr id="12" name="Freeform 213">
                <a:extLst>
                  <a:ext uri="{FF2B5EF4-FFF2-40B4-BE49-F238E27FC236}">
                    <a16:creationId xmlns:a16="http://schemas.microsoft.com/office/drawing/2014/main" id="{2D5018F8-EDD3-9450-85EF-43B78FB6A97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72897" y="8991117"/>
                <a:ext cx="178044" cy="121889"/>
              </a:xfrm>
              <a:custGeom>
                <a:avLst/>
                <a:gdLst>
                  <a:gd name="T0" fmla="*/ 1120 w 1141"/>
                  <a:gd name="T1" fmla="*/ 50 h 781"/>
                  <a:gd name="T2" fmla="*/ 1125 w 1141"/>
                  <a:gd name="T3" fmla="*/ 45 h 781"/>
                  <a:gd name="T4" fmla="*/ 1120 w 1141"/>
                  <a:gd name="T5" fmla="*/ 50 h 781"/>
                  <a:gd name="T6" fmla="*/ 1025 w 1141"/>
                  <a:gd name="T7" fmla="*/ 0 h 781"/>
                  <a:gd name="T8" fmla="*/ 116 w 1141"/>
                  <a:gd name="T9" fmla="*/ 0 h 781"/>
                  <a:gd name="T10" fmla="*/ 23 w 1141"/>
                  <a:gd name="T11" fmla="*/ 48 h 781"/>
                  <a:gd name="T12" fmla="*/ 19 w 1141"/>
                  <a:gd name="T13" fmla="*/ 45 h 781"/>
                  <a:gd name="T14" fmla="*/ 22 w 1141"/>
                  <a:gd name="T15" fmla="*/ 48 h 781"/>
                  <a:gd name="T16" fmla="*/ 0 w 1141"/>
                  <a:gd name="T17" fmla="*/ 116 h 781"/>
                  <a:gd name="T18" fmla="*/ 0 w 1141"/>
                  <a:gd name="T19" fmla="*/ 665 h 781"/>
                  <a:gd name="T20" fmla="*/ 116 w 1141"/>
                  <a:gd name="T21" fmla="*/ 781 h 781"/>
                  <a:gd name="T22" fmla="*/ 1025 w 1141"/>
                  <a:gd name="T23" fmla="*/ 781 h 781"/>
                  <a:gd name="T24" fmla="*/ 1141 w 1141"/>
                  <a:gd name="T25" fmla="*/ 665 h 781"/>
                  <a:gd name="T26" fmla="*/ 1141 w 1141"/>
                  <a:gd name="T27" fmla="*/ 116 h 781"/>
                  <a:gd name="T28" fmla="*/ 1120 w 1141"/>
                  <a:gd name="T29" fmla="*/ 50 h 781"/>
                  <a:gd name="T30" fmla="*/ 1069 w 1141"/>
                  <a:gd name="T31" fmla="*/ 116 h 781"/>
                  <a:gd name="T32" fmla="*/ 1069 w 1141"/>
                  <a:gd name="T33" fmla="*/ 665 h 781"/>
                  <a:gd name="T34" fmla="*/ 1035 w 1141"/>
                  <a:gd name="T35" fmla="*/ 708 h 781"/>
                  <a:gd name="T36" fmla="*/ 722 w 1141"/>
                  <a:gd name="T37" fmla="*/ 429 h 781"/>
                  <a:gd name="T38" fmla="*/ 1066 w 1141"/>
                  <a:gd name="T39" fmla="*/ 101 h 781"/>
                  <a:gd name="T40" fmla="*/ 1069 w 1141"/>
                  <a:gd name="T41" fmla="*/ 116 h 781"/>
                  <a:gd name="T42" fmla="*/ 631 w 1141"/>
                  <a:gd name="T43" fmla="*/ 409 h 781"/>
                  <a:gd name="T44" fmla="*/ 514 w 1141"/>
                  <a:gd name="T45" fmla="*/ 409 h 781"/>
                  <a:gd name="T46" fmla="*/ 164 w 1141"/>
                  <a:gd name="T47" fmla="*/ 71 h 781"/>
                  <a:gd name="T48" fmla="*/ 981 w 1141"/>
                  <a:gd name="T49" fmla="*/ 71 h 781"/>
                  <a:gd name="T50" fmla="*/ 631 w 1141"/>
                  <a:gd name="T51" fmla="*/ 409 h 781"/>
                  <a:gd name="T52" fmla="*/ 469 w 1141"/>
                  <a:gd name="T53" fmla="*/ 472 h 781"/>
                  <a:gd name="T54" fmla="*/ 572 w 1141"/>
                  <a:gd name="T55" fmla="*/ 507 h 781"/>
                  <a:gd name="T56" fmla="*/ 669 w 1141"/>
                  <a:gd name="T57" fmla="*/ 476 h 781"/>
                  <a:gd name="T58" fmla="*/ 930 w 1141"/>
                  <a:gd name="T59" fmla="*/ 710 h 781"/>
                  <a:gd name="T60" fmla="*/ 203 w 1141"/>
                  <a:gd name="T61" fmla="*/ 710 h 781"/>
                  <a:gd name="T62" fmla="*/ 469 w 1141"/>
                  <a:gd name="T63" fmla="*/ 472 h 781"/>
                  <a:gd name="T64" fmla="*/ 417 w 1141"/>
                  <a:gd name="T65" fmla="*/ 424 h 781"/>
                  <a:gd name="T66" fmla="*/ 100 w 1141"/>
                  <a:gd name="T67" fmla="*/ 707 h 781"/>
                  <a:gd name="T68" fmla="*/ 71 w 1141"/>
                  <a:gd name="T69" fmla="*/ 665 h 781"/>
                  <a:gd name="T70" fmla="*/ 71 w 1141"/>
                  <a:gd name="T71" fmla="*/ 116 h 781"/>
                  <a:gd name="T72" fmla="*/ 75 w 1141"/>
                  <a:gd name="T73" fmla="*/ 98 h 781"/>
                  <a:gd name="T74" fmla="*/ 417 w 1141"/>
                  <a:gd name="T75" fmla="*/ 42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41" h="781">
                    <a:moveTo>
                      <a:pt x="1120" y="50"/>
                    </a:moveTo>
                    <a:cubicBezTo>
                      <a:pt x="1125" y="45"/>
                      <a:pt x="1125" y="45"/>
                      <a:pt x="1125" y="45"/>
                    </a:cubicBezTo>
                    <a:cubicBezTo>
                      <a:pt x="1123" y="47"/>
                      <a:pt x="1122" y="48"/>
                      <a:pt x="1120" y="50"/>
                    </a:cubicBezTo>
                    <a:cubicBezTo>
                      <a:pt x="1099" y="20"/>
                      <a:pt x="1064" y="0"/>
                      <a:pt x="1025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78" y="0"/>
                      <a:pt x="44" y="19"/>
                      <a:pt x="23" y="48"/>
                    </a:cubicBezTo>
                    <a:cubicBezTo>
                      <a:pt x="22" y="47"/>
                      <a:pt x="20" y="46"/>
                      <a:pt x="19" y="45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8" y="67"/>
                      <a:pt x="0" y="91"/>
                      <a:pt x="0" y="116"/>
                    </a:cubicBezTo>
                    <a:cubicBezTo>
                      <a:pt x="0" y="665"/>
                      <a:pt x="0" y="665"/>
                      <a:pt x="0" y="665"/>
                    </a:cubicBezTo>
                    <a:cubicBezTo>
                      <a:pt x="0" y="729"/>
                      <a:pt x="52" y="781"/>
                      <a:pt x="116" y="781"/>
                    </a:cubicBezTo>
                    <a:cubicBezTo>
                      <a:pt x="1025" y="781"/>
                      <a:pt x="1025" y="781"/>
                      <a:pt x="1025" y="781"/>
                    </a:cubicBezTo>
                    <a:cubicBezTo>
                      <a:pt x="1089" y="781"/>
                      <a:pt x="1141" y="729"/>
                      <a:pt x="1141" y="665"/>
                    </a:cubicBezTo>
                    <a:cubicBezTo>
                      <a:pt x="1141" y="116"/>
                      <a:pt x="1141" y="116"/>
                      <a:pt x="1141" y="116"/>
                    </a:cubicBezTo>
                    <a:cubicBezTo>
                      <a:pt x="1141" y="92"/>
                      <a:pt x="1133" y="69"/>
                      <a:pt x="1120" y="50"/>
                    </a:cubicBezTo>
                    <a:close/>
                    <a:moveTo>
                      <a:pt x="1069" y="116"/>
                    </a:moveTo>
                    <a:cubicBezTo>
                      <a:pt x="1069" y="665"/>
                      <a:pt x="1069" y="665"/>
                      <a:pt x="1069" y="665"/>
                    </a:cubicBezTo>
                    <a:cubicBezTo>
                      <a:pt x="1069" y="686"/>
                      <a:pt x="1054" y="703"/>
                      <a:pt x="1035" y="708"/>
                    </a:cubicBezTo>
                    <a:cubicBezTo>
                      <a:pt x="722" y="429"/>
                      <a:pt x="722" y="429"/>
                      <a:pt x="722" y="429"/>
                    </a:cubicBezTo>
                    <a:cubicBezTo>
                      <a:pt x="1066" y="101"/>
                      <a:pt x="1066" y="101"/>
                      <a:pt x="1066" y="101"/>
                    </a:cubicBezTo>
                    <a:cubicBezTo>
                      <a:pt x="1068" y="106"/>
                      <a:pt x="1069" y="111"/>
                      <a:pt x="1069" y="116"/>
                    </a:cubicBezTo>
                    <a:close/>
                    <a:moveTo>
                      <a:pt x="631" y="409"/>
                    </a:moveTo>
                    <a:cubicBezTo>
                      <a:pt x="599" y="437"/>
                      <a:pt x="546" y="437"/>
                      <a:pt x="514" y="409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981" y="71"/>
                      <a:pt x="981" y="71"/>
                      <a:pt x="981" y="71"/>
                    </a:cubicBezTo>
                    <a:lnTo>
                      <a:pt x="631" y="409"/>
                    </a:lnTo>
                    <a:close/>
                    <a:moveTo>
                      <a:pt x="469" y="472"/>
                    </a:moveTo>
                    <a:cubicBezTo>
                      <a:pt x="498" y="495"/>
                      <a:pt x="534" y="507"/>
                      <a:pt x="572" y="507"/>
                    </a:cubicBezTo>
                    <a:cubicBezTo>
                      <a:pt x="608" y="507"/>
                      <a:pt x="641" y="496"/>
                      <a:pt x="669" y="476"/>
                    </a:cubicBezTo>
                    <a:cubicBezTo>
                      <a:pt x="930" y="710"/>
                      <a:pt x="930" y="710"/>
                      <a:pt x="930" y="710"/>
                    </a:cubicBezTo>
                    <a:cubicBezTo>
                      <a:pt x="203" y="710"/>
                      <a:pt x="203" y="710"/>
                      <a:pt x="203" y="710"/>
                    </a:cubicBezTo>
                    <a:lnTo>
                      <a:pt x="469" y="472"/>
                    </a:lnTo>
                    <a:close/>
                    <a:moveTo>
                      <a:pt x="417" y="424"/>
                    </a:moveTo>
                    <a:cubicBezTo>
                      <a:pt x="100" y="707"/>
                      <a:pt x="100" y="707"/>
                      <a:pt x="100" y="707"/>
                    </a:cubicBezTo>
                    <a:cubicBezTo>
                      <a:pt x="83" y="700"/>
                      <a:pt x="71" y="684"/>
                      <a:pt x="71" y="665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0"/>
                      <a:pt x="73" y="104"/>
                      <a:pt x="75" y="98"/>
                    </a:cubicBezTo>
                    <a:lnTo>
                      <a:pt x="417" y="424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 dirty="0"/>
              </a:p>
            </p:txBody>
          </p:sp>
          <p:sp>
            <p:nvSpPr>
              <p:cNvPr id="13" name="Freeform 213">
                <a:extLst>
                  <a:ext uri="{FF2B5EF4-FFF2-40B4-BE49-F238E27FC236}">
                    <a16:creationId xmlns:a16="http://schemas.microsoft.com/office/drawing/2014/main" id="{85F5CB49-C4C0-A11C-3951-7248B6DC01D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72897" y="9226191"/>
                <a:ext cx="178044" cy="121889"/>
              </a:xfrm>
              <a:custGeom>
                <a:avLst/>
                <a:gdLst>
                  <a:gd name="T0" fmla="*/ 1120 w 1141"/>
                  <a:gd name="T1" fmla="*/ 50 h 781"/>
                  <a:gd name="T2" fmla="*/ 1125 w 1141"/>
                  <a:gd name="T3" fmla="*/ 45 h 781"/>
                  <a:gd name="T4" fmla="*/ 1120 w 1141"/>
                  <a:gd name="T5" fmla="*/ 50 h 781"/>
                  <a:gd name="T6" fmla="*/ 1025 w 1141"/>
                  <a:gd name="T7" fmla="*/ 0 h 781"/>
                  <a:gd name="T8" fmla="*/ 116 w 1141"/>
                  <a:gd name="T9" fmla="*/ 0 h 781"/>
                  <a:gd name="T10" fmla="*/ 23 w 1141"/>
                  <a:gd name="T11" fmla="*/ 48 h 781"/>
                  <a:gd name="T12" fmla="*/ 19 w 1141"/>
                  <a:gd name="T13" fmla="*/ 45 h 781"/>
                  <a:gd name="T14" fmla="*/ 22 w 1141"/>
                  <a:gd name="T15" fmla="*/ 48 h 781"/>
                  <a:gd name="T16" fmla="*/ 0 w 1141"/>
                  <a:gd name="T17" fmla="*/ 116 h 781"/>
                  <a:gd name="T18" fmla="*/ 0 w 1141"/>
                  <a:gd name="T19" fmla="*/ 665 h 781"/>
                  <a:gd name="T20" fmla="*/ 116 w 1141"/>
                  <a:gd name="T21" fmla="*/ 781 h 781"/>
                  <a:gd name="T22" fmla="*/ 1025 w 1141"/>
                  <a:gd name="T23" fmla="*/ 781 h 781"/>
                  <a:gd name="T24" fmla="*/ 1141 w 1141"/>
                  <a:gd name="T25" fmla="*/ 665 h 781"/>
                  <a:gd name="T26" fmla="*/ 1141 w 1141"/>
                  <a:gd name="T27" fmla="*/ 116 h 781"/>
                  <a:gd name="T28" fmla="*/ 1120 w 1141"/>
                  <a:gd name="T29" fmla="*/ 50 h 781"/>
                  <a:gd name="T30" fmla="*/ 1069 w 1141"/>
                  <a:gd name="T31" fmla="*/ 116 h 781"/>
                  <a:gd name="T32" fmla="*/ 1069 w 1141"/>
                  <a:gd name="T33" fmla="*/ 665 h 781"/>
                  <a:gd name="T34" fmla="*/ 1035 w 1141"/>
                  <a:gd name="T35" fmla="*/ 708 h 781"/>
                  <a:gd name="T36" fmla="*/ 722 w 1141"/>
                  <a:gd name="T37" fmla="*/ 429 h 781"/>
                  <a:gd name="T38" fmla="*/ 1066 w 1141"/>
                  <a:gd name="T39" fmla="*/ 101 h 781"/>
                  <a:gd name="T40" fmla="*/ 1069 w 1141"/>
                  <a:gd name="T41" fmla="*/ 116 h 781"/>
                  <a:gd name="T42" fmla="*/ 631 w 1141"/>
                  <a:gd name="T43" fmla="*/ 409 h 781"/>
                  <a:gd name="T44" fmla="*/ 514 w 1141"/>
                  <a:gd name="T45" fmla="*/ 409 h 781"/>
                  <a:gd name="T46" fmla="*/ 164 w 1141"/>
                  <a:gd name="T47" fmla="*/ 71 h 781"/>
                  <a:gd name="T48" fmla="*/ 981 w 1141"/>
                  <a:gd name="T49" fmla="*/ 71 h 781"/>
                  <a:gd name="T50" fmla="*/ 631 w 1141"/>
                  <a:gd name="T51" fmla="*/ 409 h 781"/>
                  <a:gd name="T52" fmla="*/ 469 w 1141"/>
                  <a:gd name="T53" fmla="*/ 472 h 781"/>
                  <a:gd name="T54" fmla="*/ 572 w 1141"/>
                  <a:gd name="T55" fmla="*/ 507 h 781"/>
                  <a:gd name="T56" fmla="*/ 669 w 1141"/>
                  <a:gd name="T57" fmla="*/ 476 h 781"/>
                  <a:gd name="T58" fmla="*/ 930 w 1141"/>
                  <a:gd name="T59" fmla="*/ 710 h 781"/>
                  <a:gd name="T60" fmla="*/ 203 w 1141"/>
                  <a:gd name="T61" fmla="*/ 710 h 781"/>
                  <a:gd name="T62" fmla="*/ 469 w 1141"/>
                  <a:gd name="T63" fmla="*/ 472 h 781"/>
                  <a:gd name="T64" fmla="*/ 417 w 1141"/>
                  <a:gd name="T65" fmla="*/ 424 h 781"/>
                  <a:gd name="T66" fmla="*/ 100 w 1141"/>
                  <a:gd name="T67" fmla="*/ 707 h 781"/>
                  <a:gd name="T68" fmla="*/ 71 w 1141"/>
                  <a:gd name="T69" fmla="*/ 665 h 781"/>
                  <a:gd name="T70" fmla="*/ 71 w 1141"/>
                  <a:gd name="T71" fmla="*/ 116 h 781"/>
                  <a:gd name="T72" fmla="*/ 75 w 1141"/>
                  <a:gd name="T73" fmla="*/ 98 h 781"/>
                  <a:gd name="T74" fmla="*/ 417 w 1141"/>
                  <a:gd name="T75" fmla="*/ 42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41" h="781">
                    <a:moveTo>
                      <a:pt x="1120" y="50"/>
                    </a:moveTo>
                    <a:cubicBezTo>
                      <a:pt x="1125" y="45"/>
                      <a:pt x="1125" y="45"/>
                      <a:pt x="1125" y="45"/>
                    </a:cubicBezTo>
                    <a:cubicBezTo>
                      <a:pt x="1123" y="47"/>
                      <a:pt x="1122" y="48"/>
                      <a:pt x="1120" y="50"/>
                    </a:cubicBezTo>
                    <a:cubicBezTo>
                      <a:pt x="1099" y="20"/>
                      <a:pt x="1064" y="0"/>
                      <a:pt x="1025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78" y="0"/>
                      <a:pt x="44" y="19"/>
                      <a:pt x="23" y="48"/>
                    </a:cubicBezTo>
                    <a:cubicBezTo>
                      <a:pt x="22" y="47"/>
                      <a:pt x="20" y="46"/>
                      <a:pt x="19" y="45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8" y="67"/>
                      <a:pt x="0" y="91"/>
                      <a:pt x="0" y="116"/>
                    </a:cubicBezTo>
                    <a:cubicBezTo>
                      <a:pt x="0" y="665"/>
                      <a:pt x="0" y="665"/>
                      <a:pt x="0" y="665"/>
                    </a:cubicBezTo>
                    <a:cubicBezTo>
                      <a:pt x="0" y="729"/>
                      <a:pt x="52" y="781"/>
                      <a:pt x="116" y="781"/>
                    </a:cubicBezTo>
                    <a:cubicBezTo>
                      <a:pt x="1025" y="781"/>
                      <a:pt x="1025" y="781"/>
                      <a:pt x="1025" y="781"/>
                    </a:cubicBezTo>
                    <a:cubicBezTo>
                      <a:pt x="1089" y="781"/>
                      <a:pt x="1141" y="729"/>
                      <a:pt x="1141" y="665"/>
                    </a:cubicBezTo>
                    <a:cubicBezTo>
                      <a:pt x="1141" y="116"/>
                      <a:pt x="1141" y="116"/>
                      <a:pt x="1141" y="116"/>
                    </a:cubicBezTo>
                    <a:cubicBezTo>
                      <a:pt x="1141" y="92"/>
                      <a:pt x="1133" y="69"/>
                      <a:pt x="1120" y="50"/>
                    </a:cubicBezTo>
                    <a:close/>
                    <a:moveTo>
                      <a:pt x="1069" y="116"/>
                    </a:moveTo>
                    <a:cubicBezTo>
                      <a:pt x="1069" y="665"/>
                      <a:pt x="1069" y="665"/>
                      <a:pt x="1069" y="665"/>
                    </a:cubicBezTo>
                    <a:cubicBezTo>
                      <a:pt x="1069" y="686"/>
                      <a:pt x="1054" y="703"/>
                      <a:pt x="1035" y="708"/>
                    </a:cubicBezTo>
                    <a:cubicBezTo>
                      <a:pt x="722" y="429"/>
                      <a:pt x="722" y="429"/>
                      <a:pt x="722" y="429"/>
                    </a:cubicBezTo>
                    <a:cubicBezTo>
                      <a:pt x="1066" y="101"/>
                      <a:pt x="1066" y="101"/>
                      <a:pt x="1066" y="101"/>
                    </a:cubicBezTo>
                    <a:cubicBezTo>
                      <a:pt x="1068" y="106"/>
                      <a:pt x="1069" y="111"/>
                      <a:pt x="1069" y="116"/>
                    </a:cubicBezTo>
                    <a:close/>
                    <a:moveTo>
                      <a:pt x="631" y="409"/>
                    </a:moveTo>
                    <a:cubicBezTo>
                      <a:pt x="599" y="437"/>
                      <a:pt x="546" y="437"/>
                      <a:pt x="514" y="409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981" y="71"/>
                      <a:pt x="981" y="71"/>
                      <a:pt x="981" y="71"/>
                    </a:cubicBezTo>
                    <a:lnTo>
                      <a:pt x="631" y="409"/>
                    </a:lnTo>
                    <a:close/>
                    <a:moveTo>
                      <a:pt x="469" y="472"/>
                    </a:moveTo>
                    <a:cubicBezTo>
                      <a:pt x="498" y="495"/>
                      <a:pt x="534" y="507"/>
                      <a:pt x="572" y="507"/>
                    </a:cubicBezTo>
                    <a:cubicBezTo>
                      <a:pt x="608" y="507"/>
                      <a:pt x="641" y="496"/>
                      <a:pt x="669" y="476"/>
                    </a:cubicBezTo>
                    <a:cubicBezTo>
                      <a:pt x="930" y="710"/>
                      <a:pt x="930" y="710"/>
                      <a:pt x="930" y="710"/>
                    </a:cubicBezTo>
                    <a:cubicBezTo>
                      <a:pt x="203" y="710"/>
                      <a:pt x="203" y="710"/>
                      <a:pt x="203" y="710"/>
                    </a:cubicBezTo>
                    <a:lnTo>
                      <a:pt x="469" y="472"/>
                    </a:lnTo>
                    <a:close/>
                    <a:moveTo>
                      <a:pt x="417" y="424"/>
                    </a:moveTo>
                    <a:cubicBezTo>
                      <a:pt x="100" y="707"/>
                      <a:pt x="100" y="707"/>
                      <a:pt x="100" y="707"/>
                    </a:cubicBezTo>
                    <a:cubicBezTo>
                      <a:pt x="83" y="700"/>
                      <a:pt x="71" y="684"/>
                      <a:pt x="71" y="665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0"/>
                      <a:pt x="73" y="104"/>
                      <a:pt x="75" y="98"/>
                    </a:cubicBezTo>
                    <a:lnTo>
                      <a:pt x="417" y="424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 dirty="0"/>
              </a:p>
            </p:txBody>
          </p:sp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60C145E-BEA2-14A1-4BDF-B4AD3C8EC528}"/>
              </a:ext>
            </a:extLst>
          </p:cNvPr>
          <p:cNvSpPr txBox="1"/>
          <p:nvPr/>
        </p:nvSpPr>
        <p:spPr>
          <a:xfrm>
            <a:off x="477996" y="6115345"/>
            <a:ext cx="5727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Q: </a:t>
            </a:r>
            <a:r>
              <a:rPr lang="ko-KR" altLang="en-US" sz="1200" dirty="0"/>
              <a:t>지난 </a:t>
            </a:r>
            <a:r>
              <a:rPr lang="en-US" altLang="ko-KR" sz="1200" dirty="0"/>
              <a:t>1</a:t>
            </a:r>
            <a:r>
              <a:rPr lang="ko-KR" altLang="en-US" sz="1200" dirty="0"/>
              <a:t>년간 정비</a:t>
            </a:r>
            <a:r>
              <a:rPr lang="en-US" altLang="ko-KR" sz="1200" dirty="0"/>
              <a:t>/</a:t>
            </a:r>
            <a:r>
              <a:rPr lang="ko-KR" altLang="en-US" sz="1200" dirty="0"/>
              <a:t>수리 결과에 대해 불만을 제기한 적이 있다</a:t>
            </a:r>
            <a:r>
              <a:rPr lang="en-US" altLang="ko-KR" sz="1200" dirty="0"/>
              <a:t>.(</a:t>
            </a:r>
            <a:r>
              <a:rPr lang="ko-KR" altLang="en-US" sz="1200" dirty="0"/>
              <a:t>그렇다</a:t>
            </a:r>
            <a:r>
              <a:rPr lang="en-US" altLang="ko-KR" sz="1200" dirty="0"/>
              <a:t>/</a:t>
            </a:r>
            <a:r>
              <a:rPr lang="ko-KR" altLang="en-US" sz="1200" dirty="0"/>
              <a:t>아니다</a:t>
            </a:r>
            <a:r>
              <a:rPr lang="en-US" altLang="ko-KR" sz="1200" dirty="0"/>
              <a:t>)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990985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2403</TotalTime>
  <Words>821</Words>
  <Application>Microsoft Office PowerPoint</Application>
  <PresentationFormat>A4 용지(210x297mm)</PresentationFormat>
  <Paragraphs>262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나눔바른고딕</vt:lpstr>
      <vt:lpstr>Arial</vt:lpstr>
      <vt:lpstr>Times New Roman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</dc:creator>
  <cp:lastModifiedBy>chowk</cp:lastModifiedBy>
  <cp:revision>103</cp:revision>
  <dcterms:created xsi:type="dcterms:W3CDTF">2023-01-31T04:19:23Z</dcterms:created>
  <dcterms:modified xsi:type="dcterms:W3CDTF">2023-02-20T05:51:33Z</dcterms:modified>
</cp:coreProperties>
</file>