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0" r:id="rId3"/>
    <p:sldId id="269" r:id="rId4"/>
    <p:sldId id="271" r:id="rId5"/>
    <p:sldId id="273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2" userDrawn="1">
          <p15:clr>
            <a:srgbClr val="A4A3A4"/>
          </p15:clr>
        </p15:guide>
        <p15:guide id="2" pos="354" userDrawn="1">
          <p15:clr>
            <a:srgbClr val="A4A3A4"/>
          </p15:clr>
        </p15:guide>
        <p15:guide id="3" pos="238" userDrawn="1">
          <p15:clr>
            <a:srgbClr val="A4A3A4"/>
          </p15:clr>
        </p15:guide>
        <p15:guide id="4" pos="4087" userDrawn="1">
          <p15:clr>
            <a:srgbClr val="A4A3A4"/>
          </p15:clr>
        </p15:guide>
        <p15:guide id="5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E9A9A9"/>
    <a:srgbClr val="220000"/>
    <a:srgbClr val="F9E7E7"/>
    <a:srgbClr val="D7D7D7"/>
    <a:srgbClr val="E08888"/>
    <a:srgbClr val="F2CCCC"/>
    <a:srgbClr val="F6DADA"/>
    <a:srgbClr val="EAEAEA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1308" y="66"/>
      </p:cViewPr>
      <p:guideLst>
        <p:guide orient="horz" pos="5952"/>
        <p:guide pos="354"/>
        <p:guide pos="238"/>
        <p:guide pos="4087"/>
        <p:guide pos="397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322C3BB-CA1B-47FA-9813-265FE35DF76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0928"/>
            <a:ext cx="6426200" cy="104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899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78E287D-F0D4-4F88-9659-C8B5211CD44A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70114" y="390628"/>
            <a:ext cx="6117772" cy="2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0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01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06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8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67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55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86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89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2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54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D2A1E-1BCB-47A8-B7ED-918471D75CED}" type="datetimeFigureOut">
              <a:rPr lang="ko-KR" altLang="en-US" smtClean="0"/>
              <a:t>2023-02-28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01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8E7354E-7DB7-4F26-8C07-150538FCBF18}"/>
              </a:ext>
            </a:extLst>
          </p:cNvPr>
          <p:cNvSpPr/>
          <p:nvPr/>
        </p:nvSpPr>
        <p:spPr>
          <a:xfrm>
            <a:off x="5327043" y="969022"/>
            <a:ext cx="1293046" cy="258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85800" fontAlgn="base">
              <a:lnSpc>
                <a:spcPct val="107000"/>
              </a:lnSpc>
            </a:pP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Vol.7 [Feb. 28. 2023]</a:t>
            </a:r>
            <a:endParaRPr lang="ko-KR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256471EB-0CB2-460F-8221-5EE1022ABA60}"/>
              </a:ext>
            </a:extLst>
          </p:cNvPr>
          <p:cNvSpPr/>
          <p:nvPr/>
        </p:nvSpPr>
        <p:spPr>
          <a:xfrm>
            <a:off x="370114" y="3015452"/>
            <a:ext cx="5889307" cy="35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romanUcPeriod"/>
            </a:pPr>
            <a:r>
              <a:rPr lang="en-US" altLang="ko-KR" sz="16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Experiences About AS process</a:t>
            </a:r>
            <a:endParaRPr lang="ko-KR" altLang="ko-KR" sz="16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02DA3376-42DD-4E2D-BB1F-C816E7BDF279}"/>
              </a:ext>
            </a:extLst>
          </p:cNvPr>
          <p:cNvGrpSpPr/>
          <p:nvPr/>
        </p:nvGrpSpPr>
        <p:grpSpPr>
          <a:xfrm>
            <a:off x="384493" y="655380"/>
            <a:ext cx="5545455" cy="678180"/>
            <a:chOff x="498793" y="406930"/>
            <a:chExt cx="5545455" cy="678180"/>
          </a:xfrm>
        </p:grpSpPr>
        <p:sp>
          <p:nvSpPr>
            <p:cNvPr id="50" name="Text Box 1">
              <a:extLst>
                <a:ext uri="{FF2B5EF4-FFF2-40B4-BE49-F238E27FC236}">
                  <a16:creationId xmlns:a16="http://schemas.microsoft.com/office/drawing/2014/main" id="{FBF22AB0-C838-4B16-AD2F-D886B2301D98}"/>
                </a:ext>
              </a:extLst>
            </p:cNvPr>
            <p:cNvSpPr txBox="1"/>
            <p:nvPr/>
          </p:nvSpPr>
          <p:spPr>
            <a:xfrm>
              <a:off x="498793" y="406930"/>
              <a:ext cx="4722495" cy="6781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3400" b="1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ACE</a:t>
              </a:r>
              <a:endParaRPr lang="ko-KR" sz="34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1" name="Text Box 20">
              <a:extLst>
                <a:ext uri="{FF2B5EF4-FFF2-40B4-BE49-F238E27FC236}">
                  <a16:creationId xmlns:a16="http://schemas.microsoft.com/office/drawing/2014/main" id="{F7C22D2C-10DA-491E-AE4A-B0AF1ADB1ACE}"/>
                </a:ext>
              </a:extLst>
            </p:cNvPr>
            <p:cNvSpPr txBox="1"/>
            <p:nvPr/>
          </p:nvSpPr>
          <p:spPr>
            <a:xfrm>
              <a:off x="1321753" y="673630"/>
              <a:ext cx="4722495" cy="3352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1400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 Automotive Consumer Experiences</a:t>
              </a:r>
              <a:endParaRPr lang="ko-KR" sz="9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43C3441E-BF1E-47AB-A784-BD835EBD545D}"/>
              </a:ext>
            </a:extLst>
          </p:cNvPr>
          <p:cNvSpPr/>
          <p:nvPr/>
        </p:nvSpPr>
        <p:spPr>
          <a:xfrm>
            <a:off x="377824" y="1537716"/>
            <a:ext cx="6117772" cy="1274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just" defTabSz="685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리서치 전문기업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Consumer Insight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 소비자 경험을 </a:t>
            </a:r>
            <a:r>
              <a:rPr lang="ko-KR" altLang="ko-KR" sz="1050" kern="100" spc="-1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정량화한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‘Automotive Consumer Experiences’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를 시작합니다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‘2022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기획조사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’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얻은 소비자 체험 정보를 자동차 산업 관계자와 공유하는 프로젝트입니다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관련 산업의 발전과 소비자 만족도 향상을 위해 개선이 필요한 주제를 선택하고 해당 데이터를 분석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제공할 예정입니다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첫번째 주제는 </a:t>
            </a:r>
            <a:r>
              <a:rPr lang="ko-KR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소비자가 체험한 정비서비스 프로세스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b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많은 관심과 편달 바랍니다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50" kern="100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D28E2681-4EF2-9BFD-7D9E-78BB12AF9A98}"/>
              </a:ext>
            </a:extLst>
          </p:cNvPr>
          <p:cNvSpPr/>
          <p:nvPr/>
        </p:nvSpPr>
        <p:spPr>
          <a:xfrm>
            <a:off x="370115" y="568341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예약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9D5F8D72-5E80-A7C8-3B50-4F7E79078067}"/>
              </a:ext>
            </a:extLst>
          </p:cNvPr>
          <p:cNvSpPr/>
          <p:nvPr/>
        </p:nvSpPr>
        <p:spPr>
          <a:xfrm>
            <a:off x="370115" y="619179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방문</a:t>
            </a:r>
            <a:r>
              <a:rPr lang="en-US" altLang="ko-KR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입고</a:t>
            </a:r>
            <a:endParaRPr lang="en-US" altLang="ko-KR" sz="12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190FB04-50D0-19EA-3E73-9D434A1B8751}"/>
              </a:ext>
            </a:extLst>
          </p:cNvPr>
          <p:cNvSpPr/>
          <p:nvPr/>
        </p:nvSpPr>
        <p:spPr>
          <a:xfrm>
            <a:off x="370115" y="720855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관찰</a:t>
            </a:r>
            <a:r>
              <a:rPr lang="en-US" altLang="ko-KR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대기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8030047-ED1B-376B-B4B6-961C7FF52CB9}"/>
              </a:ext>
            </a:extLst>
          </p:cNvPr>
          <p:cNvSpPr/>
          <p:nvPr/>
        </p:nvSpPr>
        <p:spPr>
          <a:xfrm>
            <a:off x="370115" y="771693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 결과 확인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69A90A7-AC6A-C31D-A913-3ABEA805CF06}"/>
              </a:ext>
            </a:extLst>
          </p:cNvPr>
          <p:cNvSpPr/>
          <p:nvPr/>
        </p:nvSpPr>
        <p:spPr>
          <a:xfrm>
            <a:off x="370115" y="822531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비용 결제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044F666-532E-4F16-C75B-1A08F0D495E0}"/>
              </a:ext>
            </a:extLst>
          </p:cNvPr>
          <p:cNvSpPr/>
          <p:nvPr/>
        </p:nvSpPr>
        <p:spPr>
          <a:xfrm>
            <a:off x="370115" y="8757156"/>
            <a:ext cx="1368960" cy="317050"/>
          </a:xfrm>
          <a:prstGeom prst="round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출고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F23688C-EC05-5360-2566-88BDB661487C}"/>
              </a:ext>
            </a:extLst>
          </p:cNvPr>
          <p:cNvSpPr/>
          <p:nvPr/>
        </p:nvSpPr>
        <p:spPr>
          <a:xfrm>
            <a:off x="370115" y="670017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상담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C6109D0-7075-0200-AC81-5FD2161C889F}"/>
              </a:ext>
            </a:extLst>
          </p:cNvPr>
          <p:cNvSpPr/>
          <p:nvPr/>
        </p:nvSpPr>
        <p:spPr>
          <a:xfrm>
            <a:off x="1888257" y="5683414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 용이성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7DE41FF-5EB2-374C-3CF5-0ADF707B9A81}"/>
              </a:ext>
            </a:extLst>
          </p:cNvPr>
          <p:cNvSpPr/>
          <p:nvPr/>
        </p:nvSpPr>
        <p:spPr>
          <a:xfrm>
            <a:off x="1888257" y="6294537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처리 능력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상담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충실성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8F93CC6-8433-ED5D-41BC-2F0D52DF2775}"/>
              </a:ext>
            </a:extLst>
          </p:cNvPr>
          <p:cNvSpPr/>
          <p:nvPr/>
        </p:nvSpPr>
        <p:spPr>
          <a:xfrm>
            <a:off x="1888257" y="6905660"/>
            <a:ext cx="1520358" cy="7360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신속성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관찰 시간 편의성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53230EA-A119-EA0C-A69D-8F4F7A3EC28C}"/>
              </a:ext>
            </a:extLst>
          </p:cNvPr>
          <p:cNvSpPr/>
          <p:nvPr/>
        </p:nvSpPr>
        <p:spPr>
          <a:xfrm>
            <a:off x="1888257" y="7703572"/>
            <a:ext cx="1520358" cy="37732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품질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1F739F4-EA3A-04D7-B776-4CCBA1E3D3D3}"/>
              </a:ext>
            </a:extLst>
          </p:cNvPr>
          <p:cNvSpPr/>
          <p:nvPr/>
        </p:nvSpPr>
        <p:spPr>
          <a:xfrm>
            <a:off x="1888257" y="8757156"/>
            <a:ext cx="1520358" cy="31705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b="1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수리후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 케어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57D7344-FEAF-4307-7000-25CDE6BA960B}"/>
              </a:ext>
            </a:extLst>
          </p:cNvPr>
          <p:cNvSpPr/>
          <p:nvPr/>
        </p:nvSpPr>
        <p:spPr>
          <a:xfrm>
            <a:off x="3557797" y="5683414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/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온라인 예약 비율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전화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예약시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통화 시도 횟수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첫 통화 예약 성공률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289FC92-3EFA-4365-9617-632B2DF29626}"/>
              </a:ext>
            </a:extLst>
          </p:cNvPr>
          <p:cNvSpPr/>
          <p:nvPr/>
        </p:nvSpPr>
        <p:spPr>
          <a:xfrm>
            <a:off x="3557797" y="6294537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예약후</a:t>
            </a: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대기기간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사전 상담 </a:t>
            </a: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대기 시간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핵심 사항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누락률</a:t>
            </a:r>
            <a:endParaRPr lang="ko-KR" altLang="en-US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5" name="이등변 삼각형 24">
            <a:extLst>
              <a:ext uri="{FF2B5EF4-FFF2-40B4-BE49-F238E27FC236}">
                <a16:creationId xmlns:a16="http://schemas.microsoft.com/office/drawing/2014/main" id="{4CAE7995-181D-C1AA-BDFA-9C9AA2FA318F}"/>
              </a:ext>
            </a:extLst>
          </p:cNvPr>
          <p:cNvSpPr/>
          <p:nvPr/>
        </p:nvSpPr>
        <p:spPr>
          <a:xfrm flipV="1">
            <a:off x="1009595" y="60601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6" name="이등변 삼각형 25">
            <a:extLst>
              <a:ext uri="{FF2B5EF4-FFF2-40B4-BE49-F238E27FC236}">
                <a16:creationId xmlns:a16="http://schemas.microsoft.com/office/drawing/2014/main" id="{90B1C98A-AE15-F879-461E-802C54FB728B}"/>
              </a:ext>
            </a:extLst>
          </p:cNvPr>
          <p:cNvSpPr/>
          <p:nvPr/>
        </p:nvSpPr>
        <p:spPr>
          <a:xfrm flipV="1">
            <a:off x="1009595" y="656851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7" name="이등변 삼각형 26">
            <a:extLst>
              <a:ext uri="{FF2B5EF4-FFF2-40B4-BE49-F238E27FC236}">
                <a16:creationId xmlns:a16="http://schemas.microsoft.com/office/drawing/2014/main" id="{3F5D0808-193B-E4E2-D05E-AFE938A7A8E5}"/>
              </a:ext>
            </a:extLst>
          </p:cNvPr>
          <p:cNvSpPr/>
          <p:nvPr/>
        </p:nvSpPr>
        <p:spPr>
          <a:xfrm flipV="1">
            <a:off x="1009595" y="707689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8" name="이등변 삼각형 27">
            <a:extLst>
              <a:ext uri="{FF2B5EF4-FFF2-40B4-BE49-F238E27FC236}">
                <a16:creationId xmlns:a16="http://schemas.microsoft.com/office/drawing/2014/main" id="{62939BCA-CDAE-2C2D-1FFA-6335718BBCAF}"/>
              </a:ext>
            </a:extLst>
          </p:cNvPr>
          <p:cNvSpPr/>
          <p:nvPr/>
        </p:nvSpPr>
        <p:spPr>
          <a:xfrm flipV="1">
            <a:off x="1009595" y="758527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29" name="이등변 삼각형 28">
            <a:extLst>
              <a:ext uri="{FF2B5EF4-FFF2-40B4-BE49-F238E27FC236}">
                <a16:creationId xmlns:a16="http://schemas.microsoft.com/office/drawing/2014/main" id="{E1B21947-C6DE-D473-3271-D1B6A55A3820}"/>
              </a:ext>
            </a:extLst>
          </p:cNvPr>
          <p:cNvSpPr/>
          <p:nvPr/>
        </p:nvSpPr>
        <p:spPr>
          <a:xfrm flipV="1">
            <a:off x="1009595" y="809365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30" name="이등변 삼각형 29">
            <a:extLst>
              <a:ext uri="{FF2B5EF4-FFF2-40B4-BE49-F238E27FC236}">
                <a16:creationId xmlns:a16="http://schemas.microsoft.com/office/drawing/2014/main" id="{27C94D45-983A-A5C7-8154-296CFE99D2EE}"/>
              </a:ext>
            </a:extLst>
          </p:cNvPr>
          <p:cNvSpPr/>
          <p:nvPr/>
        </p:nvSpPr>
        <p:spPr>
          <a:xfrm flipV="1">
            <a:off x="1009595" y="86020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31" name="사각형: 둥근 위쪽 모서리 30">
            <a:extLst>
              <a:ext uri="{FF2B5EF4-FFF2-40B4-BE49-F238E27FC236}">
                <a16:creationId xmlns:a16="http://schemas.microsoft.com/office/drawing/2014/main" id="{A93A31EF-B977-F39F-D521-5E8FC9B365ED}"/>
              </a:ext>
            </a:extLst>
          </p:cNvPr>
          <p:cNvSpPr/>
          <p:nvPr/>
        </p:nvSpPr>
        <p:spPr>
          <a:xfrm>
            <a:off x="377825" y="5008054"/>
            <a:ext cx="6110288" cy="288000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체험 </a:t>
            </a:r>
            <a:r>
              <a:rPr lang="en-US" altLang="ko-KR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AS </a:t>
            </a:r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프로세스</a:t>
            </a: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1EAED33-7E6C-5895-2D01-5A0AB18BAE73}"/>
              </a:ext>
            </a:extLst>
          </p:cNvPr>
          <p:cNvGrpSpPr/>
          <p:nvPr/>
        </p:nvGrpSpPr>
        <p:grpSpPr>
          <a:xfrm>
            <a:off x="377825" y="3457662"/>
            <a:ext cx="6110287" cy="1235693"/>
            <a:chOff x="377825" y="3279862"/>
            <a:chExt cx="6110287" cy="1235693"/>
          </a:xfrm>
        </p:grpSpPr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2FC1E001-3D1D-81A2-48C8-28BDB347F460}"/>
                </a:ext>
              </a:extLst>
            </p:cNvPr>
            <p:cNvSpPr/>
            <p:nvPr/>
          </p:nvSpPr>
          <p:spPr>
            <a:xfrm>
              <a:off x="377825" y="3279862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개요</a:t>
              </a:r>
              <a:r>
                <a:rPr lang="en-US" altLang="ko-KR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endParaRPr lang="ko-KR" altLang="en-US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29FC6602-6895-8CCB-F7D6-92040E9BE76F}"/>
                </a:ext>
              </a:extLst>
            </p:cNvPr>
            <p:cNvSpPr/>
            <p:nvPr/>
          </p:nvSpPr>
          <p:spPr>
            <a:xfrm>
              <a:off x="1536700" y="3279862"/>
              <a:ext cx="4951412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자동차 회사의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직영 정비사업소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에서 소비자가 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체험한</a:t>
              </a:r>
              <a:endPara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서비스를 단계별로 정리하여 제시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57C6E47A-9C71-3E26-8F98-C0ED93370C28}"/>
                </a:ext>
              </a:extLst>
            </p:cNvPr>
            <p:cNvSpPr/>
            <p:nvPr/>
          </p:nvSpPr>
          <p:spPr>
            <a:xfrm>
              <a:off x="377825" y="3939555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분석</a:t>
              </a:r>
              <a:endParaRPr lang="en-US" altLang="ko-KR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데이터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7C9AE7CB-016E-E2DA-3BEE-58E59835B8CC}"/>
                </a:ext>
              </a:extLst>
            </p:cNvPr>
            <p:cNvSpPr/>
            <p:nvPr/>
          </p:nvSpPr>
          <p:spPr>
            <a:xfrm>
              <a:off x="1536700" y="3939555"/>
              <a:ext cx="4951412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응답 대상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직영사업소에서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서비스를 받은 소비자</a:t>
              </a:r>
            </a:p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총 사례 수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8,921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국산차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2,151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, 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수입차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6,770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</a:t>
              </a:r>
              <a:endPara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DC3BC26-EB94-D430-B352-67D157D41522}"/>
              </a:ext>
            </a:extLst>
          </p:cNvPr>
          <p:cNvSpPr/>
          <p:nvPr/>
        </p:nvSpPr>
        <p:spPr>
          <a:xfrm>
            <a:off x="3557797" y="6905660"/>
            <a:ext cx="2930086" cy="73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수리기간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당일 정비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완료율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부품수급 문제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고객 편의시설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구비율</a:t>
            </a:r>
            <a:endParaRPr lang="ko-KR" altLang="en-US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9D083B31-2BC5-2428-4F89-6897E642BEBA}"/>
              </a:ext>
            </a:extLst>
          </p:cNvPr>
          <p:cNvSpPr/>
          <p:nvPr/>
        </p:nvSpPr>
        <p:spPr>
          <a:xfrm>
            <a:off x="3557797" y="7703572"/>
            <a:ext cx="2930086" cy="390078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오정비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과정비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임의정비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동일문제 재발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31B2033-ED72-532E-3356-43E8C3FFCA9B}"/>
              </a:ext>
            </a:extLst>
          </p:cNvPr>
          <p:cNvSpPr/>
          <p:nvPr/>
        </p:nvSpPr>
        <p:spPr>
          <a:xfrm>
            <a:off x="3557797" y="8750941"/>
            <a:ext cx="2930086" cy="32948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경험한 무상 서비스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정비 후 문제 해결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 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여부 확인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F75A6AD9-0F88-FB55-FEDA-EC6B50A417FD}"/>
              </a:ext>
            </a:extLst>
          </p:cNvPr>
          <p:cNvGrpSpPr/>
          <p:nvPr/>
        </p:nvGrpSpPr>
        <p:grpSpPr>
          <a:xfrm>
            <a:off x="370114" y="5344437"/>
            <a:ext cx="6117771" cy="261610"/>
            <a:chOff x="370114" y="5344437"/>
            <a:chExt cx="6117771" cy="261610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B8A708EC-E393-2EDA-F4E9-8EAE832CC524}"/>
                </a:ext>
              </a:extLst>
            </p:cNvPr>
            <p:cNvGrpSpPr/>
            <p:nvPr/>
          </p:nvGrpSpPr>
          <p:grpSpPr>
            <a:xfrm>
              <a:off x="370114" y="5344437"/>
              <a:ext cx="1368960" cy="261610"/>
              <a:chOff x="629879" y="5490424"/>
              <a:chExt cx="1274322" cy="261610"/>
            </a:xfrm>
          </p:grpSpPr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9BD6B2C8-4AAA-68D0-4543-8572311001A1}"/>
                  </a:ext>
                </a:extLst>
              </p:cNvPr>
              <p:cNvSpPr/>
              <p:nvPr/>
            </p:nvSpPr>
            <p:spPr>
              <a:xfrm>
                <a:off x="689461" y="5490424"/>
                <a:ext cx="1155160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PROCESS</a:t>
                </a:r>
                <a:endPara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직선 연결선 53">
                <a:extLst>
                  <a:ext uri="{FF2B5EF4-FFF2-40B4-BE49-F238E27FC236}">
                    <a16:creationId xmlns:a16="http://schemas.microsoft.com/office/drawing/2014/main" id="{37F07382-7269-CB31-EAD1-0C3BD5D85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9879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1B641888-64E1-CA08-DFCF-B73EA1C672E9}"/>
                </a:ext>
              </a:extLst>
            </p:cNvPr>
            <p:cNvGrpSpPr/>
            <p:nvPr/>
          </p:nvGrpSpPr>
          <p:grpSpPr>
            <a:xfrm>
              <a:off x="1840560" y="5344437"/>
              <a:ext cx="1615753" cy="261610"/>
              <a:chOff x="2460339" y="5490424"/>
              <a:chExt cx="1354279" cy="261610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661042ED-62B2-F4DA-7B9C-0D41388316E2}"/>
                  </a:ext>
                </a:extLst>
              </p:cNvPr>
              <p:cNvSpPr/>
              <p:nvPr/>
            </p:nvSpPr>
            <p:spPr>
              <a:xfrm>
                <a:off x="2460339" y="5490424"/>
                <a:ext cx="1354279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조사</a:t>
                </a:r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 </a:t>
                </a:r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내용</a:t>
                </a:r>
              </a:p>
            </p:txBody>
          </p: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885DC3E2-EDAD-F38A-0AC7-6876CC0D1531}"/>
                  </a:ext>
                </a:extLst>
              </p:cNvPr>
              <p:cNvCxnSpPr/>
              <p:nvPr/>
            </p:nvCxnSpPr>
            <p:spPr>
              <a:xfrm>
                <a:off x="2500317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22ECDB79-829B-FAF7-60CB-E6EE1B847809}"/>
                </a:ext>
              </a:extLst>
            </p:cNvPr>
            <p:cNvSpPr/>
            <p:nvPr/>
          </p:nvSpPr>
          <p:spPr>
            <a:xfrm>
              <a:off x="3815202" y="5344437"/>
              <a:ext cx="2415282" cy="26161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EXPERIENCES</a:t>
              </a:r>
              <a:endPara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69461343-3B9C-BD8C-9678-5E7DDE1F99D9}"/>
                </a:ext>
              </a:extLst>
            </p:cNvPr>
            <p:cNvCxnSpPr/>
            <p:nvPr/>
          </p:nvCxnSpPr>
          <p:spPr>
            <a:xfrm>
              <a:off x="3557797" y="5606047"/>
              <a:ext cx="2930088" cy="0"/>
            </a:xfrm>
            <a:prstGeom prst="line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A770BDA9-DBC9-EE85-8C0C-2E43970799A8}"/>
              </a:ext>
            </a:extLst>
          </p:cNvPr>
          <p:cNvSpPr/>
          <p:nvPr/>
        </p:nvSpPr>
        <p:spPr>
          <a:xfrm>
            <a:off x="1895970" y="8174339"/>
            <a:ext cx="1520358" cy="392271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경제성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불만 처리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충실성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3A242C7E-2E07-7E31-E1D9-3756AC49AF65}"/>
              </a:ext>
            </a:extLst>
          </p:cNvPr>
          <p:cNvSpPr/>
          <p:nvPr/>
        </p:nvSpPr>
        <p:spPr>
          <a:xfrm>
            <a:off x="3565510" y="8174339"/>
            <a:ext cx="2930086" cy="3922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3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최근 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비용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2286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3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결과 불만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제기율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1BBFA75A-C5C5-4AB3-0F45-A18DB2D0F1CA}"/>
              </a:ext>
            </a:extLst>
          </p:cNvPr>
          <p:cNvSpPr/>
          <p:nvPr/>
        </p:nvSpPr>
        <p:spPr>
          <a:xfrm>
            <a:off x="5555673" y="8730029"/>
            <a:ext cx="932210" cy="34535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" rtlCol="0" anchor="ctr"/>
          <a:lstStyle/>
          <a:p>
            <a:pPr algn="ctr"/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6. 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출고 과정</a:t>
            </a: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5174C5B9-002E-3302-0E35-AF622CAA53D4}"/>
              </a:ext>
            </a:extLst>
          </p:cNvPr>
          <p:cNvSpPr/>
          <p:nvPr/>
        </p:nvSpPr>
        <p:spPr>
          <a:xfrm>
            <a:off x="1880828" y="8730030"/>
            <a:ext cx="4607285" cy="392271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7965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A79A2247-5F5C-4AD8-9788-9982F53F0C9A}"/>
              </a:ext>
            </a:extLst>
          </p:cNvPr>
          <p:cNvSpPr/>
          <p:nvPr/>
        </p:nvSpPr>
        <p:spPr>
          <a:xfrm>
            <a:off x="377825" y="927100"/>
            <a:ext cx="6110288" cy="396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출고 과정</a:t>
            </a:r>
            <a:endParaRPr lang="ko-KR" altLang="ko-KR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4861980E-E73D-4DE2-8C81-77E6B6C5C984}"/>
              </a:ext>
            </a:extLst>
          </p:cNvPr>
          <p:cNvSpPr/>
          <p:nvPr/>
        </p:nvSpPr>
        <p:spPr>
          <a:xfrm>
            <a:off x="451736" y="927100"/>
            <a:ext cx="411906" cy="3960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ctr">
              <a:defRPr/>
            </a:pPr>
            <a:r>
              <a:rPr lang="en-US" altLang="ko-KR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latin typeface="+mn-ea"/>
              </a:rPr>
              <a:t>06</a:t>
            </a:r>
            <a:endParaRPr lang="ko-KR" altLang="en-US" b="1" kern="0" spc="-30" dirty="0">
              <a:ln>
                <a:solidFill>
                  <a:srgbClr val="4472C4">
                    <a:alpha val="0"/>
                  </a:srgbClr>
                </a:solidFill>
              </a:ln>
              <a:solidFill>
                <a:prstClr val="white"/>
              </a:solidFill>
              <a:latin typeface="+mn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6C53B8E-0610-1663-0AB4-2539ED30F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123498"/>
              </p:ext>
            </p:extLst>
          </p:nvPr>
        </p:nvGraphicFramePr>
        <p:xfrm>
          <a:off x="565150" y="2807245"/>
          <a:ext cx="5727700" cy="428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(N)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무상 </a:t>
                      </a:r>
                      <a:r>
                        <a:rPr lang="ko-KR" altLang="en-US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서비스 경험률</a:t>
                      </a:r>
                      <a:endParaRPr lang="en-US" altLang="ko-KR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Volvo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76.2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Honda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(289)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75.6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Lincoln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(103)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73.0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Renault Korea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(229)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70.4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Mercedes-Benz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(1,354)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69.1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Porsche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(90)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68.9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Ssangyong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(797)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67.5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Lexus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(304)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66.8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Toyota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(346)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66.3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69004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Hyundai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(269)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66.0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853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Jeep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65.5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076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Jaguar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(50)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65.4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Audi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(496)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64.0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029442"/>
                  </a:ext>
                </a:extLst>
              </a:tr>
              <a:tr h="252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평균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(8,921)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63.5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6546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62.9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(6,770)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63.6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78B1354B-1580-584C-1487-B262B0CF2409}"/>
              </a:ext>
            </a:extLst>
          </p:cNvPr>
          <p:cNvSpPr/>
          <p:nvPr/>
        </p:nvSpPr>
        <p:spPr>
          <a:xfrm>
            <a:off x="477996" y="2529872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22]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무상서비스 받은 비율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, %)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7EF3513-88E0-815C-E20C-F6E8729B2DEC}"/>
              </a:ext>
            </a:extLst>
          </p:cNvPr>
          <p:cNvSpPr/>
          <p:nvPr/>
        </p:nvSpPr>
        <p:spPr>
          <a:xfrm>
            <a:off x="713542" y="1615504"/>
            <a:ext cx="5616029" cy="806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출고 과정에서 무상 서비스를 받은 비율은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63.5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%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  <a:t/>
            </a:r>
            <a:b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무상서비스 비율이 높은 사업소는 볼보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(76.2%),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혼다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(75.6%),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링컨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(73.0%)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b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국내 브랜드 중엔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르노코리아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(70.4%)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가 제일 높음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131BB240-8B9B-346D-7CCB-1E3081C1090D}"/>
              </a:ext>
            </a:extLst>
          </p:cNvPr>
          <p:cNvSpPr/>
          <p:nvPr/>
        </p:nvSpPr>
        <p:spPr>
          <a:xfrm>
            <a:off x="496553" y="1657374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1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EBB9AD-0BD8-BE55-B9F5-D18D3A0A11D9}"/>
              </a:ext>
            </a:extLst>
          </p:cNvPr>
          <p:cNvSpPr txBox="1"/>
          <p:nvPr/>
        </p:nvSpPr>
        <p:spPr>
          <a:xfrm>
            <a:off x="490697" y="7091245"/>
            <a:ext cx="572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/>
              <a:t>Q: </a:t>
            </a:r>
            <a:r>
              <a:rPr lang="ko-KR" altLang="en-US" sz="1200" dirty="0"/>
              <a:t>요청하지 않은 서비스</a:t>
            </a:r>
            <a:r>
              <a:rPr lang="en-US" altLang="ko-KR" sz="1200" dirty="0"/>
              <a:t>/</a:t>
            </a:r>
            <a:r>
              <a:rPr lang="ko-KR" altLang="en-US" sz="1200" dirty="0"/>
              <a:t>점검을 추가</a:t>
            </a:r>
            <a:r>
              <a:rPr lang="en-US" altLang="ko-KR" sz="1200" dirty="0"/>
              <a:t>(</a:t>
            </a:r>
            <a:r>
              <a:rPr lang="ko-KR" altLang="en-US" sz="1200" dirty="0"/>
              <a:t>무료</a:t>
            </a:r>
            <a:r>
              <a:rPr lang="en-US" altLang="ko-KR" sz="1200" dirty="0"/>
              <a:t>)</a:t>
            </a:r>
            <a:r>
              <a:rPr lang="ko-KR" altLang="en-US" sz="1200" dirty="0"/>
              <a:t>로 해줬다</a:t>
            </a:r>
            <a:r>
              <a:rPr lang="en-US" altLang="ko-KR" sz="1200" dirty="0"/>
              <a:t>.(</a:t>
            </a:r>
            <a:r>
              <a:rPr lang="ko-KR" altLang="en-US" sz="1200" dirty="0"/>
              <a:t>그렇다</a:t>
            </a:r>
            <a:r>
              <a:rPr lang="en-US" altLang="ko-KR" sz="1200" dirty="0"/>
              <a:t>/</a:t>
            </a:r>
            <a:r>
              <a:rPr lang="ko-KR" altLang="en-US" sz="1200" dirty="0"/>
              <a:t>아니다</a:t>
            </a:r>
            <a:r>
              <a:rPr lang="en-US" altLang="ko-KR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13634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id="{E0B8B227-50E2-44B2-8D81-6C1574967345}"/>
              </a:ext>
            </a:extLst>
          </p:cNvPr>
          <p:cNvSpPr/>
          <p:nvPr/>
        </p:nvSpPr>
        <p:spPr>
          <a:xfrm>
            <a:off x="448609" y="1944382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23</a:t>
            </a:r>
            <a:r>
              <a:rPr lang="en-US" altLang="ko-KR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] </a:t>
            </a:r>
            <a:r>
              <a:rPr lang="ko-KR" altLang="en-US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소비자가 받고 싶은 무상 서비스</a:t>
            </a:r>
            <a:r>
              <a:rPr lang="en-US" altLang="ko-KR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, %)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CAEB1DA-CDBF-431E-A22F-91EF47B7FD61}"/>
              </a:ext>
            </a:extLst>
          </p:cNvPr>
          <p:cNvSpPr/>
          <p:nvPr/>
        </p:nvSpPr>
        <p:spPr>
          <a:xfrm>
            <a:off x="683172" y="879794"/>
            <a:ext cx="5503472" cy="806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소비자가 가장 받고 싶은 무상 서비스는 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‘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전체적인 차량점검</a:t>
            </a:r>
            <a:r>
              <a:rPr lang="en-US" altLang="ko-KR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’(28.6%)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  <a:t/>
            </a:r>
            <a:b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오일류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교체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보충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(15.0%),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에어컨 필터 교체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11.4%)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도 많이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원함</a:t>
            </a:r>
            <a:endParaRPr lang="en-US" altLang="ko-KR" sz="1200" kern="100" spc="-7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많이 받은 서비스 </a:t>
            </a: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1, 3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위인 공기압 체크와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워셔액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+mn-ea"/>
                <a:cs typeface="Times New Roman" panose="02020603050405020304" pitchFamily="18" charset="0"/>
              </a:rPr>
              <a:t>냉각수 보충은 선호도 최하위 </a:t>
            </a:r>
            <a:endParaRPr lang="ko-KR" altLang="en-US" sz="13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AA8B4054-D3B6-4515-A3F5-11502748C0F6}"/>
              </a:ext>
            </a:extLst>
          </p:cNvPr>
          <p:cNvSpPr/>
          <p:nvPr/>
        </p:nvSpPr>
        <p:spPr>
          <a:xfrm>
            <a:off x="485032" y="923186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2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1BF0B7-6436-F0C9-27BD-0E27972CDBB8}"/>
              </a:ext>
            </a:extLst>
          </p:cNvPr>
          <p:cNvSpPr txBox="1"/>
          <p:nvPr/>
        </p:nvSpPr>
        <p:spPr>
          <a:xfrm>
            <a:off x="458943" y="6337999"/>
            <a:ext cx="5889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/>
              <a:t>Q: </a:t>
            </a:r>
            <a:r>
              <a:rPr lang="ko-KR" altLang="en-US" sz="1200" dirty="0"/>
              <a:t>귀하께서 향후에 가장 받고 싶은 무료 서비스</a:t>
            </a:r>
            <a:r>
              <a:rPr lang="en-US" altLang="ko-KR" sz="1200" dirty="0"/>
              <a:t>/</a:t>
            </a:r>
            <a:r>
              <a:rPr lang="ko-KR" altLang="en-US" sz="1200" dirty="0"/>
              <a:t>점검 내용을 </a:t>
            </a:r>
            <a:r>
              <a:rPr lang="ko-KR" altLang="en-US" sz="1200"/>
              <a:t>하나만 선택해 주십시오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C77B013-824A-4568-9112-C76986D2B2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893483"/>
              </p:ext>
            </p:extLst>
          </p:nvPr>
        </p:nvGraphicFramePr>
        <p:xfrm>
          <a:off x="519889" y="2222600"/>
          <a:ext cx="5746749" cy="4115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0349">
                  <a:extLst>
                    <a:ext uri="{9D8B030D-6E8A-4147-A177-3AD203B41FA5}">
                      <a16:colId xmlns:a16="http://schemas.microsoft.com/office/drawing/2014/main" val="2718598421"/>
                    </a:ext>
                  </a:extLst>
                </a:gridCol>
                <a:gridCol w="1942550">
                  <a:extLst>
                    <a:ext uri="{9D8B030D-6E8A-4147-A177-3AD203B41FA5}">
                      <a16:colId xmlns:a16="http://schemas.microsoft.com/office/drawing/2014/main" val="2712998359"/>
                    </a:ext>
                  </a:extLst>
                </a:gridCol>
                <a:gridCol w="1087950">
                  <a:extLst>
                    <a:ext uri="{9D8B030D-6E8A-4147-A177-3AD203B41FA5}">
                      <a16:colId xmlns:a16="http://schemas.microsoft.com/office/drawing/2014/main" val="1891883382"/>
                    </a:ext>
                  </a:extLst>
                </a:gridCol>
                <a:gridCol w="1087950">
                  <a:extLst>
                    <a:ext uri="{9D8B030D-6E8A-4147-A177-3AD203B41FA5}">
                      <a16:colId xmlns:a16="http://schemas.microsoft.com/office/drawing/2014/main" val="606183308"/>
                    </a:ext>
                  </a:extLst>
                </a:gridCol>
                <a:gridCol w="1087950">
                  <a:extLst>
                    <a:ext uri="{9D8B030D-6E8A-4147-A177-3AD203B41FA5}">
                      <a16:colId xmlns:a16="http://schemas.microsoft.com/office/drawing/2014/main" val="1009130722"/>
                    </a:ext>
                  </a:extLst>
                </a:gridCol>
              </a:tblGrid>
              <a:tr h="293279">
                <a:tc rowSpan="2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2865" marR="62865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무상 서비스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전체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7931"/>
                  </a:ext>
                </a:extLst>
              </a:tr>
              <a:tr h="230433">
                <a:tc vMerge="1">
                  <a:txBody>
                    <a:bodyPr/>
                    <a:lstStyle/>
                    <a:p>
                      <a:pPr marL="0" algn="ctr" defTabSz="685800" rtl="0" eaLnBrk="1" fontAlgn="ctr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alt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2865" marR="62865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(N)</a:t>
                      </a:r>
                      <a:endParaRPr lang="ko-KR" alt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(8,921)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(6,770)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484995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전체적인 차량 점검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28.6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32.0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27.5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880361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오일류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엔진오일 등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교체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보충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15.0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13.7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15.4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047760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에어컨 필터 교체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11.4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11.1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11.5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655008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엔진룸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청소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220386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실내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외 세차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7.5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44596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와이퍼 교체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8.6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7.1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630465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실내 공기청정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방충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항균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탈취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65926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판촉물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기념품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액세서리 제공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966969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타이어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휠 코팅 및 세정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795124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타이어 공기압 체크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보충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960331"/>
                  </a:ext>
                </a:extLst>
              </a:tr>
              <a:tr h="32651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워셔액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냉각수 보충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774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78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711D1AED-4802-9A3E-2DE4-4A9EA1388F03}"/>
              </a:ext>
            </a:extLst>
          </p:cNvPr>
          <p:cNvSpPr/>
          <p:nvPr/>
        </p:nvSpPr>
        <p:spPr>
          <a:xfrm>
            <a:off x="459141" y="1914635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24]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출고 과정에서 받은 무상서비스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, %)</a:t>
            </a:r>
            <a:endParaRPr lang="en-US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2643A15-DA0C-A99C-C4AE-4458FDD7ECD6}"/>
              </a:ext>
            </a:extLst>
          </p:cNvPr>
          <p:cNvSpPr/>
          <p:nvPr/>
        </p:nvSpPr>
        <p:spPr>
          <a:xfrm>
            <a:off x="655283" y="873194"/>
            <a:ext cx="5795418" cy="806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실제로 가장 많이 받은 무상 서비스는 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‘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타이어 공기압 체크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’(60.6%)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임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  <a:t/>
            </a:r>
            <a:b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전체적인 차량 점검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워셔액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냉각수 보충 서비스도 많이 받음</a:t>
            </a:r>
            <a:endParaRPr lang="en-US" altLang="ko-KR" sz="1200" kern="100" spc="-7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국산차는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엔진룸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청소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,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수입차는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오일류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교체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/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충전 비율이 상대적으로 높음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50501F6-45AE-BB0A-427C-A114A520343E}"/>
              </a:ext>
            </a:extLst>
          </p:cNvPr>
          <p:cNvSpPr/>
          <p:nvPr/>
        </p:nvSpPr>
        <p:spPr>
          <a:xfrm>
            <a:off x="470654" y="915771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3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4F219-4E3E-9DA0-A908-8CB56A8706C1}"/>
              </a:ext>
            </a:extLst>
          </p:cNvPr>
          <p:cNvSpPr txBox="1"/>
          <p:nvPr/>
        </p:nvSpPr>
        <p:spPr>
          <a:xfrm>
            <a:off x="509551" y="6381521"/>
            <a:ext cx="572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 dirty="0"/>
              <a:t>Q: </a:t>
            </a:r>
            <a:r>
              <a:rPr lang="ko-KR" altLang="en-US" sz="1200" dirty="0"/>
              <a:t>가장 최근에 방문한 그 정비소에서 받은 무료 서비스</a:t>
            </a:r>
            <a:r>
              <a:rPr lang="en-US" altLang="ko-KR" sz="1200" dirty="0"/>
              <a:t>/</a:t>
            </a:r>
            <a:r>
              <a:rPr lang="ko-KR" altLang="en-US" sz="1200" dirty="0"/>
              <a:t>점검 내용을 모두 선택해 주십시오</a:t>
            </a:r>
            <a:r>
              <a:rPr lang="en-US" altLang="ko-KR" sz="1200" dirty="0"/>
              <a:t>.</a:t>
            </a: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2DB5BB51-59BC-13F8-585B-301514B88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18127"/>
              </p:ext>
            </p:extLst>
          </p:nvPr>
        </p:nvGraphicFramePr>
        <p:xfrm>
          <a:off x="557212" y="2193686"/>
          <a:ext cx="5743575" cy="41878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2082">
                  <a:extLst>
                    <a:ext uri="{9D8B030D-6E8A-4147-A177-3AD203B41FA5}">
                      <a16:colId xmlns:a16="http://schemas.microsoft.com/office/drawing/2014/main" val="2712998359"/>
                    </a:ext>
                  </a:extLst>
                </a:gridCol>
                <a:gridCol w="1243831">
                  <a:extLst>
                    <a:ext uri="{9D8B030D-6E8A-4147-A177-3AD203B41FA5}">
                      <a16:colId xmlns:a16="http://schemas.microsoft.com/office/drawing/2014/main" val="1891883382"/>
                    </a:ext>
                  </a:extLst>
                </a:gridCol>
                <a:gridCol w="1243831">
                  <a:extLst>
                    <a:ext uri="{9D8B030D-6E8A-4147-A177-3AD203B41FA5}">
                      <a16:colId xmlns:a16="http://schemas.microsoft.com/office/drawing/2014/main" val="606183308"/>
                    </a:ext>
                  </a:extLst>
                </a:gridCol>
                <a:gridCol w="1243831">
                  <a:extLst>
                    <a:ext uri="{9D8B030D-6E8A-4147-A177-3AD203B41FA5}">
                      <a16:colId xmlns:a16="http://schemas.microsoft.com/office/drawing/2014/main" val="1009130722"/>
                    </a:ext>
                  </a:extLst>
                </a:gridCol>
              </a:tblGrid>
              <a:tr h="27918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무상 서비스</a:t>
                      </a:r>
                    </a:p>
                  </a:txBody>
                  <a:tcPr marL="62865" marR="62865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전체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62865" marR="62865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7931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전체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(N)</a:t>
                      </a:r>
                      <a:endParaRPr lang="ko-KR" altLang="en-US" sz="9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2865" marR="62865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(8,921)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(6,770)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484995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서비스 비경험자</a:t>
                      </a:r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(N)</a:t>
                      </a:r>
                      <a:endParaRPr lang="ko-KR" altLang="en-US" sz="900" b="0" i="0" u="none" strike="noStrike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2865" marR="62865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(3,507)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(867)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(2,640)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142956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서비스 경험자</a:t>
                      </a:r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(N)</a:t>
                      </a:r>
                      <a:endParaRPr lang="ko-KR" altLang="en-US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62865" marR="62865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(5,414)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(1,284)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(4,130)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165520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타이어 공기압 체크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보충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60.6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62.1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60.1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880361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전체적인 차량 점검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57.1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54.3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57.9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047760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워셔액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냉각수 보충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47.5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49.5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46.9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655008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오일류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엔진오일 등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교체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보충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33.6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20.6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37.6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220386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엔진룸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청소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16.7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23.1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14.7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44596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에어컨 필터 교체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16.0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18.0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630465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실내 공기청정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방충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항균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탈취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12.3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13.1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065926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판촉물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기념품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액세서리 제공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11.5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7.5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12.8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966969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와이퍼 교체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10.9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4.8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12.8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795124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실내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외 세차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8.7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5.3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9.7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960331"/>
                  </a:ext>
                </a:extLst>
              </a:tr>
              <a:tr h="279189"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타이어</a:t>
                      </a:r>
                      <a:r>
                        <a:rPr lang="en-US" altLang="ko-KR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ko-KR" altLang="en-US" sz="1000" b="0" kern="100" spc="-2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휠 코팅 및 세정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6.4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5.1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+mn-cs"/>
                        </a:rPr>
                        <a:t>6.8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774626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F04F9553-ABAC-A359-1E2E-EC8AC8D68C07}"/>
              </a:ext>
            </a:extLst>
          </p:cNvPr>
          <p:cNvSpPr/>
          <p:nvPr/>
        </p:nvSpPr>
        <p:spPr>
          <a:xfrm>
            <a:off x="568577" y="3018875"/>
            <a:ext cx="5727700" cy="336264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990985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24CE4851-74B8-466E-91A9-12AC3382D4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239603"/>
              </p:ext>
            </p:extLst>
          </p:nvPr>
        </p:nvGraphicFramePr>
        <p:xfrm>
          <a:off x="565150" y="2083345"/>
          <a:ext cx="5727700" cy="428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(N)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문제 해결 확인 연락 비율</a:t>
                      </a:r>
                      <a:endParaRPr lang="en-US" altLang="ko-KR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Lexus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(304)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87.9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Volvo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86.9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Toyota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(346)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84.5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Audi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(496)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83.7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Lincoln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(103)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81.7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Jaguar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(50)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81.1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BMW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(1,505)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81.0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GM Korea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(350)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80.6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Ford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(272)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79.4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69004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Mercedes-Benz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(1,354)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79.0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8534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Jeep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78.8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076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Renault Korea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(229)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78.4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Honda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(289)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78.4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083317"/>
                  </a:ext>
                </a:extLst>
              </a:tr>
              <a:tr h="252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평균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(8,921)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78.3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8465469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73.9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(6,770)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79.8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</a:tbl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8C89FEC7-5E7A-4006-9086-F2D519A1C86F}"/>
              </a:ext>
            </a:extLst>
          </p:cNvPr>
          <p:cNvSpPr/>
          <p:nvPr/>
        </p:nvSpPr>
        <p:spPr>
          <a:xfrm>
            <a:off x="477996" y="1805972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26]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서비스 만족 여부 문의 받은 비율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, %)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B684E7C-FD73-4E0F-B789-BA4D8C0D5DAB}"/>
              </a:ext>
            </a:extLst>
          </p:cNvPr>
          <p:cNvSpPr/>
          <p:nvPr/>
        </p:nvSpPr>
        <p:spPr>
          <a:xfrm>
            <a:off x="713542" y="891604"/>
            <a:ext cx="5616029" cy="806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정비 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후 만족</a:t>
            </a:r>
            <a:r>
              <a:rPr lang="en-US" altLang="ko-KR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문제 해결</a:t>
            </a:r>
            <a:r>
              <a:rPr lang="en-US" altLang="ko-KR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)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여부 </a:t>
            </a:r>
            <a:r>
              <a:rPr lang="ko-KR" altLang="en-US" sz="1300" b="1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확인차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연락 받은 </a:t>
            </a:r>
            <a:r>
              <a:rPr lang="ko-KR" altLang="en-US" sz="1300" b="1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비율은 </a:t>
            </a:r>
            <a:r>
              <a:rPr lang="en-US" altLang="ko-KR" sz="1300" b="1" u="sng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78.3</a:t>
            </a:r>
            <a:r>
              <a:rPr lang="en-US" altLang="ko-KR" sz="1300" b="1" u="sng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%</a:t>
            </a:r>
            <a: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  <a:t/>
            </a:r>
            <a:br>
              <a:rPr lang="ko-KR" altLang="en-US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연락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비율이 높은 사업소는 렉서스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(87.9%),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볼보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(86.9%),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토요타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(84.5%)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임</a:t>
            </a:r>
            <a:b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</a:b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국내 브랜드 </a:t>
            </a:r>
            <a:r>
              <a:rPr lang="ko-KR" altLang="en-US" sz="1200" kern="100" spc="-7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중에선 한국지엠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(80.6%)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이 제일 높음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8564D47E-0F12-451F-A6A2-764D4A8B0C01}"/>
              </a:ext>
            </a:extLst>
          </p:cNvPr>
          <p:cNvSpPr/>
          <p:nvPr/>
        </p:nvSpPr>
        <p:spPr>
          <a:xfrm>
            <a:off x="496553" y="933474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4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6475A8B-FF70-8B6E-DE83-BD76C7C6E36D}"/>
              </a:ext>
            </a:extLst>
          </p:cNvPr>
          <p:cNvGrpSpPr/>
          <p:nvPr/>
        </p:nvGrpSpPr>
        <p:grpSpPr>
          <a:xfrm>
            <a:off x="548680" y="8625408"/>
            <a:ext cx="5760640" cy="826061"/>
            <a:chOff x="548680" y="8625408"/>
            <a:chExt cx="5760640" cy="826061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2FD6A3C1-34FC-54DB-6DC6-5A7DB6C5DABD}"/>
                </a:ext>
              </a:extLst>
            </p:cNvPr>
            <p:cNvGrpSpPr/>
            <p:nvPr/>
          </p:nvGrpSpPr>
          <p:grpSpPr>
            <a:xfrm>
              <a:off x="548680" y="8625408"/>
              <a:ext cx="5760640" cy="823392"/>
              <a:chOff x="548680" y="8625408"/>
              <a:chExt cx="5760640" cy="823392"/>
            </a:xfrm>
          </p:grpSpPr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06BF1788-68B7-4431-C753-CB08485D3FD2}"/>
                  </a:ext>
                </a:extLst>
              </p:cNvPr>
              <p:cNvSpPr/>
              <p:nvPr/>
            </p:nvSpPr>
            <p:spPr>
              <a:xfrm>
                <a:off x="548680" y="8625408"/>
                <a:ext cx="5760640" cy="82339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108000" rtlCol="0" anchor="t" anchorCtr="0"/>
              <a:lstStyle/>
              <a:p>
                <a:pPr>
                  <a:spcAft>
                    <a:spcPts val="600"/>
                  </a:spcAft>
                </a:pPr>
                <a:endParaRPr lang="ko-KR" altLang="en-US" sz="1300" spc="-6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E4613A0B-0C60-B51D-654A-97D9FD6C914D}"/>
                  </a:ext>
                </a:extLst>
              </p:cNvPr>
              <p:cNvSpPr/>
              <p:nvPr/>
            </p:nvSpPr>
            <p:spPr>
              <a:xfrm>
                <a:off x="548680" y="8741829"/>
                <a:ext cx="771525" cy="590550"/>
              </a:xfrm>
              <a:prstGeom prst="roundRect">
                <a:avLst>
                  <a:gd name="adj" fmla="val 699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문의</a:t>
                </a:r>
                <a:r>
                  <a:rPr lang="en-US" altLang="ko-KR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/</a:t>
                </a:r>
              </a:p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연락처</a:t>
                </a:r>
                <a:endParaRPr lang="ko-KR" altLang="en-US" sz="13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6D7DC6AC-63E4-5FCA-F3A4-8730124B0816}"/>
                  </a:ext>
                </a:extLst>
              </p:cNvPr>
              <p:cNvCxnSpPr/>
              <p:nvPr/>
            </p:nvCxnSpPr>
            <p:spPr>
              <a:xfrm>
                <a:off x="1329383" y="8778019"/>
                <a:ext cx="0" cy="518170"/>
              </a:xfrm>
              <a:prstGeom prst="line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1E2F0541-E6AD-DC95-C437-78A951A4DA35}"/>
                </a:ext>
              </a:extLst>
            </p:cNvPr>
            <p:cNvSpPr/>
            <p:nvPr/>
          </p:nvSpPr>
          <p:spPr>
            <a:xfrm>
              <a:off x="1484784" y="8697416"/>
              <a:ext cx="872902" cy="75405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김   현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상무</a:t>
              </a:r>
              <a:r>
                <a:rPr lang="ko-KR" altLang="en-US" sz="10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  </a:t>
              </a:r>
              <a:endParaRPr lang="en-US" altLang="ko-KR" sz="1000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박 승 표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이사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정 동 운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부장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36866993-E02A-D38B-6AD5-D1E1E73F117F}"/>
                </a:ext>
              </a:extLst>
            </p:cNvPr>
            <p:cNvSpPr/>
            <p:nvPr/>
          </p:nvSpPr>
          <p:spPr>
            <a:xfrm>
              <a:off x="2636912" y="8697416"/>
              <a:ext cx="3592438" cy="73096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02-6004-7665            	hyun.kim@consumerinsight.kr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02-6004-7661             sammy.park@consumerinsight.kr	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02-6004-7616             ungdw@consumerinsight.kr</a:t>
              </a:r>
            </a:p>
          </p:txBody>
        </p:sp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48A54128-DEDC-A7B7-0BF0-143051485C3B}"/>
                </a:ext>
              </a:extLst>
            </p:cNvPr>
            <p:cNvGrpSpPr/>
            <p:nvPr/>
          </p:nvGrpSpPr>
          <p:grpSpPr>
            <a:xfrm>
              <a:off x="2451199" y="8738291"/>
              <a:ext cx="153889" cy="613553"/>
              <a:chOff x="2451199" y="8738291"/>
              <a:chExt cx="153889" cy="613553"/>
            </a:xfrm>
          </p:grpSpPr>
          <p:sp>
            <p:nvSpPr>
              <p:cNvPr id="14" name="Freeform 5">
                <a:extLst>
                  <a:ext uri="{FF2B5EF4-FFF2-40B4-BE49-F238E27FC236}">
                    <a16:creationId xmlns:a16="http://schemas.microsoft.com/office/drawing/2014/main" id="{A438B0B5-AF6A-96DA-4A8D-5EC029AA99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738291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41694F70-BDE6-E74B-EE95-29FF02394F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968494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3A436E9F-504C-9847-8384-E99A5509B5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9203568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</p:grpSp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193D9518-998D-4372-3D8A-636FBE0FA3BC}"/>
                </a:ext>
              </a:extLst>
            </p:cNvPr>
            <p:cNvGrpSpPr/>
            <p:nvPr/>
          </p:nvGrpSpPr>
          <p:grpSpPr>
            <a:xfrm>
              <a:off x="3658622" y="8760914"/>
              <a:ext cx="178044" cy="587166"/>
              <a:chOff x="3572897" y="8760914"/>
              <a:chExt cx="178044" cy="587166"/>
            </a:xfrm>
          </p:grpSpPr>
          <p:sp>
            <p:nvSpPr>
              <p:cNvPr id="11" name="Freeform 213">
                <a:extLst>
                  <a:ext uri="{FF2B5EF4-FFF2-40B4-BE49-F238E27FC236}">
                    <a16:creationId xmlns:a16="http://schemas.microsoft.com/office/drawing/2014/main" id="{3C6E62C4-8842-433F-1539-F89FB7ADA5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760914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12" name="Freeform 213">
                <a:extLst>
                  <a:ext uri="{FF2B5EF4-FFF2-40B4-BE49-F238E27FC236}">
                    <a16:creationId xmlns:a16="http://schemas.microsoft.com/office/drawing/2014/main" id="{2D5018F8-EDD3-9450-85EF-43B78FB6A97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991117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13" name="Freeform 213">
                <a:extLst>
                  <a:ext uri="{FF2B5EF4-FFF2-40B4-BE49-F238E27FC236}">
                    <a16:creationId xmlns:a16="http://schemas.microsoft.com/office/drawing/2014/main" id="{85F5CB49-C4C0-A11C-3951-7248B6DC01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9226191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60C145E-BEA2-14A1-4BDF-B4AD3C8EC528}"/>
              </a:ext>
            </a:extLst>
          </p:cNvPr>
          <p:cNvSpPr txBox="1"/>
          <p:nvPr/>
        </p:nvSpPr>
        <p:spPr>
          <a:xfrm>
            <a:off x="477996" y="6367345"/>
            <a:ext cx="6018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200"/>
              <a:t>Q </a:t>
            </a:r>
            <a:r>
              <a:rPr lang="ko-KR" altLang="en-US" sz="1200" dirty="0"/>
              <a:t>정비</a:t>
            </a:r>
            <a:r>
              <a:rPr lang="en-US" altLang="ko-KR" sz="1200" dirty="0"/>
              <a:t>/</a:t>
            </a:r>
            <a:r>
              <a:rPr lang="ko-KR" altLang="en-US" sz="1200" dirty="0"/>
              <a:t>수리 후 서비스에 만족했는지</a:t>
            </a:r>
            <a:r>
              <a:rPr lang="en-US" altLang="ko-KR" sz="1200" dirty="0"/>
              <a:t>(</a:t>
            </a:r>
            <a:r>
              <a:rPr lang="ko-KR" altLang="en-US" sz="1200" dirty="0"/>
              <a:t>문제가 없는지</a:t>
            </a:r>
            <a:r>
              <a:rPr lang="en-US" altLang="ko-KR" sz="1200" dirty="0"/>
              <a:t>)</a:t>
            </a:r>
            <a:r>
              <a:rPr lang="ko-KR" altLang="en-US" sz="1200" dirty="0"/>
              <a:t>를 묻는 연락</a:t>
            </a:r>
            <a:r>
              <a:rPr lang="en-US" altLang="ko-KR" sz="1200" dirty="0"/>
              <a:t>(</a:t>
            </a:r>
            <a:r>
              <a:rPr lang="ko-KR" altLang="en-US" sz="1200" dirty="0"/>
              <a:t>전화</a:t>
            </a:r>
            <a:r>
              <a:rPr lang="en-US" altLang="ko-KR" sz="1200" dirty="0"/>
              <a:t>, </a:t>
            </a:r>
            <a:r>
              <a:rPr lang="ko-KR" altLang="en-US" sz="1200" dirty="0"/>
              <a:t>문자</a:t>
            </a:r>
            <a:r>
              <a:rPr lang="en-US" altLang="ko-KR" sz="1200" dirty="0"/>
              <a:t>/</a:t>
            </a:r>
            <a:r>
              <a:rPr lang="ko-KR" altLang="en-US" sz="1200" dirty="0"/>
              <a:t>카톡</a:t>
            </a:r>
            <a:r>
              <a:rPr lang="en-US" altLang="ko-KR" sz="1200" dirty="0"/>
              <a:t>, APP </a:t>
            </a:r>
            <a:r>
              <a:rPr lang="ko-KR" altLang="en-US" sz="1200" dirty="0"/>
              <a:t>안내 등</a:t>
            </a:r>
            <a:r>
              <a:rPr lang="en-US" altLang="ko-KR" sz="1200" dirty="0"/>
              <a:t>)</a:t>
            </a:r>
            <a:r>
              <a:rPr lang="ko-KR" altLang="en-US" sz="1200" dirty="0"/>
              <a:t>이 </a:t>
            </a:r>
            <a:r>
              <a:rPr lang="ko-KR" altLang="en-US" sz="1200"/>
              <a:t>있었다</a:t>
            </a:r>
            <a:r>
              <a:rPr lang="en-US" altLang="ko-KR" sz="1200"/>
              <a:t>.(</a:t>
            </a:r>
            <a:r>
              <a:rPr lang="ko-KR" altLang="en-US" sz="1200" dirty="0"/>
              <a:t>그렇다</a:t>
            </a:r>
            <a:r>
              <a:rPr lang="en-US" altLang="ko-KR" sz="1200" dirty="0"/>
              <a:t>/</a:t>
            </a:r>
            <a:r>
              <a:rPr lang="ko-KR" altLang="en-US" sz="1200" dirty="0"/>
              <a:t>아니다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97247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3175</TotalTime>
  <Words>1052</Words>
  <Application>Microsoft Office PowerPoint</Application>
  <PresentationFormat>A4 용지(210x297mm)</PresentationFormat>
  <Paragraphs>333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나눔바른고딕</vt:lpstr>
      <vt:lpstr>맑은 고딕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</dc:creator>
  <cp:lastModifiedBy>khr</cp:lastModifiedBy>
  <cp:revision>128</cp:revision>
  <dcterms:created xsi:type="dcterms:W3CDTF">2023-01-31T04:19:23Z</dcterms:created>
  <dcterms:modified xsi:type="dcterms:W3CDTF">2023-02-28T08:12:02Z</dcterms:modified>
</cp:coreProperties>
</file>